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 id="667" r:id="rId418"/>
    <p:sldId id="668" r:id="rId419"/>
    <p:sldId id="669" r:id="rId420"/>
    <p:sldId id="670" r:id="rId421"/>
    <p:sldId id="671" r:id="rId422"/>
    <p:sldId id="672" r:id="rId423"/>
    <p:sldId id="673" r:id="rId424"/>
    <p:sldId id="674" r:id="rId425"/>
    <p:sldId id="675" r:id="rId426"/>
    <p:sldId id="676" r:id="rId427"/>
    <p:sldId id="677" r:id="rId428"/>
    <p:sldId id="678" r:id="rId429"/>
    <p:sldId id="679" r:id="rId430"/>
    <p:sldId id="680" r:id="rId431"/>
    <p:sldId id="681" r:id="rId432"/>
    <p:sldId id="682" r:id="rId433"/>
    <p:sldId id="683" r:id="rId434"/>
    <p:sldId id="684" r:id="rId435"/>
    <p:sldId id="685" r:id="rId436"/>
    <p:sldId id="686" r:id="rId437"/>
    <p:sldId id="687" r:id="rId438"/>
    <p:sldId id="688" r:id="rId439"/>
    <p:sldId id="689" r:id="rId440"/>
    <p:sldId id="690" r:id="rId441"/>
    <p:sldId id="691" r:id="rId442"/>
    <p:sldId id="692" r:id="rId443"/>
    <p:sldId id="693" r:id="rId444"/>
    <p:sldId id="694" r:id="rId445"/>
    <p:sldId id="695" r:id="rId446"/>
    <p:sldId id="696" r:id="rId447"/>
    <p:sldId id="697" r:id="rId448"/>
    <p:sldId id="698" r:id="rId449"/>
    <p:sldId id="699" r:id="rId450"/>
    <p:sldId id="700" r:id="rId451"/>
    <p:sldId id="701" r:id="rId452"/>
    <p:sldId id="702" r:id="rId453"/>
    <p:sldId id="703" r:id="rId454"/>
    <p:sldId id="704" r:id="rId455"/>
    <p:sldId id="705" r:id="rId456"/>
    <p:sldId id="706" r:id="rId457"/>
    <p:sldId id="707" r:id="rId458"/>
    <p:sldId id="708" r:id="rId459"/>
    <p:sldId id="709" r:id="rId460"/>
    <p:sldId id="710" r:id="rId461"/>
    <p:sldId id="711" r:id="rId462"/>
    <p:sldId id="712" r:id="rId463"/>
    <p:sldId id="713" r:id="rId464"/>
    <p:sldId id="714" r:id="rId465"/>
    <p:sldId id="715" r:id="rId466"/>
    <p:sldId id="716" r:id="rId467"/>
    <p:sldId id="717" r:id="rId468"/>
    <p:sldId id="718" r:id="rId469"/>
    <p:sldId id="719" r:id="rId470"/>
    <p:sldId id="720" r:id="rId471"/>
    <p:sldId id="721" r:id="rId472"/>
    <p:sldId id="722" r:id="rId473"/>
    <p:sldId id="723" r:id="rId474"/>
    <p:sldId id="724" r:id="rId475"/>
    <p:sldId id="725" r:id="rId476"/>
    <p:sldId id="726" r:id="rId477"/>
    <p:sldId id="727" r:id="rId478"/>
    <p:sldId id="728" r:id="rId479"/>
    <p:sldId id="729" r:id="rId480"/>
    <p:sldId id="730" r:id="rId481"/>
    <p:sldId id="731" r:id="rId482"/>
    <p:sldId id="732" r:id="rId483"/>
    <p:sldId id="733" r:id="rId484"/>
    <p:sldId id="734" r:id="rId485"/>
    <p:sldId id="735" r:id="rId486"/>
    <p:sldId id="736" r:id="rId487"/>
    <p:sldId id="737" r:id="rId488"/>
    <p:sldId id="738" r:id="rId489"/>
    <p:sldId id="739" r:id="rId490"/>
    <p:sldId id="740" r:id="rId491"/>
    <p:sldId id="741" r:id="rId492"/>
    <p:sldId id="742" r:id="rId493"/>
    <p:sldId id="743" r:id="rId494"/>
    <p:sldId id="744" r:id="rId495"/>
    <p:sldId id="745" r:id="rId496"/>
    <p:sldId id="746" r:id="rId497"/>
    <p:sldId id="747" r:id="rId498"/>
    <p:sldId id="748" r:id="rId499"/>
    <p:sldId id="749" r:id="rId500"/>
    <p:sldId id="750" r:id="rId501"/>
    <p:sldId id="751" r:id="rId502"/>
    <p:sldId id="752" r:id="rId503"/>
    <p:sldId id="753" r:id="rId504"/>
    <p:sldId id="754" r:id="rId505"/>
    <p:sldId id="755" r:id="rId506"/>
    <p:sldId id="756" r:id="rId507"/>
    <p:sldId id="757" r:id="rId508"/>
    <p:sldId id="758" r:id="rId509"/>
    <p:sldId id="759" r:id="rId510"/>
    <p:sldId id="760" r:id="rId511"/>
    <p:sldId id="761" r:id="rId512"/>
    <p:sldId id="762" r:id="rId513"/>
    <p:sldId id="763" r:id="rId514"/>
    <p:sldId id="764" r:id="rId515"/>
    <p:sldId id="765" r:id="rId516"/>
    <p:sldId id="766" r:id="rId517"/>
    <p:sldId id="767" r:id="rId518"/>
    <p:sldId id="768" r:id="rId519"/>
    <p:sldId id="769" r:id="rId520"/>
    <p:sldId id="770" r:id="rId521"/>
    <p:sldId id="771" r:id="rId522"/>
    <p:sldId id="772" r:id="rId523"/>
    <p:sldId id="773" r:id="rId524"/>
    <p:sldId id="774" r:id="rId525"/>
    <p:sldId id="775" r:id="rId526"/>
    <p:sldId id="776" r:id="rId527"/>
    <p:sldId id="777" r:id="rId528"/>
    <p:sldId id="778" r:id="rId529"/>
    <p:sldId id="779" r:id="rId530"/>
    <p:sldId id="780" r:id="rId531"/>
    <p:sldId id="781" r:id="rId532"/>
    <p:sldId id="782" r:id="rId533"/>
    <p:sldId id="783" r:id="rId534"/>
    <p:sldId id="784" r:id="rId535"/>
    <p:sldId id="785" r:id="rId536"/>
    <p:sldId id="786" r:id="rId537"/>
    <p:sldId id="787" r:id="rId538"/>
    <p:sldId id="788" r:id="rId539"/>
    <p:sldId id="789" r:id="rId540"/>
    <p:sldId id="790" r:id="rId541"/>
    <p:sldId id="791" r:id="rId542"/>
    <p:sldId id="792" r:id="rId543"/>
    <p:sldId id="793" r:id="rId544"/>
    <p:sldId id="794" r:id="rId545"/>
    <p:sldId id="795" r:id="rId546"/>
    <p:sldId id="796" r:id="rId547"/>
    <p:sldId id="797" r:id="rId548"/>
    <p:sldId id="798" r:id="rId549"/>
    <p:sldId id="799" r:id="rId550"/>
    <p:sldId id="800" r:id="rId551"/>
    <p:sldId id="801" r:id="rId552"/>
    <p:sldId id="802" r:id="rId553"/>
    <p:sldId id="803" r:id="rId554"/>
    <p:sldId id="804" r:id="rId555"/>
    <p:sldId id="805" r:id="rId556"/>
    <p:sldId id="806" r:id="rId557"/>
    <p:sldId id="807" r:id="rId558"/>
    <p:sldId id="808" r:id="rId559"/>
    <p:sldId id="809" r:id="rId560"/>
    <p:sldId id="810" r:id="rId561"/>
    <p:sldId id="811" r:id="rId562"/>
    <p:sldId id="812" r:id="rId563"/>
    <p:sldId id="813" r:id="rId564"/>
    <p:sldId id="814" r:id="rId565"/>
    <p:sldId id="815" r:id="rId566"/>
    <p:sldId id="816" r:id="rId567"/>
    <p:sldId id="817" r:id="rId568"/>
    <p:sldId id="818" r:id="rId569"/>
    <p:sldId id="819" r:id="rId570"/>
    <p:sldId id="820" r:id="rId571"/>
    <p:sldId id="821" r:id="rId572"/>
    <p:sldId id="822" r:id="rId573"/>
    <p:sldId id="823" r:id="rId574"/>
    <p:sldId id="824" r:id="rId575"/>
    <p:sldId id="825" r:id="rId576"/>
    <p:sldId id="826" r:id="rId577"/>
    <p:sldId id="827" r:id="rId578"/>
    <p:sldId id="828" r:id="rId579"/>
    <p:sldId id="829" r:id="rId580"/>
    <p:sldId id="830" r:id="rId581"/>
    <p:sldId id="831" r:id="rId582"/>
    <p:sldId id="832" r:id="rId583"/>
    <p:sldId id="833" r:id="rId584"/>
    <p:sldId id="834" r:id="rId585"/>
    <p:sldId id="835" r:id="rId586"/>
    <p:sldId id="836" r:id="rId587"/>
    <p:sldId id="837" r:id="rId588"/>
    <p:sldId id="838" r:id="rId589"/>
    <p:sldId id="839" r:id="rId590"/>
    <p:sldId id="840" r:id="rId591"/>
    <p:sldId id="841" r:id="rId592"/>
    <p:sldId id="842" r:id="rId593"/>
    <p:sldId id="843" r:id="rId594"/>
    <p:sldId id="844" r:id="rId595"/>
    <p:sldId id="845" r:id="rId596"/>
    <p:sldId id="846" r:id="rId597"/>
    <p:sldId id="847" r:id="rId598"/>
    <p:sldId id="848" r:id="rId599"/>
    <p:sldId id="849" r:id="rId600"/>
    <p:sldId id="850" r:id="rId601"/>
    <p:sldId id="851" r:id="rId602"/>
    <p:sldId id="852" r:id="rId603"/>
    <p:sldId id="853" r:id="rId604"/>
    <p:sldId id="854" r:id="rId605"/>
    <p:sldId id="855" r:id="rId606"/>
    <p:sldId id="856" r:id="rId607"/>
    <p:sldId id="857" r:id="rId608"/>
    <p:sldId id="858" r:id="rId609"/>
    <p:sldId id="859" r:id="rId610"/>
    <p:sldId id="860" r:id="rId611"/>
    <p:sldId id="861" r:id="rId612"/>
    <p:sldId id="862" r:id="rId613"/>
    <p:sldId id="863" r:id="rId614"/>
    <p:sldId id="864" r:id="rId615"/>
    <p:sldId id="865" r:id="rId616"/>
    <p:sldId id="866" r:id="rId617"/>
    <p:sldId id="867" r:id="rId618"/>
    <p:sldId id="868" r:id="rId619"/>
    <p:sldId id="869" r:id="rId620"/>
    <p:sldId id="870" r:id="rId621"/>
    <p:sldId id="871" r:id="rId622"/>
    <p:sldId id="872" r:id="rId623"/>
    <p:sldId id="873" r:id="rId624"/>
    <p:sldId id="874" r:id="rId625"/>
    <p:sldId id="875" r:id="rId626"/>
    <p:sldId id="876" r:id="rId627"/>
    <p:sldId id="877" r:id="rId628"/>
    <p:sldId id="878" r:id="rId629"/>
    <p:sldId id="879" r:id="rId630"/>
    <p:sldId id="880" r:id="rId631"/>
    <p:sldId id="881" r:id="rId632"/>
    <p:sldId id="882" r:id="rId633"/>
    <p:sldId id="883" r:id="rId634"/>
    <p:sldId id="884" r:id="rId635"/>
    <p:sldId id="885" r:id="rId636"/>
    <p:sldId id="886" r:id="rId637"/>
    <p:sldId id="887" r:id="rId638"/>
    <p:sldId id="888" r:id="rId639"/>
    <p:sldId id="889" r:id="rId640"/>
    <p:sldId id="890" r:id="rId641"/>
    <p:sldId id="891" r:id="rId642"/>
    <p:sldId id="892" r:id="rId643"/>
    <p:sldId id="893" r:id="rId644"/>
    <p:sldId id="894" r:id="rId645"/>
    <p:sldId id="895" r:id="rId646"/>
    <p:sldId id="896" r:id="rId647"/>
    <p:sldId id="897" r:id="rId648"/>
    <p:sldId id="898" r:id="rId649"/>
    <p:sldId id="899" r:id="rId650"/>
    <p:sldId id="900" r:id="rId651"/>
    <p:sldId id="901" r:id="rId652"/>
    <p:sldId id="902" r:id="rId653"/>
    <p:sldId id="903" r:id="rId654"/>
    <p:sldId id="904" r:id="rId655"/>
    <p:sldId id="905" r:id="rId656"/>
    <p:sldId id="906" r:id="rId657"/>
    <p:sldId id="907" r:id="rId658"/>
    <p:sldId id="908" r:id="rId659"/>
    <p:sldId id="909" r:id="rId660"/>
    <p:sldId id="910" r:id="rId661"/>
    <p:sldId id="911" r:id="rId662"/>
    <p:sldId id="912" r:id="rId663"/>
    <p:sldId id="913" r:id="rId664"/>
    <p:sldId id="914" r:id="rId665"/>
    <p:sldId id="915" r:id="rId666"/>
    <p:sldId id="916" r:id="rId667"/>
    <p:sldId id="917" r:id="rId668"/>
    <p:sldId id="918" r:id="rId669"/>
    <p:sldId id="919" r:id="rId670"/>
    <p:sldId id="920" r:id="rId671"/>
    <p:sldId id="921" r:id="rId672"/>
    <p:sldId id="922" r:id="rId673"/>
    <p:sldId id="923" r:id="rId674"/>
    <p:sldId id="924" r:id="rId675"/>
    <p:sldId id="925" r:id="rId676"/>
    <p:sldId id="926" r:id="rId677"/>
    <p:sldId id="927" r:id="rId678"/>
    <p:sldId id="928" r:id="rId679"/>
    <p:sldId id="929" r:id="rId680"/>
    <p:sldId id="930" r:id="rId681"/>
    <p:sldId id="931" r:id="rId682"/>
    <p:sldId id="932" r:id="rId683"/>
    <p:sldId id="933" r:id="rId684"/>
    <p:sldId id="934" r:id="rId685"/>
    <p:sldId id="935" r:id="rId686"/>
    <p:sldId id="936" r:id="rId687"/>
    <p:sldId id="937" r:id="rId688"/>
    <p:sldId id="938" r:id="rId689"/>
    <p:sldId id="939" r:id="rId690"/>
    <p:sldId id="940" r:id="rId691"/>
    <p:sldId id="941" r:id="rId692"/>
    <p:sldId id="942" r:id="rId693"/>
    <p:sldId id="943" r:id="rId694"/>
    <p:sldId id="944" r:id="rId695"/>
    <p:sldId id="945" r:id="rId696"/>
    <p:sldId id="946" r:id="rId697"/>
    <p:sldId id="947" r:id="rId698"/>
    <p:sldId id="948" r:id="rId699"/>
    <p:sldId id="949" r:id="rId700"/>
    <p:sldId id="950" r:id="rId701"/>
    <p:sldId id="951" r:id="rId702"/>
    <p:sldId id="952" r:id="rId703"/>
    <p:sldId id="953" r:id="rId704"/>
    <p:sldId id="954" r:id="rId705"/>
    <p:sldId id="955" r:id="rId706"/>
    <p:sldId id="956" r:id="rId707"/>
    <p:sldId id="957" r:id="rId708"/>
    <p:sldId id="958" r:id="rId709"/>
    <p:sldId id="959" r:id="rId710"/>
    <p:sldId id="960" r:id="rId711"/>
    <p:sldId id="961" r:id="rId712"/>
    <p:sldId id="962" r:id="rId713"/>
    <p:sldId id="963" r:id="rId714"/>
    <p:sldId id="964" r:id="rId715"/>
    <p:sldId id="965" r:id="rId716"/>
    <p:sldId id="966" r:id="rId717"/>
    <p:sldId id="967" r:id="rId718"/>
    <p:sldId id="968" r:id="rId719"/>
    <p:sldId id="969" r:id="rId720"/>
    <p:sldId id="970" r:id="rId721"/>
    <p:sldId id="971" r:id="rId722"/>
    <p:sldId id="972" r:id="rId723"/>
    <p:sldId id="973" r:id="rId724"/>
    <p:sldId id="974" r:id="rId725"/>
    <p:sldId id="975" r:id="rId726"/>
    <p:sldId id="976" r:id="rId727"/>
    <p:sldId id="977" r:id="rId728"/>
    <p:sldId id="978" r:id="rId729"/>
    <p:sldId id="979" r:id="rId730"/>
    <p:sldId id="980" r:id="rId731"/>
    <p:sldId id="981" r:id="rId732"/>
    <p:sldId id="982" r:id="rId733"/>
    <p:sldId id="983" r:id="rId734"/>
    <p:sldId id="984" r:id="rId735"/>
    <p:sldId id="985" r:id="rId736"/>
    <p:sldId id="986" r:id="rId737"/>
    <p:sldId id="987" r:id="rId738"/>
    <p:sldId id="988" r:id="rId739"/>
    <p:sldId id="989" r:id="rId740"/>
    <p:sldId id="990" r:id="rId741"/>
    <p:sldId id="991" r:id="rId742"/>
    <p:sldId id="992" r:id="rId743"/>
    <p:sldId id="993" r:id="rId744"/>
    <p:sldId id="994" r:id="rId745"/>
    <p:sldId id="995" r:id="rId746"/>
    <p:sldId id="996" r:id="rId747"/>
    <p:sldId id="997" r:id="rId748"/>
    <p:sldId id="998" r:id="rId749"/>
    <p:sldId id="999" r:id="rId750"/>
    <p:sldId id="1000" r:id="rId751"/>
    <p:sldId id="1001" r:id="rId752"/>
    <p:sldId id="1002" r:id="rId753"/>
    <p:sldId id="1003" r:id="rId754"/>
    <p:sldId id="1004" r:id="rId755"/>
    <p:sldId id="1005" r:id="rId756"/>
    <p:sldId id="1006" r:id="rId757"/>
    <p:sldId id="1007" r:id="rId758"/>
    <p:sldId id="1008" r:id="rId759"/>
    <p:sldId id="1009" r:id="rId760"/>
    <p:sldId id="1010" r:id="rId761"/>
    <p:sldId id="1011" r:id="rId762"/>
    <p:sldId id="1012" r:id="rId763"/>
    <p:sldId id="1013" r:id="rId7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slide" Target="slides/slide182.xml"/><Relationship Id="rId189" Type="http://schemas.openxmlformats.org/officeDocument/2006/relationships/slide" Target="slides/slide183.xml"/><Relationship Id="rId190" Type="http://schemas.openxmlformats.org/officeDocument/2006/relationships/slide" Target="slides/slide184.xml"/><Relationship Id="rId191" Type="http://schemas.openxmlformats.org/officeDocument/2006/relationships/slide" Target="slides/slide185.xml"/><Relationship Id="rId192" Type="http://schemas.openxmlformats.org/officeDocument/2006/relationships/slide" Target="slides/slide186.xml"/><Relationship Id="rId193" Type="http://schemas.openxmlformats.org/officeDocument/2006/relationships/slide" Target="slides/slide187.xml"/><Relationship Id="rId194" Type="http://schemas.openxmlformats.org/officeDocument/2006/relationships/slide" Target="slides/slide188.xml"/><Relationship Id="rId195" Type="http://schemas.openxmlformats.org/officeDocument/2006/relationships/slide" Target="slides/slide189.xml"/><Relationship Id="rId196" Type="http://schemas.openxmlformats.org/officeDocument/2006/relationships/slide" Target="slides/slide190.xml"/><Relationship Id="rId197" Type="http://schemas.openxmlformats.org/officeDocument/2006/relationships/slide" Target="slides/slide191.xml"/><Relationship Id="rId198" Type="http://schemas.openxmlformats.org/officeDocument/2006/relationships/slide" Target="slides/slide192.xml"/><Relationship Id="rId199" Type="http://schemas.openxmlformats.org/officeDocument/2006/relationships/slide" Target="slides/slide193.xml"/><Relationship Id="rId200" Type="http://schemas.openxmlformats.org/officeDocument/2006/relationships/slide" Target="slides/slide194.xml"/><Relationship Id="rId201" Type="http://schemas.openxmlformats.org/officeDocument/2006/relationships/slide" Target="slides/slide195.xml"/><Relationship Id="rId202" Type="http://schemas.openxmlformats.org/officeDocument/2006/relationships/slide" Target="slides/slide196.xml"/><Relationship Id="rId203" Type="http://schemas.openxmlformats.org/officeDocument/2006/relationships/slide" Target="slides/slide197.xml"/><Relationship Id="rId204" Type="http://schemas.openxmlformats.org/officeDocument/2006/relationships/slide" Target="slides/slide198.xml"/><Relationship Id="rId205" Type="http://schemas.openxmlformats.org/officeDocument/2006/relationships/slide" Target="slides/slide199.xml"/><Relationship Id="rId206" Type="http://schemas.openxmlformats.org/officeDocument/2006/relationships/slide" Target="slides/slide200.xml"/><Relationship Id="rId207" Type="http://schemas.openxmlformats.org/officeDocument/2006/relationships/slide" Target="slides/slide201.xml"/><Relationship Id="rId208" Type="http://schemas.openxmlformats.org/officeDocument/2006/relationships/slide" Target="slides/slide202.xml"/><Relationship Id="rId209" Type="http://schemas.openxmlformats.org/officeDocument/2006/relationships/slide" Target="slides/slide203.xml"/><Relationship Id="rId210" Type="http://schemas.openxmlformats.org/officeDocument/2006/relationships/slide" Target="slides/slide204.xml"/><Relationship Id="rId211" Type="http://schemas.openxmlformats.org/officeDocument/2006/relationships/slide" Target="slides/slide205.xml"/><Relationship Id="rId212" Type="http://schemas.openxmlformats.org/officeDocument/2006/relationships/slide" Target="slides/slide206.xml"/><Relationship Id="rId213" Type="http://schemas.openxmlformats.org/officeDocument/2006/relationships/slide" Target="slides/slide207.xml"/><Relationship Id="rId214" Type="http://schemas.openxmlformats.org/officeDocument/2006/relationships/slide" Target="slides/slide208.xml"/><Relationship Id="rId215" Type="http://schemas.openxmlformats.org/officeDocument/2006/relationships/slide" Target="slides/slide209.xml"/><Relationship Id="rId216" Type="http://schemas.openxmlformats.org/officeDocument/2006/relationships/slide" Target="slides/slide210.xml"/><Relationship Id="rId217" Type="http://schemas.openxmlformats.org/officeDocument/2006/relationships/slide" Target="slides/slide211.xml"/><Relationship Id="rId218" Type="http://schemas.openxmlformats.org/officeDocument/2006/relationships/slide" Target="slides/slide212.xml"/><Relationship Id="rId219" Type="http://schemas.openxmlformats.org/officeDocument/2006/relationships/slide" Target="slides/slide213.xml"/><Relationship Id="rId220" Type="http://schemas.openxmlformats.org/officeDocument/2006/relationships/slide" Target="slides/slide214.xml"/><Relationship Id="rId221" Type="http://schemas.openxmlformats.org/officeDocument/2006/relationships/slide" Target="slides/slide215.xml"/><Relationship Id="rId222" Type="http://schemas.openxmlformats.org/officeDocument/2006/relationships/slide" Target="slides/slide216.xml"/><Relationship Id="rId223" Type="http://schemas.openxmlformats.org/officeDocument/2006/relationships/slide" Target="slides/slide217.xml"/><Relationship Id="rId224" Type="http://schemas.openxmlformats.org/officeDocument/2006/relationships/slide" Target="slides/slide218.xml"/><Relationship Id="rId225" Type="http://schemas.openxmlformats.org/officeDocument/2006/relationships/slide" Target="slides/slide219.xml"/><Relationship Id="rId226" Type="http://schemas.openxmlformats.org/officeDocument/2006/relationships/slide" Target="slides/slide220.xml"/><Relationship Id="rId227" Type="http://schemas.openxmlformats.org/officeDocument/2006/relationships/slide" Target="slides/slide221.xml"/><Relationship Id="rId228" Type="http://schemas.openxmlformats.org/officeDocument/2006/relationships/slide" Target="slides/slide222.xml"/><Relationship Id="rId229" Type="http://schemas.openxmlformats.org/officeDocument/2006/relationships/slide" Target="slides/slide223.xml"/><Relationship Id="rId230" Type="http://schemas.openxmlformats.org/officeDocument/2006/relationships/slide" Target="slides/slide224.xml"/><Relationship Id="rId231" Type="http://schemas.openxmlformats.org/officeDocument/2006/relationships/slide" Target="slides/slide225.xml"/><Relationship Id="rId232" Type="http://schemas.openxmlformats.org/officeDocument/2006/relationships/slide" Target="slides/slide226.xml"/><Relationship Id="rId233" Type="http://schemas.openxmlformats.org/officeDocument/2006/relationships/slide" Target="slides/slide227.xml"/><Relationship Id="rId234" Type="http://schemas.openxmlformats.org/officeDocument/2006/relationships/slide" Target="slides/slide228.xml"/><Relationship Id="rId235" Type="http://schemas.openxmlformats.org/officeDocument/2006/relationships/slide" Target="slides/slide229.xml"/><Relationship Id="rId236" Type="http://schemas.openxmlformats.org/officeDocument/2006/relationships/slide" Target="slides/slide230.xml"/><Relationship Id="rId237" Type="http://schemas.openxmlformats.org/officeDocument/2006/relationships/slide" Target="slides/slide231.xml"/><Relationship Id="rId238" Type="http://schemas.openxmlformats.org/officeDocument/2006/relationships/slide" Target="slides/slide232.xml"/><Relationship Id="rId239" Type="http://schemas.openxmlformats.org/officeDocument/2006/relationships/slide" Target="slides/slide233.xml"/><Relationship Id="rId240" Type="http://schemas.openxmlformats.org/officeDocument/2006/relationships/slide" Target="slides/slide234.xml"/><Relationship Id="rId241" Type="http://schemas.openxmlformats.org/officeDocument/2006/relationships/slide" Target="slides/slide235.xml"/><Relationship Id="rId242" Type="http://schemas.openxmlformats.org/officeDocument/2006/relationships/slide" Target="slides/slide236.xml"/><Relationship Id="rId243" Type="http://schemas.openxmlformats.org/officeDocument/2006/relationships/slide" Target="slides/slide237.xml"/><Relationship Id="rId244" Type="http://schemas.openxmlformats.org/officeDocument/2006/relationships/slide" Target="slides/slide238.xml"/><Relationship Id="rId245" Type="http://schemas.openxmlformats.org/officeDocument/2006/relationships/slide" Target="slides/slide239.xml"/><Relationship Id="rId246" Type="http://schemas.openxmlformats.org/officeDocument/2006/relationships/slide" Target="slides/slide240.xml"/><Relationship Id="rId247" Type="http://schemas.openxmlformats.org/officeDocument/2006/relationships/slide" Target="slides/slide241.xml"/><Relationship Id="rId248" Type="http://schemas.openxmlformats.org/officeDocument/2006/relationships/slide" Target="slides/slide242.xml"/><Relationship Id="rId249" Type="http://schemas.openxmlformats.org/officeDocument/2006/relationships/slide" Target="slides/slide243.xml"/><Relationship Id="rId250" Type="http://schemas.openxmlformats.org/officeDocument/2006/relationships/slide" Target="slides/slide244.xml"/><Relationship Id="rId251" Type="http://schemas.openxmlformats.org/officeDocument/2006/relationships/slide" Target="slides/slide245.xml"/><Relationship Id="rId252" Type="http://schemas.openxmlformats.org/officeDocument/2006/relationships/slide" Target="slides/slide246.xml"/><Relationship Id="rId253" Type="http://schemas.openxmlformats.org/officeDocument/2006/relationships/slide" Target="slides/slide247.xml"/><Relationship Id="rId254" Type="http://schemas.openxmlformats.org/officeDocument/2006/relationships/slide" Target="slides/slide248.xml"/><Relationship Id="rId255" Type="http://schemas.openxmlformats.org/officeDocument/2006/relationships/slide" Target="slides/slide249.xml"/><Relationship Id="rId256" Type="http://schemas.openxmlformats.org/officeDocument/2006/relationships/slide" Target="slides/slide250.xml"/><Relationship Id="rId257" Type="http://schemas.openxmlformats.org/officeDocument/2006/relationships/slide" Target="slides/slide251.xml"/><Relationship Id="rId258" Type="http://schemas.openxmlformats.org/officeDocument/2006/relationships/slide" Target="slides/slide252.xml"/><Relationship Id="rId259" Type="http://schemas.openxmlformats.org/officeDocument/2006/relationships/slide" Target="slides/slide253.xml"/><Relationship Id="rId260" Type="http://schemas.openxmlformats.org/officeDocument/2006/relationships/slide" Target="slides/slide254.xml"/><Relationship Id="rId261" Type="http://schemas.openxmlformats.org/officeDocument/2006/relationships/slide" Target="slides/slide255.xml"/><Relationship Id="rId262" Type="http://schemas.openxmlformats.org/officeDocument/2006/relationships/slide" Target="slides/slide256.xml"/><Relationship Id="rId263" Type="http://schemas.openxmlformats.org/officeDocument/2006/relationships/slide" Target="slides/slide257.xml"/><Relationship Id="rId264" Type="http://schemas.openxmlformats.org/officeDocument/2006/relationships/slide" Target="slides/slide258.xml"/><Relationship Id="rId265" Type="http://schemas.openxmlformats.org/officeDocument/2006/relationships/slide" Target="slides/slide259.xml"/><Relationship Id="rId266" Type="http://schemas.openxmlformats.org/officeDocument/2006/relationships/slide" Target="slides/slide260.xml"/><Relationship Id="rId267" Type="http://schemas.openxmlformats.org/officeDocument/2006/relationships/slide" Target="slides/slide261.xml"/><Relationship Id="rId268" Type="http://schemas.openxmlformats.org/officeDocument/2006/relationships/slide" Target="slides/slide262.xml"/><Relationship Id="rId269" Type="http://schemas.openxmlformats.org/officeDocument/2006/relationships/slide" Target="slides/slide263.xml"/><Relationship Id="rId270" Type="http://schemas.openxmlformats.org/officeDocument/2006/relationships/slide" Target="slides/slide264.xml"/><Relationship Id="rId271" Type="http://schemas.openxmlformats.org/officeDocument/2006/relationships/slide" Target="slides/slide265.xml"/><Relationship Id="rId272" Type="http://schemas.openxmlformats.org/officeDocument/2006/relationships/slide" Target="slides/slide266.xml"/><Relationship Id="rId273" Type="http://schemas.openxmlformats.org/officeDocument/2006/relationships/slide" Target="slides/slide267.xml"/><Relationship Id="rId274" Type="http://schemas.openxmlformats.org/officeDocument/2006/relationships/slide" Target="slides/slide268.xml"/><Relationship Id="rId275" Type="http://schemas.openxmlformats.org/officeDocument/2006/relationships/slide" Target="slides/slide269.xml"/><Relationship Id="rId276" Type="http://schemas.openxmlformats.org/officeDocument/2006/relationships/slide" Target="slides/slide270.xml"/><Relationship Id="rId277" Type="http://schemas.openxmlformats.org/officeDocument/2006/relationships/slide" Target="slides/slide271.xml"/><Relationship Id="rId278" Type="http://schemas.openxmlformats.org/officeDocument/2006/relationships/slide" Target="slides/slide272.xml"/><Relationship Id="rId279" Type="http://schemas.openxmlformats.org/officeDocument/2006/relationships/slide" Target="slides/slide273.xml"/><Relationship Id="rId280" Type="http://schemas.openxmlformats.org/officeDocument/2006/relationships/slide" Target="slides/slide274.xml"/><Relationship Id="rId281" Type="http://schemas.openxmlformats.org/officeDocument/2006/relationships/slide" Target="slides/slide275.xml"/><Relationship Id="rId282" Type="http://schemas.openxmlformats.org/officeDocument/2006/relationships/slide" Target="slides/slide276.xml"/><Relationship Id="rId283" Type="http://schemas.openxmlformats.org/officeDocument/2006/relationships/slide" Target="slides/slide277.xml"/><Relationship Id="rId284" Type="http://schemas.openxmlformats.org/officeDocument/2006/relationships/slide" Target="slides/slide278.xml"/><Relationship Id="rId285" Type="http://schemas.openxmlformats.org/officeDocument/2006/relationships/slide" Target="slides/slide279.xml"/><Relationship Id="rId286" Type="http://schemas.openxmlformats.org/officeDocument/2006/relationships/slide" Target="slides/slide280.xml"/><Relationship Id="rId287" Type="http://schemas.openxmlformats.org/officeDocument/2006/relationships/slide" Target="slides/slide281.xml"/><Relationship Id="rId288" Type="http://schemas.openxmlformats.org/officeDocument/2006/relationships/slide" Target="slides/slide282.xml"/><Relationship Id="rId289" Type="http://schemas.openxmlformats.org/officeDocument/2006/relationships/slide" Target="slides/slide283.xml"/><Relationship Id="rId290" Type="http://schemas.openxmlformats.org/officeDocument/2006/relationships/slide" Target="slides/slide284.xml"/><Relationship Id="rId291" Type="http://schemas.openxmlformats.org/officeDocument/2006/relationships/slide" Target="slides/slide285.xml"/><Relationship Id="rId292" Type="http://schemas.openxmlformats.org/officeDocument/2006/relationships/slide" Target="slides/slide286.xml"/><Relationship Id="rId293" Type="http://schemas.openxmlformats.org/officeDocument/2006/relationships/slide" Target="slides/slide287.xml"/><Relationship Id="rId294" Type="http://schemas.openxmlformats.org/officeDocument/2006/relationships/slide" Target="slides/slide288.xml"/><Relationship Id="rId295" Type="http://schemas.openxmlformats.org/officeDocument/2006/relationships/slide" Target="slides/slide289.xml"/><Relationship Id="rId296" Type="http://schemas.openxmlformats.org/officeDocument/2006/relationships/slide" Target="slides/slide290.xml"/><Relationship Id="rId297" Type="http://schemas.openxmlformats.org/officeDocument/2006/relationships/slide" Target="slides/slide291.xml"/><Relationship Id="rId298" Type="http://schemas.openxmlformats.org/officeDocument/2006/relationships/slide" Target="slides/slide292.xml"/><Relationship Id="rId299" Type="http://schemas.openxmlformats.org/officeDocument/2006/relationships/slide" Target="slides/slide293.xml"/><Relationship Id="rId300" Type="http://schemas.openxmlformats.org/officeDocument/2006/relationships/slide" Target="slides/slide294.xml"/><Relationship Id="rId301" Type="http://schemas.openxmlformats.org/officeDocument/2006/relationships/slide" Target="slides/slide295.xml"/><Relationship Id="rId302" Type="http://schemas.openxmlformats.org/officeDocument/2006/relationships/slide" Target="slides/slide296.xml"/><Relationship Id="rId303" Type="http://schemas.openxmlformats.org/officeDocument/2006/relationships/slide" Target="slides/slide297.xml"/><Relationship Id="rId304" Type="http://schemas.openxmlformats.org/officeDocument/2006/relationships/slide" Target="slides/slide298.xml"/><Relationship Id="rId305" Type="http://schemas.openxmlformats.org/officeDocument/2006/relationships/slide" Target="slides/slide299.xml"/><Relationship Id="rId306" Type="http://schemas.openxmlformats.org/officeDocument/2006/relationships/slide" Target="slides/slide300.xml"/><Relationship Id="rId307" Type="http://schemas.openxmlformats.org/officeDocument/2006/relationships/slide" Target="slides/slide301.xml"/><Relationship Id="rId308" Type="http://schemas.openxmlformats.org/officeDocument/2006/relationships/slide" Target="slides/slide302.xml"/><Relationship Id="rId309" Type="http://schemas.openxmlformats.org/officeDocument/2006/relationships/slide" Target="slides/slide303.xml"/><Relationship Id="rId310" Type="http://schemas.openxmlformats.org/officeDocument/2006/relationships/slide" Target="slides/slide304.xml"/><Relationship Id="rId311" Type="http://schemas.openxmlformats.org/officeDocument/2006/relationships/slide" Target="slides/slide305.xml"/><Relationship Id="rId312" Type="http://schemas.openxmlformats.org/officeDocument/2006/relationships/slide" Target="slides/slide306.xml"/><Relationship Id="rId313" Type="http://schemas.openxmlformats.org/officeDocument/2006/relationships/slide" Target="slides/slide307.xml"/><Relationship Id="rId314" Type="http://schemas.openxmlformats.org/officeDocument/2006/relationships/slide" Target="slides/slide308.xml"/><Relationship Id="rId315" Type="http://schemas.openxmlformats.org/officeDocument/2006/relationships/slide" Target="slides/slide309.xml"/><Relationship Id="rId316" Type="http://schemas.openxmlformats.org/officeDocument/2006/relationships/slide" Target="slides/slide310.xml"/><Relationship Id="rId317" Type="http://schemas.openxmlformats.org/officeDocument/2006/relationships/slide" Target="slides/slide311.xml"/><Relationship Id="rId318" Type="http://schemas.openxmlformats.org/officeDocument/2006/relationships/slide" Target="slides/slide312.xml"/><Relationship Id="rId319" Type="http://schemas.openxmlformats.org/officeDocument/2006/relationships/slide" Target="slides/slide313.xml"/><Relationship Id="rId320" Type="http://schemas.openxmlformats.org/officeDocument/2006/relationships/slide" Target="slides/slide314.xml"/><Relationship Id="rId321" Type="http://schemas.openxmlformats.org/officeDocument/2006/relationships/slide" Target="slides/slide315.xml"/><Relationship Id="rId322" Type="http://schemas.openxmlformats.org/officeDocument/2006/relationships/slide" Target="slides/slide316.xml"/><Relationship Id="rId323" Type="http://schemas.openxmlformats.org/officeDocument/2006/relationships/slide" Target="slides/slide317.xml"/><Relationship Id="rId324" Type="http://schemas.openxmlformats.org/officeDocument/2006/relationships/slide" Target="slides/slide318.xml"/><Relationship Id="rId325" Type="http://schemas.openxmlformats.org/officeDocument/2006/relationships/slide" Target="slides/slide319.xml"/><Relationship Id="rId326" Type="http://schemas.openxmlformats.org/officeDocument/2006/relationships/slide" Target="slides/slide320.xml"/><Relationship Id="rId327" Type="http://schemas.openxmlformats.org/officeDocument/2006/relationships/slide" Target="slides/slide321.xml"/><Relationship Id="rId328" Type="http://schemas.openxmlformats.org/officeDocument/2006/relationships/slide" Target="slides/slide322.xml"/><Relationship Id="rId329" Type="http://schemas.openxmlformats.org/officeDocument/2006/relationships/slide" Target="slides/slide323.xml"/><Relationship Id="rId330" Type="http://schemas.openxmlformats.org/officeDocument/2006/relationships/slide" Target="slides/slide324.xml"/><Relationship Id="rId331" Type="http://schemas.openxmlformats.org/officeDocument/2006/relationships/slide" Target="slides/slide325.xml"/><Relationship Id="rId332" Type="http://schemas.openxmlformats.org/officeDocument/2006/relationships/slide" Target="slides/slide326.xml"/><Relationship Id="rId333" Type="http://schemas.openxmlformats.org/officeDocument/2006/relationships/slide" Target="slides/slide327.xml"/><Relationship Id="rId334" Type="http://schemas.openxmlformats.org/officeDocument/2006/relationships/slide" Target="slides/slide328.xml"/><Relationship Id="rId335" Type="http://schemas.openxmlformats.org/officeDocument/2006/relationships/slide" Target="slides/slide329.xml"/><Relationship Id="rId336" Type="http://schemas.openxmlformats.org/officeDocument/2006/relationships/slide" Target="slides/slide330.xml"/><Relationship Id="rId337" Type="http://schemas.openxmlformats.org/officeDocument/2006/relationships/slide" Target="slides/slide331.xml"/><Relationship Id="rId338" Type="http://schemas.openxmlformats.org/officeDocument/2006/relationships/slide" Target="slides/slide332.xml"/><Relationship Id="rId339" Type="http://schemas.openxmlformats.org/officeDocument/2006/relationships/slide" Target="slides/slide333.xml"/><Relationship Id="rId340" Type="http://schemas.openxmlformats.org/officeDocument/2006/relationships/slide" Target="slides/slide334.xml"/><Relationship Id="rId341" Type="http://schemas.openxmlformats.org/officeDocument/2006/relationships/slide" Target="slides/slide335.xml"/><Relationship Id="rId342" Type="http://schemas.openxmlformats.org/officeDocument/2006/relationships/slide" Target="slides/slide336.xml"/><Relationship Id="rId343" Type="http://schemas.openxmlformats.org/officeDocument/2006/relationships/slide" Target="slides/slide337.xml"/><Relationship Id="rId344" Type="http://schemas.openxmlformats.org/officeDocument/2006/relationships/slide" Target="slides/slide338.xml"/><Relationship Id="rId345" Type="http://schemas.openxmlformats.org/officeDocument/2006/relationships/slide" Target="slides/slide339.xml"/><Relationship Id="rId346" Type="http://schemas.openxmlformats.org/officeDocument/2006/relationships/slide" Target="slides/slide340.xml"/><Relationship Id="rId347" Type="http://schemas.openxmlformats.org/officeDocument/2006/relationships/slide" Target="slides/slide341.xml"/><Relationship Id="rId348" Type="http://schemas.openxmlformats.org/officeDocument/2006/relationships/slide" Target="slides/slide342.xml"/><Relationship Id="rId349" Type="http://schemas.openxmlformats.org/officeDocument/2006/relationships/slide" Target="slides/slide343.xml"/><Relationship Id="rId350" Type="http://schemas.openxmlformats.org/officeDocument/2006/relationships/slide" Target="slides/slide344.xml"/><Relationship Id="rId351" Type="http://schemas.openxmlformats.org/officeDocument/2006/relationships/slide" Target="slides/slide345.xml"/><Relationship Id="rId352" Type="http://schemas.openxmlformats.org/officeDocument/2006/relationships/slide" Target="slides/slide346.xml"/><Relationship Id="rId353" Type="http://schemas.openxmlformats.org/officeDocument/2006/relationships/slide" Target="slides/slide347.xml"/><Relationship Id="rId354" Type="http://schemas.openxmlformats.org/officeDocument/2006/relationships/slide" Target="slides/slide348.xml"/><Relationship Id="rId355" Type="http://schemas.openxmlformats.org/officeDocument/2006/relationships/slide" Target="slides/slide349.xml"/><Relationship Id="rId356" Type="http://schemas.openxmlformats.org/officeDocument/2006/relationships/slide" Target="slides/slide350.xml"/><Relationship Id="rId357" Type="http://schemas.openxmlformats.org/officeDocument/2006/relationships/slide" Target="slides/slide351.xml"/><Relationship Id="rId358" Type="http://schemas.openxmlformats.org/officeDocument/2006/relationships/slide" Target="slides/slide352.xml"/><Relationship Id="rId359" Type="http://schemas.openxmlformats.org/officeDocument/2006/relationships/slide" Target="slides/slide353.xml"/><Relationship Id="rId360" Type="http://schemas.openxmlformats.org/officeDocument/2006/relationships/slide" Target="slides/slide354.xml"/><Relationship Id="rId361" Type="http://schemas.openxmlformats.org/officeDocument/2006/relationships/slide" Target="slides/slide355.xml"/><Relationship Id="rId362" Type="http://schemas.openxmlformats.org/officeDocument/2006/relationships/slide" Target="slides/slide356.xml"/><Relationship Id="rId363" Type="http://schemas.openxmlformats.org/officeDocument/2006/relationships/slide" Target="slides/slide357.xml"/><Relationship Id="rId364" Type="http://schemas.openxmlformats.org/officeDocument/2006/relationships/slide" Target="slides/slide358.xml"/><Relationship Id="rId365" Type="http://schemas.openxmlformats.org/officeDocument/2006/relationships/slide" Target="slides/slide359.xml"/><Relationship Id="rId366" Type="http://schemas.openxmlformats.org/officeDocument/2006/relationships/slide" Target="slides/slide360.xml"/><Relationship Id="rId367" Type="http://schemas.openxmlformats.org/officeDocument/2006/relationships/slide" Target="slides/slide361.xml"/><Relationship Id="rId368" Type="http://schemas.openxmlformats.org/officeDocument/2006/relationships/slide" Target="slides/slide362.xml"/><Relationship Id="rId369" Type="http://schemas.openxmlformats.org/officeDocument/2006/relationships/slide" Target="slides/slide363.xml"/><Relationship Id="rId370" Type="http://schemas.openxmlformats.org/officeDocument/2006/relationships/slide" Target="slides/slide364.xml"/><Relationship Id="rId371" Type="http://schemas.openxmlformats.org/officeDocument/2006/relationships/slide" Target="slides/slide365.xml"/><Relationship Id="rId372" Type="http://schemas.openxmlformats.org/officeDocument/2006/relationships/slide" Target="slides/slide366.xml"/><Relationship Id="rId373" Type="http://schemas.openxmlformats.org/officeDocument/2006/relationships/slide" Target="slides/slide367.xml"/><Relationship Id="rId374" Type="http://schemas.openxmlformats.org/officeDocument/2006/relationships/slide" Target="slides/slide368.xml"/><Relationship Id="rId375" Type="http://schemas.openxmlformats.org/officeDocument/2006/relationships/slide" Target="slides/slide369.xml"/><Relationship Id="rId376" Type="http://schemas.openxmlformats.org/officeDocument/2006/relationships/slide" Target="slides/slide370.xml"/><Relationship Id="rId377" Type="http://schemas.openxmlformats.org/officeDocument/2006/relationships/slide" Target="slides/slide371.xml"/><Relationship Id="rId378" Type="http://schemas.openxmlformats.org/officeDocument/2006/relationships/slide" Target="slides/slide372.xml"/><Relationship Id="rId379" Type="http://schemas.openxmlformats.org/officeDocument/2006/relationships/slide" Target="slides/slide373.xml"/><Relationship Id="rId380" Type="http://schemas.openxmlformats.org/officeDocument/2006/relationships/slide" Target="slides/slide374.xml"/><Relationship Id="rId381" Type="http://schemas.openxmlformats.org/officeDocument/2006/relationships/slide" Target="slides/slide375.xml"/><Relationship Id="rId382" Type="http://schemas.openxmlformats.org/officeDocument/2006/relationships/slide" Target="slides/slide376.xml"/><Relationship Id="rId383" Type="http://schemas.openxmlformats.org/officeDocument/2006/relationships/slide" Target="slides/slide377.xml"/><Relationship Id="rId384" Type="http://schemas.openxmlformats.org/officeDocument/2006/relationships/slide" Target="slides/slide378.xml"/><Relationship Id="rId385" Type="http://schemas.openxmlformats.org/officeDocument/2006/relationships/slide" Target="slides/slide379.xml"/><Relationship Id="rId386" Type="http://schemas.openxmlformats.org/officeDocument/2006/relationships/slide" Target="slides/slide380.xml"/><Relationship Id="rId387" Type="http://schemas.openxmlformats.org/officeDocument/2006/relationships/slide" Target="slides/slide381.xml"/><Relationship Id="rId388" Type="http://schemas.openxmlformats.org/officeDocument/2006/relationships/slide" Target="slides/slide382.xml"/><Relationship Id="rId389" Type="http://schemas.openxmlformats.org/officeDocument/2006/relationships/slide" Target="slides/slide383.xml"/><Relationship Id="rId390" Type="http://schemas.openxmlformats.org/officeDocument/2006/relationships/slide" Target="slides/slide384.xml"/><Relationship Id="rId391" Type="http://schemas.openxmlformats.org/officeDocument/2006/relationships/slide" Target="slides/slide385.xml"/><Relationship Id="rId392" Type="http://schemas.openxmlformats.org/officeDocument/2006/relationships/slide" Target="slides/slide386.xml"/><Relationship Id="rId393" Type="http://schemas.openxmlformats.org/officeDocument/2006/relationships/slide" Target="slides/slide387.xml"/><Relationship Id="rId394" Type="http://schemas.openxmlformats.org/officeDocument/2006/relationships/slide" Target="slides/slide388.xml"/><Relationship Id="rId395" Type="http://schemas.openxmlformats.org/officeDocument/2006/relationships/slide" Target="slides/slide389.xml"/><Relationship Id="rId396" Type="http://schemas.openxmlformats.org/officeDocument/2006/relationships/slide" Target="slides/slide390.xml"/><Relationship Id="rId397" Type="http://schemas.openxmlformats.org/officeDocument/2006/relationships/slide" Target="slides/slide391.xml"/><Relationship Id="rId398" Type="http://schemas.openxmlformats.org/officeDocument/2006/relationships/slide" Target="slides/slide392.xml"/><Relationship Id="rId399" Type="http://schemas.openxmlformats.org/officeDocument/2006/relationships/slide" Target="slides/slide393.xml"/><Relationship Id="rId400" Type="http://schemas.openxmlformats.org/officeDocument/2006/relationships/slide" Target="slides/slide394.xml"/><Relationship Id="rId401" Type="http://schemas.openxmlformats.org/officeDocument/2006/relationships/slide" Target="slides/slide395.xml"/><Relationship Id="rId402" Type="http://schemas.openxmlformats.org/officeDocument/2006/relationships/slide" Target="slides/slide396.xml"/><Relationship Id="rId403" Type="http://schemas.openxmlformats.org/officeDocument/2006/relationships/slide" Target="slides/slide397.xml"/><Relationship Id="rId404" Type="http://schemas.openxmlformats.org/officeDocument/2006/relationships/slide" Target="slides/slide398.xml"/><Relationship Id="rId405" Type="http://schemas.openxmlformats.org/officeDocument/2006/relationships/slide" Target="slides/slide399.xml"/><Relationship Id="rId406" Type="http://schemas.openxmlformats.org/officeDocument/2006/relationships/slide" Target="slides/slide400.xml"/><Relationship Id="rId407" Type="http://schemas.openxmlformats.org/officeDocument/2006/relationships/slide" Target="slides/slide401.xml"/><Relationship Id="rId408" Type="http://schemas.openxmlformats.org/officeDocument/2006/relationships/slide" Target="slides/slide402.xml"/><Relationship Id="rId409" Type="http://schemas.openxmlformats.org/officeDocument/2006/relationships/slide" Target="slides/slide403.xml"/><Relationship Id="rId410" Type="http://schemas.openxmlformats.org/officeDocument/2006/relationships/slide" Target="slides/slide404.xml"/><Relationship Id="rId411" Type="http://schemas.openxmlformats.org/officeDocument/2006/relationships/slide" Target="slides/slide405.xml"/><Relationship Id="rId412" Type="http://schemas.openxmlformats.org/officeDocument/2006/relationships/slide" Target="slides/slide406.xml"/><Relationship Id="rId413" Type="http://schemas.openxmlformats.org/officeDocument/2006/relationships/slide" Target="slides/slide407.xml"/><Relationship Id="rId414" Type="http://schemas.openxmlformats.org/officeDocument/2006/relationships/slide" Target="slides/slide408.xml"/><Relationship Id="rId415" Type="http://schemas.openxmlformats.org/officeDocument/2006/relationships/slide" Target="slides/slide409.xml"/><Relationship Id="rId416" Type="http://schemas.openxmlformats.org/officeDocument/2006/relationships/slide" Target="slides/slide410.xml"/><Relationship Id="rId417" Type="http://schemas.openxmlformats.org/officeDocument/2006/relationships/slide" Target="slides/slide411.xml"/><Relationship Id="rId418" Type="http://schemas.openxmlformats.org/officeDocument/2006/relationships/slide" Target="slides/slide412.xml"/><Relationship Id="rId419" Type="http://schemas.openxmlformats.org/officeDocument/2006/relationships/slide" Target="slides/slide413.xml"/><Relationship Id="rId420" Type="http://schemas.openxmlformats.org/officeDocument/2006/relationships/slide" Target="slides/slide414.xml"/><Relationship Id="rId421" Type="http://schemas.openxmlformats.org/officeDocument/2006/relationships/slide" Target="slides/slide415.xml"/><Relationship Id="rId422" Type="http://schemas.openxmlformats.org/officeDocument/2006/relationships/slide" Target="slides/slide416.xml"/><Relationship Id="rId423" Type="http://schemas.openxmlformats.org/officeDocument/2006/relationships/slide" Target="slides/slide417.xml"/><Relationship Id="rId424" Type="http://schemas.openxmlformats.org/officeDocument/2006/relationships/slide" Target="slides/slide418.xml"/><Relationship Id="rId425" Type="http://schemas.openxmlformats.org/officeDocument/2006/relationships/slide" Target="slides/slide419.xml"/><Relationship Id="rId426" Type="http://schemas.openxmlformats.org/officeDocument/2006/relationships/slide" Target="slides/slide420.xml"/><Relationship Id="rId427" Type="http://schemas.openxmlformats.org/officeDocument/2006/relationships/slide" Target="slides/slide421.xml"/><Relationship Id="rId428" Type="http://schemas.openxmlformats.org/officeDocument/2006/relationships/slide" Target="slides/slide422.xml"/><Relationship Id="rId429" Type="http://schemas.openxmlformats.org/officeDocument/2006/relationships/slide" Target="slides/slide423.xml"/><Relationship Id="rId430" Type="http://schemas.openxmlformats.org/officeDocument/2006/relationships/slide" Target="slides/slide424.xml"/><Relationship Id="rId431" Type="http://schemas.openxmlformats.org/officeDocument/2006/relationships/slide" Target="slides/slide425.xml"/><Relationship Id="rId432" Type="http://schemas.openxmlformats.org/officeDocument/2006/relationships/slide" Target="slides/slide426.xml"/><Relationship Id="rId433" Type="http://schemas.openxmlformats.org/officeDocument/2006/relationships/slide" Target="slides/slide427.xml"/><Relationship Id="rId434" Type="http://schemas.openxmlformats.org/officeDocument/2006/relationships/slide" Target="slides/slide428.xml"/><Relationship Id="rId435" Type="http://schemas.openxmlformats.org/officeDocument/2006/relationships/slide" Target="slides/slide429.xml"/><Relationship Id="rId436" Type="http://schemas.openxmlformats.org/officeDocument/2006/relationships/slide" Target="slides/slide430.xml"/><Relationship Id="rId437" Type="http://schemas.openxmlformats.org/officeDocument/2006/relationships/slide" Target="slides/slide431.xml"/><Relationship Id="rId438" Type="http://schemas.openxmlformats.org/officeDocument/2006/relationships/slide" Target="slides/slide432.xml"/><Relationship Id="rId439" Type="http://schemas.openxmlformats.org/officeDocument/2006/relationships/slide" Target="slides/slide433.xml"/><Relationship Id="rId440" Type="http://schemas.openxmlformats.org/officeDocument/2006/relationships/slide" Target="slides/slide434.xml"/><Relationship Id="rId441" Type="http://schemas.openxmlformats.org/officeDocument/2006/relationships/slide" Target="slides/slide435.xml"/><Relationship Id="rId442" Type="http://schemas.openxmlformats.org/officeDocument/2006/relationships/slide" Target="slides/slide436.xml"/><Relationship Id="rId443" Type="http://schemas.openxmlformats.org/officeDocument/2006/relationships/slide" Target="slides/slide437.xml"/><Relationship Id="rId444" Type="http://schemas.openxmlformats.org/officeDocument/2006/relationships/slide" Target="slides/slide438.xml"/><Relationship Id="rId445" Type="http://schemas.openxmlformats.org/officeDocument/2006/relationships/slide" Target="slides/slide439.xml"/><Relationship Id="rId446" Type="http://schemas.openxmlformats.org/officeDocument/2006/relationships/slide" Target="slides/slide440.xml"/><Relationship Id="rId447" Type="http://schemas.openxmlformats.org/officeDocument/2006/relationships/slide" Target="slides/slide441.xml"/><Relationship Id="rId448" Type="http://schemas.openxmlformats.org/officeDocument/2006/relationships/slide" Target="slides/slide442.xml"/><Relationship Id="rId449" Type="http://schemas.openxmlformats.org/officeDocument/2006/relationships/slide" Target="slides/slide443.xml"/><Relationship Id="rId450" Type="http://schemas.openxmlformats.org/officeDocument/2006/relationships/slide" Target="slides/slide444.xml"/><Relationship Id="rId451" Type="http://schemas.openxmlformats.org/officeDocument/2006/relationships/slide" Target="slides/slide445.xml"/><Relationship Id="rId452" Type="http://schemas.openxmlformats.org/officeDocument/2006/relationships/slide" Target="slides/slide446.xml"/><Relationship Id="rId453" Type="http://schemas.openxmlformats.org/officeDocument/2006/relationships/slide" Target="slides/slide447.xml"/><Relationship Id="rId454" Type="http://schemas.openxmlformats.org/officeDocument/2006/relationships/slide" Target="slides/slide448.xml"/><Relationship Id="rId455" Type="http://schemas.openxmlformats.org/officeDocument/2006/relationships/slide" Target="slides/slide449.xml"/><Relationship Id="rId456" Type="http://schemas.openxmlformats.org/officeDocument/2006/relationships/slide" Target="slides/slide450.xml"/><Relationship Id="rId457" Type="http://schemas.openxmlformats.org/officeDocument/2006/relationships/slide" Target="slides/slide451.xml"/><Relationship Id="rId458" Type="http://schemas.openxmlformats.org/officeDocument/2006/relationships/slide" Target="slides/slide452.xml"/><Relationship Id="rId459" Type="http://schemas.openxmlformats.org/officeDocument/2006/relationships/slide" Target="slides/slide453.xml"/><Relationship Id="rId460" Type="http://schemas.openxmlformats.org/officeDocument/2006/relationships/slide" Target="slides/slide454.xml"/><Relationship Id="rId461" Type="http://schemas.openxmlformats.org/officeDocument/2006/relationships/slide" Target="slides/slide455.xml"/><Relationship Id="rId462" Type="http://schemas.openxmlformats.org/officeDocument/2006/relationships/slide" Target="slides/slide456.xml"/><Relationship Id="rId463" Type="http://schemas.openxmlformats.org/officeDocument/2006/relationships/slide" Target="slides/slide457.xml"/><Relationship Id="rId464" Type="http://schemas.openxmlformats.org/officeDocument/2006/relationships/slide" Target="slides/slide458.xml"/><Relationship Id="rId465" Type="http://schemas.openxmlformats.org/officeDocument/2006/relationships/slide" Target="slides/slide459.xml"/><Relationship Id="rId466" Type="http://schemas.openxmlformats.org/officeDocument/2006/relationships/slide" Target="slides/slide460.xml"/><Relationship Id="rId467" Type="http://schemas.openxmlformats.org/officeDocument/2006/relationships/slide" Target="slides/slide461.xml"/><Relationship Id="rId468" Type="http://schemas.openxmlformats.org/officeDocument/2006/relationships/slide" Target="slides/slide462.xml"/><Relationship Id="rId469" Type="http://schemas.openxmlformats.org/officeDocument/2006/relationships/slide" Target="slides/slide463.xml"/><Relationship Id="rId470" Type="http://schemas.openxmlformats.org/officeDocument/2006/relationships/slide" Target="slides/slide464.xml"/><Relationship Id="rId471" Type="http://schemas.openxmlformats.org/officeDocument/2006/relationships/slide" Target="slides/slide465.xml"/><Relationship Id="rId472" Type="http://schemas.openxmlformats.org/officeDocument/2006/relationships/slide" Target="slides/slide466.xml"/><Relationship Id="rId473" Type="http://schemas.openxmlformats.org/officeDocument/2006/relationships/slide" Target="slides/slide467.xml"/><Relationship Id="rId474" Type="http://schemas.openxmlformats.org/officeDocument/2006/relationships/slide" Target="slides/slide468.xml"/><Relationship Id="rId475" Type="http://schemas.openxmlformats.org/officeDocument/2006/relationships/slide" Target="slides/slide469.xml"/><Relationship Id="rId476" Type="http://schemas.openxmlformats.org/officeDocument/2006/relationships/slide" Target="slides/slide470.xml"/><Relationship Id="rId477" Type="http://schemas.openxmlformats.org/officeDocument/2006/relationships/slide" Target="slides/slide471.xml"/><Relationship Id="rId478" Type="http://schemas.openxmlformats.org/officeDocument/2006/relationships/slide" Target="slides/slide472.xml"/><Relationship Id="rId479" Type="http://schemas.openxmlformats.org/officeDocument/2006/relationships/slide" Target="slides/slide473.xml"/><Relationship Id="rId480" Type="http://schemas.openxmlformats.org/officeDocument/2006/relationships/slide" Target="slides/slide474.xml"/><Relationship Id="rId481" Type="http://schemas.openxmlformats.org/officeDocument/2006/relationships/slide" Target="slides/slide475.xml"/><Relationship Id="rId482" Type="http://schemas.openxmlformats.org/officeDocument/2006/relationships/slide" Target="slides/slide476.xml"/><Relationship Id="rId483" Type="http://schemas.openxmlformats.org/officeDocument/2006/relationships/slide" Target="slides/slide477.xml"/><Relationship Id="rId484" Type="http://schemas.openxmlformats.org/officeDocument/2006/relationships/slide" Target="slides/slide478.xml"/><Relationship Id="rId485" Type="http://schemas.openxmlformats.org/officeDocument/2006/relationships/slide" Target="slides/slide479.xml"/><Relationship Id="rId486" Type="http://schemas.openxmlformats.org/officeDocument/2006/relationships/slide" Target="slides/slide480.xml"/><Relationship Id="rId487" Type="http://schemas.openxmlformats.org/officeDocument/2006/relationships/slide" Target="slides/slide481.xml"/><Relationship Id="rId488" Type="http://schemas.openxmlformats.org/officeDocument/2006/relationships/slide" Target="slides/slide482.xml"/><Relationship Id="rId489" Type="http://schemas.openxmlformats.org/officeDocument/2006/relationships/slide" Target="slides/slide483.xml"/><Relationship Id="rId490" Type="http://schemas.openxmlformats.org/officeDocument/2006/relationships/slide" Target="slides/slide484.xml"/><Relationship Id="rId491" Type="http://schemas.openxmlformats.org/officeDocument/2006/relationships/slide" Target="slides/slide485.xml"/><Relationship Id="rId492" Type="http://schemas.openxmlformats.org/officeDocument/2006/relationships/slide" Target="slides/slide486.xml"/><Relationship Id="rId493" Type="http://schemas.openxmlformats.org/officeDocument/2006/relationships/slide" Target="slides/slide487.xml"/><Relationship Id="rId494" Type="http://schemas.openxmlformats.org/officeDocument/2006/relationships/slide" Target="slides/slide488.xml"/><Relationship Id="rId495" Type="http://schemas.openxmlformats.org/officeDocument/2006/relationships/slide" Target="slides/slide489.xml"/><Relationship Id="rId496" Type="http://schemas.openxmlformats.org/officeDocument/2006/relationships/slide" Target="slides/slide490.xml"/><Relationship Id="rId497" Type="http://schemas.openxmlformats.org/officeDocument/2006/relationships/slide" Target="slides/slide491.xml"/><Relationship Id="rId498" Type="http://schemas.openxmlformats.org/officeDocument/2006/relationships/slide" Target="slides/slide492.xml"/><Relationship Id="rId499" Type="http://schemas.openxmlformats.org/officeDocument/2006/relationships/slide" Target="slides/slide493.xml"/><Relationship Id="rId500" Type="http://schemas.openxmlformats.org/officeDocument/2006/relationships/slide" Target="slides/slide494.xml"/><Relationship Id="rId501" Type="http://schemas.openxmlformats.org/officeDocument/2006/relationships/slide" Target="slides/slide495.xml"/><Relationship Id="rId502" Type="http://schemas.openxmlformats.org/officeDocument/2006/relationships/slide" Target="slides/slide496.xml"/><Relationship Id="rId503" Type="http://schemas.openxmlformats.org/officeDocument/2006/relationships/slide" Target="slides/slide497.xml"/><Relationship Id="rId504" Type="http://schemas.openxmlformats.org/officeDocument/2006/relationships/slide" Target="slides/slide498.xml"/><Relationship Id="rId505" Type="http://schemas.openxmlformats.org/officeDocument/2006/relationships/slide" Target="slides/slide499.xml"/><Relationship Id="rId506" Type="http://schemas.openxmlformats.org/officeDocument/2006/relationships/slide" Target="slides/slide500.xml"/><Relationship Id="rId507" Type="http://schemas.openxmlformats.org/officeDocument/2006/relationships/slide" Target="slides/slide501.xml"/><Relationship Id="rId508" Type="http://schemas.openxmlformats.org/officeDocument/2006/relationships/slide" Target="slides/slide502.xml"/><Relationship Id="rId509" Type="http://schemas.openxmlformats.org/officeDocument/2006/relationships/slide" Target="slides/slide503.xml"/><Relationship Id="rId510" Type="http://schemas.openxmlformats.org/officeDocument/2006/relationships/slide" Target="slides/slide504.xml"/><Relationship Id="rId511" Type="http://schemas.openxmlformats.org/officeDocument/2006/relationships/slide" Target="slides/slide505.xml"/><Relationship Id="rId512" Type="http://schemas.openxmlformats.org/officeDocument/2006/relationships/slide" Target="slides/slide506.xml"/><Relationship Id="rId513" Type="http://schemas.openxmlformats.org/officeDocument/2006/relationships/slide" Target="slides/slide507.xml"/><Relationship Id="rId514" Type="http://schemas.openxmlformats.org/officeDocument/2006/relationships/slide" Target="slides/slide508.xml"/><Relationship Id="rId515" Type="http://schemas.openxmlformats.org/officeDocument/2006/relationships/slide" Target="slides/slide509.xml"/><Relationship Id="rId516" Type="http://schemas.openxmlformats.org/officeDocument/2006/relationships/slide" Target="slides/slide510.xml"/><Relationship Id="rId517" Type="http://schemas.openxmlformats.org/officeDocument/2006/relationships/slide" Target="slides/slide511.xml"/><Relationship Id="rId518" Type="http://schemas.openxmlformats.org/officeDocument/2006/relationships/slide" Target="slides/slide512.xml"/><Relationship Id="rId519" Type="http://schemas.openxmlformats.org/officeDocument/2006/relationships/slide" Target="slides/slide513.xml"/><Relationship Id="rId520" Type="http://schemas.openxmlformats.org/officeDocument/2006/relationships/slide" Target="slides/slide514.xml"/><Relationship Id="rId521" Type="http://schemas.openxmlformats.org/officeDocument/2006/relationships/slide" Target="slides/slide515.xml"/><Relationship Id="rId522" Type="http://schemas.openxmlformats.org/officeDocument/2006/relationships/slide" Target="slides/slide516.xml"/><Relationship Id="rId523" Type="http://schemas.openxmlformats.org/officeDocument/2006/relationships/slide" Target="slides/slide517.xml"/><Relationship Id="rId524" Type="http://schemas.openxmlformats.org/officeDocument/2006/relationships/slide" Target="slides/slide518.xml"/><Relationship Id="rId525" Type="http://schemas.openxmlformats.org/officeDocument/2006/relationships/slide" Target="slides/slide519.xml"/><Relationship Id="rId526" Type="http://schemas.openxmlformats.org/officeDocument/2006/relationships/slide" Target="slides/slide520.xml"/><Relationship Id="rId527" Type="http://schemas.openxmlformats.org/officeDocument/2006/relationships/slide" Target="slides/slide521.xml"/><Relationship Id="rId528" Type="http://schemas.openxmlformats.org/officeDocument/2006/relationships/slide" Target="slides/slide522.xml"/><Relationship Id="rId529" Type="http://schemas.openxmlformats.org/officeDocument/2006/relationships/slide" Target="slides/slide523.xml"/><Relationship Id="rId530" Type="http://schemas.openxmlformats.org/officeDocument/2006/relationships/slide" Target="slides/slide524.xml"/><Relationship Id="rId531" Type="http://schemas.openxmlformats.org/officeDocument/2006/relationships/slide" Target="slides/slide525.xml"/><Relationship Id="rId532" Type="http://schemas.openxmlformats.org/officeDocument/2006/relationships/slide" Target="slides/slide526.xml"/><Relationship Id="rId533" Type="http://schemas.openxmlformats.org/officeDocument/2006/relationships/slide" Target="slides/slide527.xml"/><Relationship Id="rId534" Type="http://schemas.openxmlformats.org/officeDocument/2006/relationships/slide" Target="slides/slide528.xml"/><Relationship Id="rId535" Type="http://schemas.openxmlformats.org/officeDocument/2006/relationships/slide" Target="slides/slide529.xml"/><Relationship Id="rId536" Type="http://schemas.openxmlformats.org/officeDocument/2006/relationships/slide" Target="slides/slide530.xml"/><Relationship Id="rId537" Type="http://schemas.openxmlformats.org/officeDocument/2006/relationships/slide" Target="slides/slide531.xml"/><Relationship Id="rId538" Type="http://schemas.openxmlformats.org/officeDocument/2006/relationships/slide" Target="slides/slide532.xml"/><Relationship Id="rId539" Type="http://schemas.openxmlformats.org/officeDocument/2006/relationships/slide" Target="slides/slide533.xml"/><Relationship Id="rId540" Type="http://schemas.openxmlformats.org/officeDocument/2006/relationships/slide" Target="slides/slide534.xml"/><Relationship Id="rId541" Type="http://schemas.openxmlformats.org/officeDocument/2006/relationships/slide" Target="slides/slide535.xml"/><Relationship Id="rId542" Type="http://schemas.openxmlformats.org/officeDocument/2006/relationships/slide" Target="slides/slide536.xml"/><Relationship Id="rId543" Type="http://schemas.openxmlformats.org/officeDocument/2006/relationships/slide" Target="slides/slide537.xml"/><Relationship Id="rId544" Type="http://schemas.openxmlformats.org/officeDocument/2006/relationships/slide" Target="slides/slide538.xml"/><Relationship Id="rId545" Type="http://schemas.openxmlformats.org/officeDocument/2006/relationships/slide" Target="slides/slide539.xml"/><Relationship Id="rId546" Type="http://schemas.openxmlformats.org/officeDocument/2006/relationships/slide" Target="slides/slide540.xml"/><Relationship Id="rId547" Type="http://schemas.openxmlformats.org/officeDocument/2006/relationships/slide" Target="slides/slide541.xml"/><Relationship Id="rId548" Type="http://schemas.openxmlformats.org/officeDocument/2006/relationships/slide" Target="slides/slide542.xml"/><Relationship Id="rId549" Type="http://schemas.openxmlformats.org/officeDocument/2006/relationships/slide" Target="slides/slide543.xml"/><Relationship Id="rId550" Type="http://schemas.openxmlformats.org/officeDocument/2006/relationships/slide" Target="slides/slide544.xml"/><Relationship Id="rId551" Type="http://schemas.openxmlformats.org/officeDocument/2006/relationships/slide" Target="slides/slide545.xml"/><Relationship Id="rId552" Type="http://schemas.openxmlformats.org/officeDocument/2006/relationships/slide" Target="slides/slide546.xml"/><Relationship Id="rId553" Type="http://schemas.openxmlformats.org/officeDocument/2006/relationships/slide" Target="slides/slide547.xml"/><Relationship Id="rId554" Type="http://schemas.openxmlformats.org/officeDocument/2006/relationships/slide" Target="slides/slide548.xml"/><Relationship Id="rId555" Type="http://schemas.openxmlformats.org/officeDocument/2006/relationships/slide" Target="slides/slide549.xml"/><Relationship Id="rId556" Type="http://schemas.openxmlformats.org/officeDocument/2006/relationships/slide" Target="slides/slide550.xml"/><Relationship Id="rId557" Type="http://schemas.openxmlformats.org/officeDocument/2006/relationships/slide" Target="slides/slide551.xml"/><Relationship Id="rId558" Type="http://schemas.openxmlformats.org/officeDocument/2006/relationships/slide" Target="slides/slide552.xml"/><Relationship Id="rId559" Type="http://schemas.openxmlformats.org/officeDocument/2006/relationships/slide" Target="slides/slide553.xml"/><Relationship Id="rId560" Type="http://schemas.openxmlformats.org/officeDocument/2006/relationships/slide" Target="slides/slide554.xml"/><Relationship Id="rId561" Type="http://schemas.openxmlformats.org/officeDocument/2006/relationships/slide" Target="slides/slide555.xml"/><Relationship Id="rId562" Type="http://schemas.openxmlformats.org/officeDocument/2006/relationships/slide" Target="slides/slide556.xml"/><Relationship Id="rId563" Type="http://schemas.openxmlformats.org/officeDocument/2006/relationships/slide" Target="slides/slide557.xml"/><Relationship Id="rId564" Type="http://schemas.openxmlformats.org/officeDocument/2006/relationships/slide" Target="slides/slide558.xml"/><Relationship Id="rId565" Type="http://schemas.openxmlformats.org/officeDocument/2006/relationships/slide" Target="slides/slide559.xml"/><Relationship Id="rId566" Type="http://schemas.openxmlformats.org/officeDocument/2006/relationships/slide" Target="slides/slide560.xml"/><Relationship Id="rId567" Type="http://schemas.openxmlformats.org/officeDocument/2006/relationships/slide" Target="slides/slide561.xml"/><Relationship Id="rId568" Type="http://schemas.openxmlformats.org/officeDocument/2006/relationships/slide" Target="slides/slide562.xml"/><Relationship Id="rId569" Type="http://schemas.openxmlformats.org/officeDocument/2006/relationships/slide" Target="slides/slide563.xml"/><Relationship Id="rId570" Type="http://schemas.openxmlformats.org/officeDocument/2006/relationships/slide" Target="slides/slide564.xml"/><Relationship Id="rId571" Type="http://schemas.openxmlformats.org/officeDocument/2006/relationships/slide" Target="slides/slide565.xml"/><Relationship Id="rId572" Type="http://schemas.openxmlformats.org/officeDocument/2006/relationships/slide" Target="slides/slide566.xml"/><Relationship Id="rId573" Type="http://schemas.openxmlformats.org/officeDocument/2006/relationships/slide" Target="slides/slide567.xml"/><Relationship Id="rId574" Type="http://schemas.openxmlformats.org/officeDocument/2006/relationships/slide" Target="slides/slide568.xml"/><Relationship Id="rId575" Type="http://schemas.openxmlformats.org/officeDocument/2006/relationships/slide" Target="slides/slide569.xml"/><Relationship Id="rId576" Type="http://schemas.openxmlformats.org/officeDocument/2006/relationships/slide" Target="slides/slide570.xml"/><Relationship Id="rId577" Type="http://schemas.openxmlformats.org/officeDocument/2006/relationships/slide" Target="slides/slide571.xml"/><Relationship Id="rId578" Type="http://schemas.openxmlformats.org/officeDocument/2006/relationships/slide" Target="slides/slide572.xml"/><Relationship Id="rId579" Type="http://schemas.openxmlformats.org/officeDocument/2006/relationships/slide" Target="slides/slide573.xml"/><Relationship Id="rId580" Type="http://schemas.openxmlformats.org/officeDocument/2006/relationships/slide" Target="slides/slide574.xml"/><Relationship Id="rId581" Type="http://schemas.openxmlformats.org/officeDocument/2006/relationships/slide" Target="slides/slide575.xml"/><Relationship Id="rId582" Type="http://schemas.openxmlformats.org/officeDocument/2006/relationships/slide" Target="slides/slide576.xml"/><Relationship Id="rId583" Type="http://schemas.openxmlformats.org/officeDocument/2006/relationships/slide" Target="slides/slide577.xml"/><Relationship Id="rId584" Type="http://schemas.openxmlformats.org/officeDocument/2006/relationships/slide" Target="slides/slide578.xml"/><Relationship Id="rId585" Type="http://schemas.openxmlformats.org/officeDocument/2006/relationships/slide" Target="slides/slide579.xml"/><Relationship Id="rId586" Type="http://schemas.openxmlformats.org/officeDocument/2006/relationships/slide" Target="slides/slide580.xml"/><Relationship Id="rId587" Type="http://schemas.openxmlformats.org/officeDocument/2006/relationships/slide" Target="slides/slide581.xml"/><Relationship Id="rId588" Type="http://schemas.openxmlformats.org/officeDocument/2006/relationships/slide" Target="slides/slide582.xml"/><Relationship Id="rId589" Type="http://schemas.openxmlformats.org/officeDocument/2006/relationships/slide" Target="slides/slide583.xml"/><Relationship Id="rId590" Type="http://schemas.openxmlformats.org/officeDocument/2006/relationships/slide" Target="slides/slide584.xml"/><Relationship Id="rId591" Type="http://schemas.openxmlformats.org/officeDocument/2006/relationships/slide" Target="slides/slide585.xml"/><Relationship Id="rId592" Type="http://schemas.openxmlformats.org/officeDocument/2006/relationships/slide" Target="slides/slide586.xml"/><Relationship Id="rId593" Type="http://schemas.openxmlformats.org/officeDocument/2006/relationships/slide" Target="slides/slide587.xml"/><Relationship Id="rId594" Type="http://schemas.openxmlformats.org/officeDocument/2006/relationships/slide" Target="slides/slide588.xml"/><Relationship Id="rId595" Type="http://schemas.openxmlformats.org/officeDocument/2006/relationships/slide" Target="slides/slide589.xml"/><Relationship Id="rId596" Type="http://schemas.openxmlformats.org/officeDocument/2006/relationships/slide" Target="slides/slide590.xml"/><Relationship Id="rId597" Type="http://schemas.openxmlformats.org/officeDocument/2006/relationships/slide" Target="slides/slide591.xml"/><Relationship Id="rId598" Type="http://schemas.openxmlformats.org/officeDocument/2006/relationships/slide" Target="slides/slide592.xml"/><Relationship Id="rId599" Type="http://schemas.openxmlformats.org/officeDocument/2006/relationships/slide" Target="slides/slide593.xml"/><Relationship Id="rId600" Type="http://schemas.openxmlformats.org/officeDocument/2006/relationships/slide" Target="slides/slide594.xml"/><Relationship Id="rId601" Type="http://schemas.openxmlformats.org/officeDocument/2006/relationships/slide" Target="slides/slide595.xml"/><Relationship Id="rId602" Type="http://schemas.openxmlformats.org/officeDocument/2006/relationships/slide" Target="slides/slide596.xml"/><Relationship Id="rId603" Type="http://schemas.openxmlformats.org/officeDocument/2006/relationships/slide" Target="slides/slide597.xml"/><Relationship Id="rId604" Type="http://schemas.openxmlformats.org/officeDocument/2006/relationships/slide" Target="slides/slide598.xml"/><Relationship Id="rId605" Type="http://schemas.openxmlformats.org/officeDocument/2006/relationships/slide" Target="slides/slide599.xml"/><Relationship Id="rId606" Type="http://schemas.openxmlformats.org/officeDocument/2006/relationships/slide" Target="slides/slide600.xml"/><Relationship Id="rId607" Type="http://schemas.openxmlformats.org/officeDocument/2006/relationships/slide" Target="slides/slide601.xml"/><Relationship Id="rId608" Type="http://schemas.openxmlformats.org/officeDocument/2006/relationships/slide" Target="slides/slide602.xml"/><Relationship Id="rId609" Type="http://schemas.openxmlformats.org/officeDocument/2006/relationships/slide" Target="slides/slide603.xml"/><Relationship Id="rId610" Type="http://schemas.openxmlformats.org/officeDocument/2006/relationships/slide" Target="slides/slide604.xml"/><Relationship Id="rId611" Type="http://schemas.openxmlformats.org/officeDocument/2006/relationships/slide" Target="slides/slide605.xml"/><Relationship Id="rId612" Type="http://schemas.openxmlformats.org/officeDocument/2006/relationships/slide" Target="slides/slide606.xml"/><Relationship Id="rId613" Type="http://schemas.openxmlformats.org/officeDocument/2006/relationships/slide" Target="slides/slide607.xml"/><Relationship Id="rId614" Type="http://schemas.openxmlformats.org/officeDocument/2006/relationships/slide" Target="slides/slide608.xml"/><Relationship Id="rId615" Type="http://schemas.openxmlformats.org/officeDocument/2006/relationships/slide" Target="slides/slide609.xml"/><Relationship Id="rId616" Type="http://schemas.openxmlformats.org/officeDocument/2006/relationships/slide" Target="slides/slide610.xml"/><Relationship Id="rId617" Type="http://schemas.openxmlformats.org/officeDocument/2006/relationships/slide" Target="slides/slide611.xml"/><Relationship Id="rId618" Type="http://schemas.openxmlformats.org/officeDocument/2006/relationships/slide" Target="slides/slide612.xml"/><Relationship Id="rId619" Type="http://schemas.openxmlformats.org/officeDocument/2006/relationships/slide" Target="slides/slide613.xml"/><Relationship Id="rId620" Type="http://schemas.openxmlformats.org/officeDocument/2006/relationships/slide" Target="slides/slide614.xml"/><Relationship Id="rId621" Type="http://schemas.openxmlformats.org/officeDocument/2006/relationships/slide" Target="slides/slide615.xml"/><Relationship Id="rId622" Type="http://schemas.openxmlformats.org/officeDocument/2006/relationships/slide" Target="slides/slide616.xml"/><Relationship Id="rId623" Type="http://schemas.openxmlformats.org/officeDocument/2006/relationships/slide" Target="slides/slide617.xml"/><Relationship Id="rId624" Type="http://schemas.openxmlformats.org/officeDocument/2006/relationships/slide" Target="slides/slide618.xml"/><Relationship Id="rId625" Type="http://schemas.openxmlformats.org/officeDocument/2006/relationships/slide" Target="slides/slide619.xml"/><Relationship Id="rId626" Type="http://schemas.openxmlformats.org/officeDocument/2006/relationships/slide" Target="slides/slide620.xml"/><Relationship Id="rId627" Type="http://schemas.openxmlformats.org/officeDocument/2006/relationships/slide" Target="slides/slide621.xml"/><Relationship Id="rId628" Type="http://schemas.openxmlformats.org/officeDocument/2006/relationships/slide" Target="slides/slide622.xml"/><Relationship Id="rId629" Type="http://schemas.openxmlformats.org/officeDocument/2006/relationships/slide" Target="slides/slide623.xml"/><Relationship Id="rId630" Type="http://schemas.openxmlformats.org/officeDocument/2006/relationships/slide" Target="slides/slide624.xml"/><Relationship Id="rId631" Type="http://schemas.openxmlformats.org/officeDocument/2006/relationships/slide" Target="slides/slide625.xml"/><Relationship Id="rId632" Type="http://schemas.openxmlformats.org/officeDocument/2006/relationships/slide" Target="slides/slide626.xml"/><Relationship Id="rId633" Type="http://schemas.openxmlformats.org/officeDocument/2006/relationships/slide" Target="slides/slide627.xml"/><Relationship Id="rId634" Type="http://schemas.openxmlformats.org/officeDocument/2006/relationships/slide" Target="slides/slide628.xml"/><Relationship Id="rId635" Type="http://schemas.openxmlformats.org/officeDocument/2006/relationships/slide" Target="slides/slide629.xml"/><Relationship Id="rId636" Type="http://schemas.openxmlformats.org/officeDocument/2006/relationships/slide" Target="slides/slide630.xml"/><Relationship Id="rId637" Type="http://schemas.openxmlformats.org/officeDocument/2006/relationships/slide" Target="slides/slide631.xml"/><Relationship Id="rId638" Type="http://schemas.openxmlformats.org/officeDocument/2006/relationships/slide" Target="slides/slide632.xml"/><Relationship Id="rId639" Type="http://schemas.openxmlformats.org/officeDocument/2006/relationships/slide" Target="slides/slide633.xml"/><Relationship Id="rId640" Type="http://schemas.openxmlformats.org/officeDocument/2006/relationships/slide" Target="slides/slide634.xml"/><Relationship Id="rId641" Type="http://schemas.openxmlformats.org/officeDocument/2006/relationships/slide" Target="slides/slide635.xml"/><Relationship Id="rId642" Type="http://schemas.openxmlformats.org/officeDocument/2006/relationships/slide" Target="slides/slide636.xml"/><Relationship Id="rId643" Type="http://schemas.openxmlformats.org/officeDocument/2006/relationships/slide" Target="slides/slide637.xml"/><Relationship Id="rId644" Type="http://schemas.openxmlformats.org/officeDocument/2006/relationships/slide" Target="slides/slide638.xml"/><Relationship Id="rId645" Type="http://schemas.openxmlformats.org/officeDocument/2006/relationships/slide" Target="slides/slide639.xml"/><Relationship Id="rId646" Type="http://schemas.openxmlformats.org/officeDocument/2006/relationships/slide" Target="slides/slide640.xml"/><Relationship Id="rId647" Type="http://schemas.openxmlformats.org/officeDocument/2006/relationships/slide" Target="slides/slide641.xml"/><Relationship Id="rId648" Type="http://schemas.openxmlformats.org/officeDocument/2006/relationships/slide" Target="slides/slide642.xml"/><Relationship Id="rId649" Type="http://schemas.openxmlformats.org/officeDocument/2006/relationships/slide" Target="slides/slide643.xml"/><Relationship Id="rId650" Type="http://schemas.openxmlformats.org/officeDocument/2006/relationships/slide" Target="slides/slide644.xml"/><Relationship Id="rId651" Type="http://schemas.openxmlformats.org/officeDocument/2006/relationships/slide" Target="slides/slide645.xml"/><Relationship Id="rId652" Type="http://schemas.openxmlformats.org/officeDocument/2006/relationships/slide" Target="slides/slide646.xml"/><Relationship Id="rId653" Type="http://schemas.openxmlformats.org/officeDocument/2006/relationships/slide" Target="slides/slide647.xml"/><Relationship Id="rId654" Type="http://schemas.openxmlformats.org/officeDocument/2006/relationships/slide" Target="slides/slide648.xml"/><Relationship Id="rId655" Type="http://schemas.openxmlformats.org/officeDocument/2006/relationships/slide" Target="slides/slide649.xml"/><Relationship Id="rId656" Type="http://schemas.openxmlformats.org/officeDocument/2006/relationships/slide" Target="slides/slide650.xml"/><Relationship Id="rId657" Type="http://schemas.openxmlformats.org/officeDocument/2006/relationships/slide" Target="slides/slide651.xml"/><Relationship Id="rId658" Type="http://schemas.openxmlformats.org/officeDocument/2006/relationships/slide" Target="slides/slide652.xml"/><Relationship Id="rId659" Type="http://schemas.openxmlformats.org/officeDocument/2006/relationships/slide" Target="slides/slide653.xml"/><Relationship Id="rId660" Type="http://schemas.openxmlformats.org/officeDocument/2006/relationships/slide" Target="slides/slide654.xml"/><Relationship Id="rId661" Type="http://schemas.openxmlformats.org/officeDocument/2006/relationships/slide" Target="slides/slide655.xml"/><Relationship Id="rId662" Type="http://schemas.openxmlformats.org/officeDocument/2006/relationships/slide" Target="slides/slide656.xml"/><Relationship Id="rId663" Type="http://schemas.openxmlformats.org/officeDocument/2006/relationships/slide" Target="slides/slide657.xml"/><Relationship Id="rId664" Type="http://schemas.openxmlformats.org/officeDocument/2006/relationships/slide" Target="slides/slide658.xml"/><Relationship Id="rId665" Type="http://schemas.openxmlformats.org/officeDocument/2006/relationships/slide" Target="slides/slide659.xml"/><Relationship Id="rId666" Type="http://schemas.openxmlformats.org/officeDocument/2006/relationships/slide" Target="slides/slide660.xml"/><Relationship Id="rId667" Type="http://schemas.openxmlformats.org/officeDocument/2006/relationships/slide" Target="slides/slide661.xml"/><Relationship Id="rId668" Type="http://schemas.openxmlformats.org/officeDocument/2006/relationships/slide" Target="slides/slide662.xml"/><Relationship Id="rId669" Type="http://schemas.openxmlformats.org/officeDocument/2006/relationships/slide" Target="slides/slide663.xml"/><Relationship Id="rId670" Type="http://schemas.openxmlformats.org/officeDocument/2006/relationships/slide" Target="slides/slide664.xml"/><Relationship Id="rId671" Type="http://schemas.openxmlformats.org/officeDocument/2006/relationships/slide" Target="slides/slide665.xml"/><Relationship Id="rId672" Type="http://schemas.openxmlformats.org/officeDocument/2006/relationships/slide" Target="slides/slide666.xml"/><Relationship Id="rId673" Type="http://schemas.openxmlformats.org/officeDocument/2006/relationships/slide" Target="slides/slide667.xml"/><Relationship Id="rId674" Type="http://schemas.openxmlformats.org/officeDocument/2006/relationships/slide" Target="slides/slide668.xml"/><Relationship Id="rId675" Type="http://schemas.openxmlformats.org/officeDocument/2006/relationships/slide" Target="slides/slide669.xml"/><Relationship Id="rId676" Type="http://schemas.openxmlformats.org/officeDocument/2006/relationships/slide" Target="slides/slide670.xml"/><Relationship Id="rId677" Type="http://schemas.openxmlformats.org/officeDocument/2006/relationships/slide" Target="slides/slide671.xml"/><Relationship Id="rId678" Type="http://schemas.openxmlformats.org/officeDocument/2006/relationships/slide" Target="slides/slide672.xml"/><Relationship Id="rId679" Type="http://schemas.openxmlformats.org/officeDocument/2006/relationships/slide" Target="slides/slide673.xml"/><Relationship Id="rId680" Type="http://schemas.openxmlformats.org/officeDocument/2006/relationships/slide" Target="slides/slide674.xml"/><Relationship Id="rId681" Type="http://schemas.openxmlformats.org/officeDocument/2006/relationships/slide" Target="slides/slide675.xml"/><Relationship Id="rId682" Type="http://schemas.openxmlformats.org/officeDocument/2006/relationships/slide" Target="slides/slide676.xml"/><Relationship Id="rId683" Type="http://schemas.openxmlformats.org/officeDocument/2006/relationships/slide" Target="slides/slide677.xml"/><Relationship Id="rId684" Type="http://schemas.openxmlformats.org/officeDocument/2006/relationships/slide" Target="slides/slide678.xml"/><Relationship Id="rId685" Type="http://schemas.openxmlformats.org/officeDocument/2006/relationships/slide" Target="slides/slide679.xml"/><Relationship Id="rId686" Type="http://schemas.openxmlformats.org/officeDocument/2006/relationships/slide" Target="slides/slide680.xml"/><Relationship Id="rId687" Type="http://schemas.openxmlformats.org/officeDocument/2006/relationships/slide" Target="slides/slide681.xml"/><Relationship Id="rId688" Type="http://schemas.openxmlformats.org/officeDocument/2006/relationships/slide" Target="slides/slide682.xml"/><Relationship Id="rId689" Type="http://schemas.openxmlformats.org/officeDocument/2006/relationships/slide" Target="slides/slide683.xml"/><Relationship Id="rId690" Type="http://schemas.openxmlformats.org/officeDocument/2006/relationships/slide" Target="slides/slide684.xml"/><Relationship Id="rId691" Type="http://schemas.openxmlformats.org/officeDocument/2006/relationships/slide" Target="slides/slide685.xml"/><Relationship Id="rId692" Type="http://schemas.openxmlformats.org/officeDocument/2006/relationships/slide" Target="slides/slide686.xml"/><Relationship Id="rId693" Type="http://schemas.openxmlformats.org/officeDocument/2006/relationships/slide" Target="slides/slide687.xml"/><Relationship Id="rId694" Type="http://schemas.openxmlformats.org/officeDocument/2006/relationships/slide" Target="slides/slide688.xml"/><Relationship Id="rId695" Type="http://schemas.openxmlformats.org/officeDocument/2006/relationships/slide" Target="slides/slide689.xml"/><Relationship Id="rId696" Type="http://schemas.openxmlformats.org/officeDocument/2006/relationships/slide" Target="slides/slide690.xml"/><Relationship Id="rId697" Type="http://schemas.openxmlformats.org/officeDocument/2006/relationships/slide" Target="slides/slide691.xml"/><Relationship Id="rId698" Type="http://schemas.openxmlformats.org/officeDocument/2006/relationships/slide" Target="slides/slide692.xml"/><Relationship Id="rId699" Type="http://schemas.openxmlformats.org/officeDocument/2006/relationships/slide" Target="slides/slide693.xml"/><Relationship Id="rId700" Type="http://schemas.openxmlformats.org/officeDocument/2006/relationships/slide" Target="slides/slide694.xml"/><Relationship Id="rId701" Type="http://schemas.openxmlformats.org/officeDocument/2006/relationships/slide" Target="slides/slide695.xml"/><Relationship Id="rId702" Type="http://schemas.openxmlformats.org/officeDocument/2006/relationships/slide" Target="slides/slide696.xml"/><Relationship Id="rId703" Type="http://schemas.openxmlformats.org/officeDocument/2006/relationships/slide" Target="slides/slide697.xml"/><Relationship Id="rId704" Type="http://schemas.openxmlformats.org/officeDocument/2006/relationships/slide" Target="slides/slide698.xml"/><Relationship Id="rId705" Type="http://schemas.openxmlformats.org/officeDocument/2006/relationships/slide" Target="slides/slide699.xml"/><Relationship Id="rId706" Type="http://schemas.openxmlformats.org/officeDocument/2006/relationships/slide" Target="slides/slide700.xml"/><Relationship Id="rId707" Type="http://schemas.openxmlformats.org/officeDocument/2006/relationships/slide" Target="slides/slide701.xml"/><Relationship Id="rId708" Type="http://schemas.openxmlformats.org/officeDocument/2006/relationships/slide" Target="slides/slide702.xml"/><Relationship Id="rId709" Type="http://schemas.openxmlformats.org/officeDocument/2006/relationships/slide" Target="slides/slide703.xml"/><Relationship Id="rId710" Type="http://schemas.openxmlformats.org/officeDocument/2006/relationships/slide" Target="slides/slide704.xml"/><Relationship Id="rId711" Type="http://schemas.openxmlformats.org/officeDocument/2006/relationships/slide" Target="slides/slide705.xml"/><Relationship Id="rId712" Type="http://schemas.openxmlformats.org/officeDocument/2006/relationships/slide" Target="slides/slide706.xml"/><Relationship Id="rId713" Type="http://schemas.openxmlformats.org/officeDocument/2006/relationships/slide" Target="slides/slide707.xml"/><Relationship Id="rId714" Type="http://schemas.openxmlformats.org/officeDocument/2006/relationships/slide" Target="slides/slide708.xml"/><Relationship Id="rId715" Type="http://schemas.openxmlformats.org/officeDocument/2006/relationships/slide" Target="slides/slide709.xml"/><Relationship Id="rId716" Type="http://schemas.openxmlformats.org/officeDocument/2006/relationships/slide" Target="slides/slide710.xml"/><Relationship Id="rId717" Type="http://schemas.openxmlformats.org/officeDocument/2006/relationships/slide" Target="slides/slide711.xml"/><Relationship Id="rId718" Type="http://schemas.openxmlformats.org/officeDocument/2006/relationships/slide" Target="slides/slide712.xml"/><Relationship Id="rId719" Type="http://schemas.openxmlformats.org/officeDocument/2006/relationships/slide" Target="slides/slide713.xml"/><Relationship Id="rId720" Type="http://schemas.openxmlformats.org/officeDocument/2006/relationships/slide" Target="slides/slide714.xml"/><Relationship Id="rId721" Type="http://schemas.openxmlformats.org/officeDocument/2006/relationships/slide" Target="slides/slide715.xml"/><Relationship Id="rId722" Type="http://schemas.openxmlformats.org/officeDocument/2006/relationships/slide" Target="slides/slide716.xml"/><Relationship Id="rId723" Type="http://schemas.openxmlformats.org/officeDocument/2006/relationships/slide" Target="slides/slide717.xml"/><Relationship Id="rId724" Type="http://schemas.openxmlformats.org/officeDocument/2006/relationships/slide" Target="slides/slide718.xml"/><Relationship Id="rId725" Type="http://schemas.openxmlformats.org/officeDocument/2006/relationships/slide" Target="slides/slide719.xml"/><Relationship Id="rId726" Type="http://schemas.openxmlformats.org/officeDocument/2006/relationships/slide" Target="slides/slide720.xml"/><Relationship Id="rId727" Type="http://schemas.openxmlformats.org/officeDocument/2006/relationships/slide" Target="slides/slide721.xml"/><Relationship Id="rId728" Type="http://schemas.openxmlformats.org/officeDocument/2006/relationships/slide" Target="slides/slide722.xml"/><Relationship Id="rId729" Type="http://schemas.openxmlformats.org/officeDocument/2006/relationships/slide" Target="slides/slide723.xml"/><Relationship Id="rId730" Type="http://schemas.openxmlformats.org/officeDocument/2006/relationships/slide" Target="slides/slide724.xml"/><Relationship Id="rId731" Type="http://schemas.openxmlformats.org/officeDocument/2006/relationships/slide" Target="slides/slide725.xml"/><Relationship Id="rId732" Type="http://schemas.openxmlformats.org/officeDocument/2006/relationships/slide" Target="slides/slide726.xml"/><Relationship Id="rId733" Type="http://schemas.openxmlformats.org/officeDocument/2006/relationships/slide" Target="slides/slide727.xml"/><Relationship Id="rId734" Type="http://schemas.openxmlformats.org/officeDocument/2006/relationships/slide" Target="slides/slide728.xml"/><Relationship Id="rId735" Type="http://schemas.openxmlformats.org/officeDocument/2006/relationships/slide" Target="slides/slide729.xml"/><Relationship Id="rId736" Type="http://schemas.openxmlformats.org/officeDocument/2006/relationships/slide" Target="slides/slide730.xml"/><Relationship Id="rId737" Type="http://schemas.openxmlformats.org/officeDocument/2006/relationships/slide" Target="slides/slide731.xml"/><Relationship Id="rId738" Type="http://schemas.openxmlformats.org/officeDocument/2006/relationships/slide" Target="slides/slide732.xml"/><Relationship Id="rId739" Type="http://schemas.openxmlformats.org/officeDocument/2006/relationships/slide" Target="slides/slide733.xml"/><Relationship Id="rId740" Type="http://schemas.openxmlformats.org/officeDocument/2006/relationships/slide" Target="slides/slide734.xml"/><Relationship Id="rId741" Type="http://schemas.openxmlformats.org/officeDocument/2006/relationships/slide" Target="slides/slide735.xml"/><Relationship Id="rId742" Type="http://schemas.openxmlformats.org/officeDocument/2006/relationships/slide" Target="slides/slide736.xml"/><Relationship Id="rId743" Type="http://schemas.openxmlformats.org/officeDocument/2006/relationships/slide" Target="slides/slide737.xml"/><Relationship Id="rId744" Type="http://schemas.openxmlformats.org/officeDocument/2006/relationships/slide" Target="slides/slide738.xml"/><Relationship Id="rId745" Type="http://schemas.openxmlformats.org/officeDocument/2006/relationships/slide" Target="slides/slide739.xml"/><Relationship Id="rId746" Type="http://schemas.openxmlformats.org/officeDocument/2006/relationships/slide" Target="slides/slide740.xml"/><Relationship Id="rId747" Type="http://schemas.openxmlformats.org/officeDocument/2006/relationships/slide" Target="slides/slide741.xml"/><Relationship Id="rId748" Type="http://schemas.openxmlformats.org/officeDocument/2006/relationships/slide" Target="slides/slide742.xml"/><Relationship Id="rId749" Type="http://schemas.openxmlformats.org/officeDocument/2006/relationships/slide" Target="slides/slide743.xml"/><Relationship Id="rId750" Type="http://schemas.openxmlformats.org/officeDocument/2006/relationships/slide" Target="slides/slide744.xml"/><Relationship Id="rId751" Type="http://schemas.openxmlformats.org/officeDocument/2006/relationships/slide" Target="slides/slide745.xml"/><Relationship Id="rId752" Type="http://schemas.openxmlformats.org/officeDocument/2006/relationships/slide" Target="slides/slide746.xml"/><Relationship Id="rId753" Type="http://schemas.openxmlformats.org/officeDocument/2006/relationships/slide" Target="slides/slide747.xml"/><Relationship Id="rId754" Type="http://schemas.openxmlformats.org/officeDocument/2006/relationships/slide" Target="slides/slide748.xml"/><Relationship Id="rId755" Type="http://schemas.openxmlformats.org/officeDocument/2006/relationships/slide" Target="slides/slide749.xml"/><Relationship Id="rId756" Type="http://schemas.openxmlformats.org/officeDocument/2006/relationships/slide" Target="slides/slide750.xml"/><Relationship Id="rId757" Type="http://schemas.openxmlformats.org/officeDocument/2006/relationships/slide" Target="slides/slide751.xml"/><Relationship Id="rId758" Type="http://schemas.openxmlformats.org/officeDocument/2006/relationships/slide" Target="slides/slide752.xml"/><Relationship Id="rId759" Type="http://schemas.openxmlformats.org/officeDocument/2006/relationships/slide" Target="slides/slide753.xml"/><Relationship Id="rId760" Type="http://schemas.openxmlformats.org/officeDocument/2006/relationships/slide" Target="slides/slide754.xml"/><Relationship Id="rId761" Type="http://schemas.openxmlformats.org/officeDocument/2006/relationships/slide" Target="slides/slide755.xml"/><Relationship Id="rId762" Type="http://schemas.openxmlformats.org/officeDocument/2006/relationships/slide" Target="slides/slide756.xml"/><Relationship Id="rId763" Type="http://schemas.openxmlformats.org/officeDocument/2006/relationships/slide" Target="slides/slide757.xml"/><Relationship Id="rId764" Type="http://schemas.openxmlformats.org/officeDocument/2006/relationships/slide" Target="slides/slide7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image" Target="../media/image4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4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4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4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 Id="rId3" Type="http://schemas.openxmlformats.org/officeDocument/2006/relationships/image" Target="../media/image47.pn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 Id="rId3" Type="http://schemas.openxmlformats.org/officeDocument/2006/relationships/image" Target="../media/image5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w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 Id="rId3" Type="http://schemas.openxmlformats.org/officeDocument/2006/relationships/image" Target="../media/image5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60.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 Id="rId3" Type="http://schemas.openxmlformats.org/officeDocument/2006/relationships/image" Target="../media/image64.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1" Type="http://schemas.openxmlformats.org/officeDocument/2006/relationships/image" Target="../media/image75.png"/><Relationship Id="rId12" Type="http://schemas.openxmlformats.org/officeDocument/2006/relationships/image" Target="../media/image76.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 Id="rId3" Type="http://schemas.openxmlformats.org/officeDocument/2006/relationships/image" Target="../media/image78.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 Id="rId3" Type="http://schemas.openxmlformats.org/officeDocument/2006/relationships/image" Target="../media/image8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 Id="rId3" Type="http://schemas.openxmlformats.org/officeDocument/2006/relationships/image" Target="../media/image86.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 Id="rId3" Type="http://schemas.openxmlformats.org/officeDocument/2006/relationships/image" Target="../media/image88.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 Id="rId3" Type="http://schemas.openxmlformats.org/officeDocument/2006/relationships/image" Target="../media/image88.png"/><Relationship Id="rId4" Type="http://schemas.openxmlformats.org/officeDocument/2006/relationships/image" Target="../media/image89.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jpg"/><Relationship Id="rId3" Type="http://schemas.openxmlformats.org/officeDocument/2006/relationships/image" Target="../media/image94.png"/><Relationship Id="rId4" Type="http://schemas.openxmlformats.org/officeDocument/2006/relationships/image" Target="../media/image95.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2.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3.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jpg"/><Relationship Id="rId6" Type="http://schemas.openxmlformats.org/officeDocument/2006/relationships/image" Target="../media/image101.jp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4.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5.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2.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6.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3.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4.png"/><Relationship Id="rId3" Type="http://schemas.openxmlformats.org/officeDocument/2006/relationships/image" Target="../media/image105.jp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6.pn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7.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8.jp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png"/></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g"/><Relationship Id="rId3" Type="http://schemas.openxmlformats.org/officeDocument/2006/relationships/image" Target="../media/image26.pn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jpg"/></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jpg"/></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3.jpg"/></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3.jpg"/></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4.png"/><Relationship Id="rId3" Type="http://schemas.openxmlformats.org/officeDocument/2006/relationships/image" Target="../media/image115.png"/></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27.pn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wmf"/></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8"/>
            <a:ext cx="9144000" cy="1655762"/>
          </a:xfrm>
          <a:prstGeom prst="rect">
            <a:avLst/>
          </a:prstGeom>
          <a:noFill/>
        </p:spPr>
        <p:txBody>
          <a:bodyPr wrap="none">
            <a:spAutoFit/>
          </a:bodyPr>
          <a:lstStyle/>
          <a:p>
            <a:pPr>
              <a:defRPr/>
            </a:pPr>
          </a:p>
          <a:p>
            <a:pPr>
              <a:defRPr/>
            </a:pPr>
          </a:p>
          <a:p>
            <a:pPr>
              <a:defRPr/>
            </a:pPr>
            <a:r>
              <a:t>Week 1, Lecture 1: Course Overview</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Internet: Layers of abstraction</a:t>
            </a:r>
          </a:p>
        </p:txBody>
      </p:sp>
      <p:sp>
        <p:nvSpPr>
          <p:cNvPr id="3" name="TextBox 2"/>
          <p:cNvSpPr txBox="1"/>
          <p:nvPr/>
        </p:nvSpPr>
        <p:spPr>
          <a:xfrm>
            <a:off x="467932" y="4186990"/>
            <a:ext cx="11256135" cy="2219806"/>
          </a:xfrm>
          <a:prstGeom prst="rect">
            <a:avLst/>
          </a:prstGeom>
          <a:noFill/>
        </p:spPr>
        <p:txBody>
          <a:bodyPr wrap="none">
            <a:spAutoFit/>
          </a:bodyPr>
          <a:lstStyle/>
          <a:p>
            <a:pPr>
              <a:defRPr/>
            </a:pPr>
            <a:r>
              <a:t>Layer 3: Connect many local networks to form a global network</a:t>
            </a:r>
          </a:p>
          <a:p>
            <a:pPr>
              <a:defRPr/>
            </a:pPr>
            <a:r>
              <a:t>Layer 2: Create links in a local area</a:t>
            </a:r>
          </a:p>
          <a:p>
            <a:pPr>
              <a:defRPr/>
            </a:pPr>
            <a:r>
              <a:t>Layer 1: Move bits across space =&gt; within single computer, or between computers</a:t>
            </a:r>
          </a:p>
          <a:p>
            <a:pPr>
              <a:defRPr/>
            </a:pPr>
            <a:r>
              <a:t>A change in one layer (e.g., switch pigeons to trucks) doesn’t break the others.</a:t>
            </a:r>
          </a:p>
        </p:txBody>
      </p:sp>
      <p:sp>
        <p:nvSpPr>
          <p:cNvPr id="4" name="TextBox 3"/>
          <p:cNvSpPr txBox="1"/>
          <p:nvPr/>
        </p:nvSpPr>
        <p:spPr>
          <a:xfrm>
            <a:off x="6731358" y="1690688"/>
            <a:ext cx="5460642" cy="2123658"/>
          </a:xfrm>
          <a:prstGeom prst="rect">
            <a:avLst/>
          </a:prstGeom>
          <a:noFill/>
        </p:spPr>
        <p:txBody>
          <a:bodyPr wrap="none">
            <a:spAutoFit/>
          </a:bodyPr>
          <a:lstStyle/>
          <a:p>
            <a:pPr>
              <a:defRPr/>
            </a:pPr>
            <a:r>
              <a:t>Internet layers:</a:t>
            </a:r>
          </a:p>
          <a:p>
            <a:pPr>
              <a:defRPr/>
            </a:pPr>
            <a:r>
              <a:t>Application (email, web page)</a:t>
            </a:r>
          </a:p>
          <a:p>
            <a:pPr>
              <a:defRPr/>
            </a:pPr>
            <a:r>
              <a:t>Transport (TCP, UDP)</a:t>
            </a:r>
          </a:p>
          <a:p>
            <a:pPr>
              <a:defRPr/>
            </a:pPr>
            <a:r>
              <a:t>Network (IP)</a:t>
            </a:r>
          </a:p>
          <a:p>
            <a:pPr>
              <a:defRPr/>
            </a:pPr>
            <a:r>
              <a:t>Link (WiFi, Ethernet)</a:t>
            </a:r>
          </a:p>
          <a:p>
            <a:pPr>
              <a:defRPr/>
            </a:pPr>
            <a:r>
              <a:t>Physical (cables, wireless signals)</a:t>
            </a:r>
          </a:p>
        </p:txBody>
      </p:sp>
      <p:sp>
        <p:nvSpPr>
          <p:cNvPr id="5" name="TextBox 4"/>
          <p:cNvSpPr txBox="1"/>
          <p:nvPr/>
        </p:nvSpPr>
        <p:spPr>
          <a:xfrm>
            <a:off x="467932" y="1778458"/>
            <a:ext cx="6103514" cy="1785104"/>
          </a:xfrm>
          <a:prstGeom prst="rect">
            <a:avLst/>
          </a:prstGeom>
          <a:noFill/>
        </p:spPr>
        <p:txBody>
          <a:bodyPr wrap="none">
            <a:spAutoFit/>
          </a:bodyPr>
          <a:lstStyle/>
          <a:p>
            <a:pPr>
              <a:defRPr/>
            </a:pPr>
            <a:r>
              <a:t>Postal system layers:</a:t>
            </a:r>
          </a:p>
          <a:p>
            <a:pPr>
              <a:defRPr/>
            </a:pPr>
            <a:r>
              <a:t>Letter (content you wrote)</a:t>
            </a:r>
          </a:p>
          <a:p>
            <a:pPr>
              <a:defRPr/>
            </a:pPr>
            <a:r>
              <a:t>Envelope (addressing)</a:t>
            </a:r>
          </a:p>
          <a:p>
            <a:pPr>
              <a:defRPr/>
            </a:pPr>
            <a:r>
              <a:t>Mail carrier (physical delivery)</a:t>
            </a:r>
          </a:p>
          <a:p>
            <a:pPr>
              <a:defRPr/>
            </a:pPr>
            <a:r>
              <a:t>Post office routing (deciding the next hop)</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13916"/>
            <a:ext cx="10515600" cy="941161"/>
          </a:xfrm>
          <a:prstGeom prst="rect">
            <a:avLst/>
          </a:prstGeom>
          <a:noFill/>
        </p:spPr>
        <p:txBody>
          <a:bodyPr wrap="none">
            <a:spAutoFit/>
          </a:bodyPr>
          <a:lstStyle/>
          <a:p>
            <a:pPr>
              <a:defRPr/>
            </a:pPr>
            <a:r>
              <a:t>RSA Signatures: Definition</a:t>
            </a:r>
          </a:p>
        </p:txBody>
      </p:sp>
      <p:sp>
        <p:nvSpPr>
          <p:cNvPr id="3" name="TextBox 2"/>
          <p:cNvSpPr txBox="1"/>
          <p:nvPr/>
        </p:nvSpPr>
        <p:spPr>
          <a:xfrm>
            <a:off x="6310039" y="1525439"/>
            <a:ext cx="5881961" cy="4351338"/>
          </a:xfrm>
          <a:prstGeom prst="rect">
            <a:avLst/>
          </a:prstGeom>
          <a:noFill/>
        </p:spPr>
        <p:txBody>
          <a:bodyPr wrap="none">
            <a:spAutoFit/>
          </a:bodyPr>
          <a:lstStyle/>
          <a:p>
            <a:pPr>
              <a:defRPr/>
            </a:pPr>
            <a:r>
              <a:t>Recall RSA encryption: Med ≡ M mod N</a:t>
            </a:r>
          </a:p>
          <a:p>
            <a:pPr>
              <a:defRPr/>
            </a:pPr>
            <a:r>
              <a:t>Last week: </a:t>
            </a:r>
          </a:p>
          <a:p>
            <a:pPr>
              <a:defRPr/>
            </a:pPr>
            <a:r>
              <a:t>Enc(e, N, M) → C</a:t>
            </a:r>
          </a:p>
          <a:p>
            <a:pPr>
              <a:defRPr/>
            </a:pPr>
            <a:r>
              <a:t>Dec(d, C) → M</a:t>
            </a:r>
          </a:p>
          <a:p>
            <a:pPr>
              <a:defRPr/>
            </a:pPr>
            <a:r>
              <a:t>There is nothing special about using e first or using d first!</a:t>
            </a:r>
          </a:p>
          <a:p>
            <a:pPr>
              <a:defRPr/>
            </a:pPr>
            <a:r>
              <a:t>If we encrypt using d, then anyone can “decrypt” using e</a:t>
            </a:r>
          </a:p>
          <a:p>
            <a:pPr>
              <a:defRPr/>
            </a:pPr>
            <a:r>
              <a:t>Given x and xd mod N, can’t recover d because of discrete-log problem, so d is safe</a:t>
            </a:r>
          </a:p>
          <a:p>
            <a:pPr>
              <a:defRPr/>
            </a:pPr>
          </a:p>
        </p:txBody>
      </p:sp>
      <p:sp>
        <p:nvSpPr>
          <p:cNvPr id="4" name="TextBox 3"/>
          <p:cNvSpPr txBox="1"/>
          <p:nvPr/>
        </p:nvSpPr>
        <p:spPr>
          <a:xfrm>
            <a:off x="341375" y="1136652"/>
            <a:ext cx="5540587" cy="5464871"/>
          </a:xfrm>
          <a:prstGeom prst="rect">
            <a:avLst/>
          </a:prstGeom>
          <a:noFill/>
        </p:spPr>
        <p:txBody>
          <a:bodyPr wrap="none">
            <a:spAutoFit/>
          </a:bodyPr>
          <a:lstStyle/>
          <a:p>
            <a:pPr>
              <a:defRPr/>
            </a:pPr>
            <a:r>
              <a:t>KeyGen():</a:t>
            </a:r>
          </a:p>
          <a:p>
            <a:pPr>
              <a:defRPr/>
            </a:pPr>
            <a:r>
              <a:t>Same as RSA encryption: </a:t>
            </a:r>
          </a:p>
          <a:p>
            <a:pPr>
              <a:defRPr/>
            </a:pPr>
            <a:r>
              <a:t>Public key: N and e</a:t>
            </a:r>
          </a:p>
          <a:p>
            <a:pPr>
              <a:defRPr/>
            </a:pPr>
            <a:r>
              <a:t>Private key: d</a:t>
            </a:r>
          </a:p>
          <a:p>
            <a:pPr>
              <a:defRPr/>
            </a:pPr>
          </a:p>
          <a:p>
            <a:pPr>
              <a:defRPr/>
            </a:pPr>
            <a:r>
              <a:t>Sign(d, M):</a:t>
            </a:r>
          </a:p>
          <a:p>
            <a:pPr>
              <a:defRPr/>
            </a:pPr>
            <a:r>
              <a:t>Compute: sig = H(M)d mod N</a:t>
            </a:r>
          </a:p>
          <a:p>
            <a:pPr>
              <a:defRPr/>
            </a:pPr>
          </a:p>
          <a:p>
            <a:pPr>
              <a:defRPr/>
            </a:pPr>
            <a:r>
              <a:t>Verify(e, N, M, sig):</a:t>
            </a:r>
          </a:p>
          <a:p>
            <a:pPr>
              <a:defRPr/>
            </a:pPr>
            <a:r>
              <a:t>Verify that H(M) ≡ sige mod N</a:t>
            </a:r>
          </a:p>
          <a:p>
            <a:pPr>
              <a:defRPr/>
            </a:pPr>
          </a:p>
          <a:p>
            <a:pPr>
              <a:defRPr/>
            </a:pPr>
            <a:r>
              <a:t>Correctness: sige mod N ≡ H(M)de mod N ≡ H(M) mod N</a:t>
            </a:r>
          </a:p>
          <a:p>
            <a:pPr>
              <a:defRPr/>
            </a:pPr>
            <a:r>
              <a:t>Because recall xde mod N ≡ x mod N for all x) </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34497"/>
            <a:ext cx="10515600" cy="1081838"/>
          </a:xfrm>
          <a:prstGeom prst="rect">
            <a:avLst/>
          </a:prstGeom>
          <a:noFill/>
        </p:spPr>
        <p:txBody>
          <a:bodyPr wrap="none">
            <a:spAutoFit/>
          </a:bodyPr>
          <a:lstStyle/>
          <a:p>
            <a:pPr>
              <a:defRPr/>
            </a:pPr>
            <a:r>
              <a:t>Summary: Public-Key Cryptography</a:t>
            </a:r>
          </a:p>
        </p:txBody>
      </p:sp>
      <p:sp>
        <p:nvSpPr>
          <p:cNvPr id="3" name="TextBox 2"/>
          <p:cNvSpPr txBox="1"/>
          <p:nvPr/>
        </p:nvSpPr>
        <p:spPr>
          <a:xfrm>
            <a:off x="388441" y="1637881"/>
            <a:ext cx="11415118" cy="4824849"/>
          </a:xfrm>
          <a:prstGeom prst="rect">
            <a:avLst/>
          </a:prstGeom>
          <a:noFill/>
        </p:spPr>
        <p:txBody>
          <a:bodyPr wrap="none">
            <a:spAutoFit/>
          </a:bodyPr>
          <a:lstStyle/>
          <a:p>
            <a:pPr>
              <a:defRPr/>
            </a:pPr>
            <a:r>
              <a:t>Public-key cryptography: Two keys, private and public</a:t>
            </a:r>
          </a:p>
          <a:p>
            <a:pPr>
              <a:defRPr/>
            </a:pPr>
            <a:r>
              <a:t>Public-key encryption: One key encrypts, the other decrypts</a:t>
            </a:r>
          </a:p>
          <a:p>
            <a:pPr>
              <a:defRPr/>
            </a:pPr>
            <a:r>
              <a:t>Security properties similar to symmetric encryption</a:t>
            </a:r>
          </a:p>
          <a:p>
            <a:pPr>
              <a:defRPr/>
            </a:pPr>
            <a:r>
              <a:t>RSA Enc: Produce a pair e and d such that Med = M mod N</a:t>
            </a:r>
          </a:p>
          <a:p>
            <a:pPr>
              <a:defRPr/>
            </a:pPr>
            <a:r>
              <a:t>Hybrid encryption: Encrypt a symmetric key, and use the symmetric key to encrypt the message</a:t>
            </a:r>
          </a:p>
          <a:p>
            <a:pPr>
              <a:defRPr/>
            </a:pPr>
            <a:r>
              <a:t>Digital signatures: Integrity and authenticity for asymmetric schemes</a:t>
            </a:r>
          </a:p>
          <a:p>
            <a:pPr>
              <a:defRPr/>
            </a:pPr>
            <a:r>
              <a:t>RSA Sigature: Sign (Encrypt) the hash with the private key</a:t>
            </a:r>
          </a:p>
          <a:p>
            <a:pPr>
              <a:defRPr/>
            </a:pPr>
            <a:r>
              <a:t>Other popular signature schemes: DSA, ECDSA, EdDSA, BLS…</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Digital Signatures and RSA Signature</a:t>
            </a:r>
          </a:p>
          <a:p>
            <a:pPr>
              <a:defRPr/>
            </a:pPr>
            <a:r>
              <a:t>Certificates and Chain of Trust</a:t>
            </a:r>
          </a:p>
          <a:p>
            <a:pPr>
              <a:defRPr/>
            </a:pPr>
            <a:r>
              <a:t>Public Key Infrastructure</a:t>
            </a:r>
          </a:p>
          <a:p>
            <a:pPr>
              <a:defRPr/>
            </a:pPr>
          </a:p>
          <a:p>
            <a:pPr>
              <a:defRPr/>
            </a:pP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40578"/>
            <a:ext cx="10515600" cy="850726"/>
          </a:xfrm>
          <a:prstGeom prst="rect">
            <a:avLst/>
          </a:prstGeom>
          <a:noFill/>
        </p:spPr>
        <p:txBody>
          <a:bodyPr wrap="none">
            <a:spAutoFit/>
          </a:bodyPr>
          <a:lstStyle/>
          <a:p>
            <a:pPr>
              <a:defRPr/>
            </a:pPr>
            <a:r>
              <a:t>Certificates</a:t>
            </a:r>
          </a:p>
        </p:txBody>
      </p:sp>
      <p:sp>
        <p:nvSpPr>
          <p:cNvPr id="3" name="TextBox 2"/>
          <p:cNvSpPr txBox="1"/>
          <p:nvPr/>
        </p:nvSpPr>
        <p:spPr>
          <a:xfrm>
            <a:off x="515508" y="1473858"/>
            <a:ext cx="11160984" cy="3656281"/>
          </a:xfrm>
          <a:prstGeom prst="rect">
            <a:avLst/>
          </a:prstGeom>
          <a:noFill/>
        </p:spPr>
        <p:txBody>
          <a:bodyPr wrap="none">
            <a:spAutoFit/>
          </a:bodyPr>
          <a:lstStyle/>
          <a:p>
            <a:pPr>
              <a:defRPr/>
            </a:pPr>
            <a:r>
              <a:t>Public-key cryptography is great! We can communicate securely without a shared secret</a:t>
            </a:r>
          </a:p>
          <a:p>
            <a:pPr>
              <a:defRPr/>
            </a:pPr>
            <a:r>
              <a:t>Public-key encryption: Everybody encrypts with the public key, but only the owner of the private key can decrypt</a:t>
            </a:r>
          </a:p>
          <a:p>
            <a:pPr>
              <a:defRPr/>
            </a:pPr>
            <a:r>
              <a:t>Digital signatures: Only the owner of the private key can sign, but everybody can verify with the public key</a:t>
            </a:r>
          </a:p>
          <a:p>
            <a:pPr>
              <a:defRPr/>
            </a:pPr>
            <a:r>
              <a:t>How do we know the public key of an entity? </a:t>
            </a:r>
          </a:p>
          <a:p>
            <a:pPr>
              <a:defRPr/>
            </a:pPr>
            <a:r>
              <a:t>How do we distribute public keys securely?</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1" y="63943"/>
            <a:ext cx="10515600" cy="756923"/>
          </a:xfrm>
          <a:prstGeom prst="rect">
            <a:avLst/>
          </a:prstGeom>
          <a:noFill/>
        </p:spPr>
        <p:txBody>
          <a:bodyPr wrap="none">
            <a:spAutoFit/>
          </a:bodyPr>
          <a:lstStyle/>
          <a:p>
            <a:pPr>
              <a:defRPr/>
            </a:pPr>
            <a:r>
              <a:t>Problem: Distributing Public Keys</a:t>
            </a:r>
          </a:p>
        </p:txBody>
      </p:sp>
      <p:sp>
        <p:nvSpPr>
          <p:cNvPr id="3" name="TextBox 2"/>
          <p:cNvSpPr txBox="1"/>
          <p:nvPr/>
        </p:nvSpPr>
        <p:spPr>
          <a:xfrm>
            <a:off x="1270120" y="6407827"/>
            <a:ext cx="10009027" cy="430887"/>
          </a:xfrm>
          <a:prstGeom prst="rect">
            <a:avLst/>
          </a:prstGeom>
          <a:noFill/>
        </p:spPr>
        <p:txBody>
          <a:bodyPr wrap="none">
            <a:spAutoFit/>
          </a:bodyPr>
          <a:lstStyle/>
          <a:p>
            <a:pPr>
              <a:defRPr/>
            </a:pPr>
            <a:r>
              <a:t>Public-key cryptography alone is not secure against man-in-the-middle attacks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75876"/>
            <a:ext cx="10515600" cy="969153"/>
          </a:xfrm>
          <a:prstGeom prst="rect">
            <a:avLst/>
          </a:prstGeom>
          <a:noFill/>
        </p:spPr>
        <p:txBody>
          <a:bodyPr wrap="none">
            <a:spAutoFit/>
          </a:bodyPr>
          <a:lstStyle/>
          <a:p>
            <a:pPr>
              <a:defRPr/>
            </a:pPr>
            <a:r>
              <a:t>Problem: Distributing Public Keys</a:t>
            </a:r>
          </a:p>
        </p:txBody>
      </p:sp>
      <p:sp>
        <p:nvSpPr>
          <p:cNvPr id="3" name="TextBox 2"/>
          <p:cNvSpPr txBox="1"/>
          <p:nvPr/>
        </p:nvSpPr>
        <p:spPr>
          <a:xfrm>
            <a:off x="838200" y="1402273"/>
            <a:ext cx="10515600" cy="4585871"/>
          </a:xfrm>
          <a:prstGeom prst="rect">
            <a:avLst/>
          </a:prstGeom>
          <a:noFill/>
        </p:spPr>
        <p:txBody>
          <a:bodyPr wrap="none">
            <a:spAutoFit/>
          </a:bodyPr>
          <a:lstStyle/>
          <a:p>
            <a:pPr>
              <a:defRPr/>
            </a:pPr>
            <a:r>
              <a:t>Root cause: No mechanism to verify that a public key belongs to its claimed owner</a:t>
            </a:r>
          </a:p>
          <a:p>
            <a:pPr>
              <a:defRPr/>
            </a:pPr>
          </a:p>
          <a:p>
            <a:pPr>
              <a:defRPr/>
            </a:pPr>
            <a:r>
              <a:t>Idea: Sign Bob’s public key to prevent tampering  Do no trust, verify!</a:t>
            </a:r>
          </a:p>
          <a:p>
            <a:pPr>
              <a:defRPr/>
            </a:pPr>
            <a:r>
              <a:t>Problem: who should sign Bob’s public key?</a:t>
            </a:r>
          </a:p>
          <a:p>
            <a:pPr>
              <a:defRPr/>
            </a:pPr>
            <a:r>
              <a:t>If Bob signs his public key, we need his public key to verify the signature</a:t>
            </a:r>
          </a:p>
          <a:p>
            <a:pPr>
              <a:defRPr/>
            </a:pPr>
            <a:r>
              <a:t>But Bob’s public key is what we were trying to verify in the first place!</a:t>
            </a:r>
          </a:p>
          <a:p>
            <a:pPr>
              <a:defRPr/>
            </a:pPr>
            <a:r>
              <a:t>Chicken-and-egg problem: Alice can never trust any public key she receives</a:t>
            </a:r>
          </a:p>
          <a:p>
            <a:pPr>
              <a:defRPr/>
            </a:pPr>
          </a:p>
          <a:p>
            <a:pPr>
              <a:defRPr/>
            </a:pPr>
            <a:r>
              <a:t>Solution: You cannot gain trust if you trust nothing. You need a root of trust! </a:t>
            </a:r>
          </a:p>
          <a:p>
            <a:pPr>
              <a:defRPr/>
            </a:pPr>
            <a:r>
              <a:t>Trust anchor: Someone that we implicitly trust (e.g., DNS root name server?)</a:t>
            </a:r>
          </a:p>
          <a:p>
            <a:pPr>
              <a:defRPr/>
            </a:pPr>
            <a:r>
              <a:t>From our trust anchor, we can begin to trust others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59852"/>
            <a:ext cx="10515600" cy="813226"/>
          </a:xfrm>
          <a:prstGeom prst="rect">
            <a:avLst/>
          </a:prstGeom>
          <a:noFill/>
        </p:spPr>
        <p:txBody>
          <a:bodyPr wrap="none">
            <a:spAutoFit/>
          </a:bodyPr>
          <a:lstStyle/>
          <a:p>
            <a:pPr>
              <a:defRPr/>
            </a:pPr>
            <a:r>
              <a:t>Certificates</a:t>
            </a:r>
          </a:p>
        </p:txBody>
      </p:sp>
      <p:sp>
        <p:nvSpPr>
          <p:cNvPr id="3" name="TextBox 2"/>
          <p:cNvSpPr txBox="1"/>
          <p:nvPr/>
        </p:nvSpPr>
        <p:spPr>
          <a:xfrm>
            <a:off x="419100" y="1010400"/>
            <a:ext cx="11353800" cy="5687748"/>
          </a:xfrm>
          <a:prstGeom prst="rect">
            <a:avLst/>
          </a:prstGeom>
          <a:noFill/>
        </p:spPr>
        <p:txBody>
          <a:bodyPr wrap="none">
            <a:spAutoFit/>
          </a:bodyPr>
          <a:lstStyle/>
          <a:p>
            <a:pPr>
              <a:defRPr/>
            </a:pPr>
            <a:r>
              <a:t>Certificate: A signed endorsement (a signature) of someone’s public key and identity/attributes</a:t>
            </a:r>
          </a:p>
          <a:p>
            <a:pPr>
              <a:defRPr/>
            </a:pPr>
            <a:r>
              <a:t>A certificate contains at least two things: The identity (Alice, Bob, David, etc.) of the person, and the key (PKA, PKB, PKD)</a:t>
            </a:r>
          </a:p>
          <a:p>
            <a:pPr>
              <a:defRPr/>
            </a:pPr>
          </a:p>
          <a:p>
            <a:pPr>
              <a:defRPr/>
            </a:pPr>
            <a:r>
              <a:t>Abbreviated notation</a:t>
            </a:r>
          </a:p>
          <a:p>
            <a:pPr>
              <a:defRPr/>
            </a:pPr>
            <a:r>
              <a:t>Encryption under Alice’s public key PK: {“Message”}PKA</a:t>
            </a:r>
          </a:p>
          <a:p>
            <a:pPr>
              <a:defRPr/>
            </a:pPr>
            <a:r>
              <a:t>Signing with Alice’s private key SK: {“Message”}SKA-1</a:t>
            </a:r>
          </a:p>
          <a:p>
            <a:pPr>
              <a:defRPr/>
            </a:pPr>
            <a:r>
              <a:t>Recall: A signed message must contain the message along with the signature; you can’t check the signature by itself!</a:t>
            </a:r>
          </a:p>
          <a:p>
            <a:pPr>
              <a:defRPr/>
            </a:pPr>
          </a:p>
          <a:p>
            <a:pPr>
              <a:defRPr/>
            </a:pPr>
            <a:r>
              <a:t>Scenario: Alice wants Bob’s public key. Alice trusts EvanBot (PKE, SKE)</a:t>
            </a:r>
          </a:p>
          <a:p>
            <a:pPr>
              <a:defRPr/>
            </a:pPr>
            <a:r>
              <a:t>EvanBot is our trust anchor (root of trust)</a:t>
            </a:r>
          </a:p>
          <a:p>
            <a:pPr>
              <a:defRPr/>
            </a:pPr>
            <a:r>
              <a:t>If we trust PKE, a certificate we would trust is {“Bob’s public key is PKB”}SKE-1</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40239"/>
            <a:ext cx="10515600" cy="813226"/>
          </a:xfrm>
          <a:prstGeom prst="rect">
            <a:avLst/>
          </a:prstGeom>
          <a:noFill/>
        </p:spPr>
        <p:txBody>
          <a:bodyPr wrap="none">
            <a:spAutoFit/>
          </a:bodyPr>
          <a:lstStyle/>
          <a:p>
            <a:pPr>
              <a:defRPr/>
            </a:pPr>
            <a:r>
              <a:t>Certificates</a:t>
            </a:r>
          </a:p>
        </p:txBody>
      </p:sp>
      <p:sp>
        <p:nvSpPr>
          <p:cNvPr id="3" name="TextBox 2"/>
          <p:cNvSpPr txBox="1"/>
          <p:nvPr/>
        </p:nvSpPr>
        <p:spPr>
          <a:xfrm>
            <a:off x="838200" y="1053465"/>
            <a:ext cx="10515600" cy="2805102"/>
          </a:xfrm>
          <a:prstGeom prst="rect">
            <a:avLst/>
          </a:prstGeom>
          <a:noFill/>
        </p:spPr>
        <p:txBody>
          <a:bodyPr wrap="none">
            <a:spAutoFit/>
          </a:bodyPr>
          <a:lstStyle/>
          <a:p>
            <a:pPr>
              <a:defRPr/>
            </a:pPr>
            <a:r>
              <a:t>Q1: How to use EvanBot?</a:t>
            </a:r>
          </a:p>
          <a:p>
            <a:pPr>
              <a:defRPr/>
            </a:pPr>
          </a:p>
          <a:p>
            <a:pPr>
              <a:defRPr/>
            </a:pPr>
            <a:r>
              <a:t>Suppose Alice wants Bob's key.  Alice trusts EvanBot (PKE, SKE)</a:t>
            </a:r>
          </a:p>
          <a:p>
            <a:pPr>
              <a:defRPr/>
            </a:pPr>
            <a:r>
              <a:t>Alice -&gt; EvanBot: "What is Bob's public key?"</a:t>
            </a:r>
          </a:p>
          <a:p>
            <a:pPr>
              <a:defRPr/>
            </a:pPr>
            <a:r>
              <a:t>EvanBot -&gt; Alice: </a:t>
            </a:r>
          </a:p>
          <a:p>
            <a:pPr>
              <a:defRPr/>
            </a:pPr>
            <a:r>
              <a:t>Message M: “Bob’s public key is PKB”</a:t>
            </a:r>
          </a:p>
          <a:p>
            <a:pPr>
              <a:defRPr/>
            </a:pPr>
            <a:r>
              <a:t>Signature: {M}SKE-1</a:t>
            </a:r>
          </a:p>
          <a:p>
            <a:pPr>
              <a:defRPr/>
            </a:pPr>
          </a:p>
        </p:txBody>
      </p:sp>
      <p:sp>
        <p:nvSpPr>
          <p:cNvPr id="4" name="TextBox 3"/>
          <p:cNvSpPr txBox="1"/>
          <p:nvPr/>
        </p:nvSpPr>
        <p:spPr>
          <a:xfrm>
            <a:off x="838200" y="4140160"/>
            <a:ext cx="10515599" cy="2477601"/>
          </a:xfrm>
          <a:prstGeom prst="rect">
            <a:avLst/>
          </a:prstGeom>
          <a:noFill/>
        </p:spPr>
        <p:txBody>
          <a:bodyPr wrap="none">
            <a:spAutoFit/>
          </a:bodyPr>
          <a:lstStyle/>
          <a:p>
            <a:pPr>
              <a:defRPr/>
            </a:pPr>
            <a:r>
              <a:t>Q2: How to build EvanBot?</a:t>
            </a:r>
          </a:p>
          <a:p>
            <a:pPr>
              <a:defRPr/>
            </a:pPr>
          </a:p>
          <a:p>
            <a:pPr>
              <a:defRPr/>
            </a:pPr>
            <a:r>
              <a:t>Idea 1: Make a central, trusted directory (a powerful server) from where you can fetch anybody’s public key</a:t>
            </a:r>
          </a:p>
          <a:p>
            <a:pPr>
              <a:defRPr/>
            </a:pPr>
            <a:r>
              <a:t>Idea 2: A hierarchical trust chain</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1191"/>
            <a:ext cx="10515600" cy="893789"/>
          </a:xfrm>
          <a:prstGeom prst="rect">
            <a:avLst/>
          </a:prstGeom>
          <a:noFill/>
        </p:spPr>
        <p:txBody>
          <a:bodyPr wrap="none">
            <a:spAutoFit/>
          </a:bodyPr>
          <a:lstStyle/>
          <a:p>
            <a:pPr>
              <a:defRPr/>
            </a:pPr>
            <a:r>
              <a:t>Idea 1: A Central Trusted Directory</a:t>
            </a:r>
          </a:p>
        </p:txBody>
      </p:sp>
      <p:sp>
        <p:nvSpPr>
          <p:cNvPr id="3" name="TextBox 2"/>
          <p:cNvSpPr txBox="1"/>
          <p:nvPr/>
        </p:nvSpPr>
        <p:spPr>
          <a:xfrm>
            <a:off x="838200" y="1541576"/>
            <a:ext cx="10515600" cy="4776023"/>
          </a:xfrm>
          <a:prstGeom prst="rect">
            <a:avLst/>
          </a:prstGeom>
          <a:noFill/>
        </p:spPr>
        <p:txBody>
          <a:bodyPr wrap="none">
            <a:spAutoFit/>
          </a:bodyPr>
          <a:lstStyle/>
          <a:p>
            <a:pPr>
              <a:defRPr/>
            </a:pPr>
            <a:r>
              <a:t>Idea: Make a central, trusted directory (TD) from where you can fetch anybody’s public key</a:t>
            </a:r>
          </a:p>
          <a:p>
            <a:pPr>
              <a:defRPr/>
            </a:pPr>
            <a:r>
              <a:t>The TD has a public/private keypair PKTD, SKTD</a:t>
            </a:r>
          </a:p>
          <a:p>
            <a:pPr>
              <a:defRPr/>
            </a:pPr>
            <a:r>
              <a:t>The directory publishes PKTD so that everyone knows it (baked into computers, phones, OS, etc.)</a:t>
            </a:r>
          </a:p>
          <a:p>
            <a:pPr>
              <a:defRPr/>
            </a:pPr>
            <a:r>
              <a:t>When you request Bob’s public key, the directory sends a certificate for Bob’s public key</a:t>
            </a:r>
          </a:p>
          <a:p>
            <a:pPr>
              <a:defRPr/>
            </a:pPr>
          </a:p>
          <a:p>
            <a:pPr>
              <a:defRPr/>
            </a:pPr>
            <a:r>
              <a:t>What do we have to trust?</a:t>
            </a:r>
          </a:p>
          <a:p>
            <a:pPr>
              <a:defRPr/>
            </a:pPr>
            <a:r>
              <a:t>We have received TD’s key correctly</a:t>
            </a:r>
          </a:p>
          <a:p>
            <a:pPr>
              <a:defRPr/>
            </a:pPr>
            <a:r>
              <a:t>TD won’t sign a key without verifying the identity of the owner</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76785"/>
            <a:ext cx="10515600" cy="850726"/>
          </a:xfrm>
          <a:prstGeom prst="rect">
            <a:avLst/>
          </a:prstGeom>
          <a:noFill/>
        </p:spPr>
        <p:txBody>
          <a:bodyPr wrap="none">
            <a:spAutoFit/>
          </a:bodyPr>
          <a:lstStyle/>
          <a:p>
            <a:pPr>
              <a:defRPr/>
            </a:pPr>
            <a:r>
              <a:t>Idea 1: A Central Trusted Directory</a:t>
            </a:r>
          </a:p>
        </p:txBody>
      </p:sp>
      <p:sp>
        <p:nvSpPr>
          <p:cNvPr id="3" name="TextBox 2"/>
          <p:cNvSpPr txBox="1"/>
          <p:nvPr/>
        </p:nvSpPr>
        <p:spPr>
          <a:xfrm>
            <a:off x="418814" y="1563279"/>
            <a:ext cx="11354371" cy="5117936"/>
          </a:xfrm>
          <a:prstGeom prst="rect">
            <a:avLst/>
          </a:prstGeom>
          <a:noFill/>
        </p:spPr>
        <p:txBody>
          <a:bodyPr wrap="none">
            <a:spAutoFit/>
          </a:bodyPr>
          <a:lstStyle/>
          <a:p>
            <a:pPr>
              <a:defRPr/>
            </a:pPr>
            <a:r>
              <a:t>Problem: Scalability</a:t>
            </a:r>
          </a:p>
          <a:p>
            <a:pPr>
              <a:defRPr/>
            </a:pPr>
            <a:r>
              <a:t>One directory won’t have enough compute power to serve the entire world</a:t>
            </a:r>
          </a:p>
          <a:p>
            <a:pPr>
              <a:defRPr/>
            </a:pPr>
          </a:p>
          <a:p>
            <a:pPr>
              <a:defRPr/>
            </a:pPr>
            <a:r>
              <a:t>Problem: Single point of failure</a:t>
            </a:r>
          </a:p>
          <a:p>
            <a:pPr>
              <a:defRPr/>
            </a:pPr>
            <a:r>
              <a:t>If the directory fails, services depending on this become unavailable </a:t>
            </a:r>
          </a:p>
          <a:p>
            <a:pPr>
              <a:defRPr/>
            </a:pPr>
            <a:r>
              <a:t>If the directory is compromised, you can’t trust anyone</a:t>
            </a:r>
          </a:p>
          <a:p>
            <a:pPr>
              <a:defRPr/>
            </a:pPr>
            <a:r>
              <a:t>If the directory is compromised, it is difficult to recover</a:t>
            </a:r>
          </a:p>
          <a:p>
            <a:pPr>
              <a:defRPr/>
            </a:pPr>
          </a:p>
          <a:p>
            <a:pPr>
              <a:defRPr/>
            </a:pPr>
            <a:r>
              <a:t>Any ideas?   Drawing inspiration from the DNS name server hierarchy</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460950"/>
            <a:ext cx="10515600" cy="923330"/>
          </a:xfrm>
          <a:prstGeom prst="rect">
            <a:avLst/>
          </a:prstGeom>
          <a:noFill/>
        </p:spPr>
        <p:txBody>
          <a:bodyPr wrap="none">
            <a:spAutoFit/>
          </a:bodyPr>
          <a:lstStyle/>
          <a:p>
            <a:pPr>
              <a:defRPr/>
            </a:pPr>
            <a:r>
              <a:t>Internet layering</a:t>
            </a:r>
          </a:p>
        </p:txBody>
      </p:sp>
      <p:sp>
        <p:nvSpPr>
          <p:cNvPr id="3" name="TextBox 2"/>
          <p:cNvSpPr txBox="1"/>
          <p:nvPr/>
        </p:nvSpPr>
        <p:spPr>
          <a:xfrm>
            <a:off x="609600" y="1719263"/>
            <a:ext cx="6172200" cy="4411662"/>
          </a:xfrm>
          <a:prstGeom prst="rect">
            <a:avLst/>
          </a:prstGeom>
          <a:noFill/>
        </p:spPr>
        <p:txBody>
          <a:bodyPr wrap="none">
            <a:spAutoFit/>
          </a:bodyPr>
          <a:lstStyle/>
          <a:p>
            <a:pPr>
              <a:defRPr/>
            </a:pPr>
            <a:r>
              <a:t>Internet design is partitioned into various layers. Each layer…</a:t>
            </a:r>
          </a:p>
          <a:p>
            <a:pPr>
              <a:defRPr/>
            </a:pPr>
            <a:r>
              <a:t>Has protocols</a:t>
            </a:r>
          </a:p>
          <a:p>
            <a:pPr>
              <a:defRPr/>
            </a:pPr>
            <a:r>
              <a:t>Relies on services provided by the layer below it</a:t>
            </a:r>
          </a:p>
          <a:p>
            <a:pPr>
              <a:defRPr/>
            </a:pPr>
            <a:r>
              <a:t>Provides services to the layer above it</a:t>
            </a:r>
          </a:p>
          <a:p>
            <a:pPr>
              <a:defRPr/>
            </a:pPr>
            <a:r>
              <a:t>Analogous to the structure of an application and the “services” that each layer relies on and provides</a:t>
            </a:r>
          </a:p>
        </p:txBody>
      </p:sp>
      <p:sp>
        <p:nvSpPr>
          <p:cNvPr id="4" name="TextBox 3"/>
          <p:cNvSpPr txBox="1"/>
          <p:nvPr/>
        </p:nvSpPr>
        <p:spPr>
          <a:xfrm>
            <a:off x="7086600" y="3394710"/>
            <a:ext cx="2651760" cy="685800"/>
          </a:xfrm>
          <a:prstGeom prst="rect">
            <a:avLst/>
          </a:prstGeom>
          <a:noFill/>
        </p:spPr>
        <p:txBody>
          <a:bodyPr wrap="none">
            <a:spAutoFit/>
          </a:bodyPr>
          <a:lstStyle/>
          <a:p>
            <a:pPr>
              <a:defRPr/>
            </a:pPr>
            <a:r>
              <a:t>System Calls</a:t>
            </a:r>
          </a:p>
        </p:txBody>
      </p:sp>
      <p:sp>
        <p:nvSpPr>
          <p:cNvPr id="5" name="TextBox 4"/>
          <p:cNvSpPr txBox="1"/>
          <p:nvPr/>
        </p:nvSpPr>
        <p:spPr>
          <a:xfrm>
            <a:off x="7086600" y="2522220"/>
            <a:ext cx="2651760" cy="685800"/>
          </a:xfrm>
          <a:prstGeom prst="rect">
            <a:avLst/>
          </a:prstGeom>
          <a:noFill/>
        </p:spPr>
        <p:txBody>
          <a:bodyPr wrap="none">
            <a:spAutoFit/>
          </a:bodyPr>
          <a:lstStyle/>
          <a:p>
            <a:pPr>
              <a:defRPr/>
            </a:pPr>
            <a:r>
              <a:t>Run-Time Library</a:t>
            </a:r>
          </a:p>
        </p:txBody>
      </p:sp>
      <p:sp>
        <p:nvSpPr>
          <p:cNvPr id="6" name="TextBox 5"/>
          <p:cNvSpPr txBox="1"/>
          <p:nvPr/>
        </p:nvSpPr>
        <p:spPr>
          <a:xfrm>
            <a:off x="7086600" y="1649730"/>
            <a:ext cx="2651760" cy="685800"/>
          </a:xfrm>
          <a:prstGeom prst="rect">
            <a:avLst/>
          </a:prstGeom>
          <a:noFill/>
        </p:spPr>
        <p:txBody>
          <a:bodyPr wrap="none">
            <a:spAutoFit/>
          </a:bodyPr>
          <a:lstStyle/>
          <a:p>
            <a:pPr>
              <a:defRPr/>
            </a:pPr>
            <a:r>
              <a:t>Code You Write</a:t>
            </a:r>
          </a:p>
        </p:txBody>
      </p:sp>
      <p:sp>
        <p:nvSpPr>
          <p:cNvPr id="7" name="TextBox 6"/>
          <p:cNvSpPr txBox="1"/>
          <p:nvPr/>
        </p:nvSpPr>
        <p:spPr>
          <a:xfrm>
            <a:off x="7086600" y="4267200"/>
            <a:ext cx="2651760" cy="685800"/>
          </a:xfrm>
          <a:prstGeom prst="rect">
            <a:avLst/>
          </a:prstGeom>
          <a:noFill/>
        </p:spPr>
        <p:txBody>
          <a:bodyPr wrap="none">
            <a:spAutoFit/>
          </a:bodyPr>
          <a:lstStyle/>
          <a:p>
            <a:pPr>
              <a:defRPr/>
            </a:pPr>
            <a:r>
              <a:t>Device Drivers</a:t>
            </a:r>
          </a:p>
        </p:txBody>
      </p:sp>
      <p:sp>
        <p:nvSpPr>
          <p:cNvPr id="8" name="TextBox 7"/>
          <p:cNvSpPr txBox="1"/>
          <p:nvPr/>
        </p:nvSpPr>
        <p:spPr>
          <a:xfrm>
            <a:off x="7086600" y="5139690"/>
            <a:ext cx="2651760" cy="685800"/>
          </a:xfrm>
          <a:prstGeom prst="rect">
            <a:avLst/>
          </a:prstGeom>
          <a:noFill/>
        </p:spPr>
        <p:txBody>
          <a:bodyPr wrap="none">
            <a:spAutoFit/>
          </a:bodyPr>
          <a:lstStyle/>
          <a:p>
            <a:pPr>
              <a:defRPr/>
            </a:pPr>
            <a:r>
              <a:t>Hardware</a:t>
            </a:r>
          </a:p>
        </p:txBody>
      </p:sp>
      <p:sp>
        <p:nvSpPr>
          <p:cNvPr id="9" name="TextBox 8"/>
          <p:cNvSpPr txBox="1"/>
          <p:nvPr/>
        </p:nvSpPr>
        <p:spPr>
          <a:xfrm>
            <a:off x="10401622" y="4550390"/>
            <a:ext cx="1759898" cy="923330"/>
          </a:xfrm>
          <a:prstGeom prst="rect">
            <a:avLst/>
          </a:prstGeom>
          <a:noFill/>
        </p:spPr>
        <p:txBody>
          <a:bodyPr wrap="none">
            <a:spAutoFit/>
          </a:bodyPr>
          <a:lstStyle/>
          <a:p>
            <a:pPr>
              <a:defRPr/>
            </a:pPr>
            <a:r>
              <a:t>Fully isolated from user programs</a:t>
            </a:r>
          </a:p>
        </p:txBody>
      </p:sp>
      <p:pic>
        <p:nvPicPr>
          <p:cNvPr id="10" name="Picture 9" descr="image.png"/>
          <p:cNvPicPr>
            <a:picLocks noChangeAspect="1"/>
          </p:cNvPicPr>
          <p:nvPr/>
        </p:nvPicPr>
        <p:blipFill>
          <a:blip r:embed="rId2"/>
          <a:stretch>
            <a:fillRect/>
          </a:stretch>
        </p:blipFill>
        <p:spPr>
          <a:xfrm>
            <a:off x="9829800" y="4495800"/>
            <a:ext cx="261952" cy="1032510"/>
          </a:xfrm>
          <a:prstGeom prst="rect">
            <a:avLst/>
          </a:prstGeom>
        </p:spPr>
      </p:pic>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5558"/>
            <a:ext cx="10515600" cy="908078"/>
          </a:xfrm>
          <a:prstGeom prst="rect">
            <a:avLst/>
          </a:prstGeom>
          <a:noFill/>
        </p:spPr>
        <p:txBody>
          <a:bodyPr wrap="none">
            <a:spAutoFit/>
          </a:bodyPr>
          <a:lstStyle/>
          <a:p>
            <a:pPr>
              <a:defRPr/>
            </a:pPr>
            <a:r>
              <a:t>Idea 2: A Hierarchical Trust Chain</a:t>
            </a:r>
          </a:p>
        </p:txBody>
      </p:sp>
      <p:sp>
        <p:nvSpPr>
          <p:cNvPr id="3" name="TextBox 2"/>
          <p:cNvSpPr txBox="1"/>
          <p:nvPr/>
        </p:nvSpPr>
        <p:spPr>
          <a:xfrm>
            <a:off x="89960" y="849654"/>
            <a:ext cx="7662441" cy="6008345"/>
          </a:xfrm>
          <a:prstGeom prst="rect">
            <a:avLst/>
          </a:prstGeom>
          <a:noFill/>
        </p:spPr>
        <p:txBody>
          <a:bodyPr wrap="none">
            <a:spAutoFit/>
          </a:bodyPr>
          <a:lstStyle/>
          <a:p>
            <a:pPr>
              <a:defRPr/>
            </a:pPr>
            <a:r>
              <a:t>Addressing scalability: Hierarchical trust</a:t>
            </a:r>
          </a:p>
          <a:p>
            <a:pPr>
              <a:defRPr/>
            </a:pPr>
          </a:p>
          <a:p>
            <a:pPr>
              <a:defRPr/>
            </a:pPr>
            <a:r>
              <a:t>The root of trust (trusted directory) may delegate trust and signing power to other authorities</a:t>
            </a:r>
          </a:p>
          <a:p>
            <a:pPr>
              <a:defRPr/>
            </a:pPr>
            <a:r>
              <a:t>{“John Walz’s public key is PKJW, and I trust him to sign for MSOE”}SKTD-1</a:t>
            </a:r>
          </a:p>
          <a:p>
            <a:pPr>
              <a:defRPr/>
            </a:pPr>
            <a:r>
              <a:t>{“Chris Taylor’s public key is PKCT, and I trust him to sign for the DSAC”}SKJW-1</a:t>
            </a:r>
          </a:p>
          <a:p>
            <a:pPr>
              <a:defRPr/>
            </a:pPr>
            <a:r>
              <a:t>{“Zhonghao Liao’s public key is PKZL (but I don’t trust him to sign for anyone else)”}SKCT-1</a:t>
            </a:r>
          </a:p>
          <a:p>
            <a:pPr>
              <a:defRPr/>
            </a:pPr>
            <a:r>
              <a:t>{“Sean Jones’s public key is PKSJ (but I don’t trust him to sign for anyone else)”}SKCT-1</a:t>
            </a:r>
          </a:p>
          <a:p>
            <a:pPr>
              <a:defRPr/>
            </a:pPr>
          </a:p>
          <a:p>
            <a:pPr>
              <a:defRPr/>
            </a:pPr>
            <a:r>
              <a:t>TD is still the root of trust (root certificate authority, or root CA)</a:t>
            </a:r>
          </a:p>
          <a:p>
            <a:pPr>
              <a:defRPr/>
            </a:pPr>
            <a:r>
              <a:t>JW and CT receive delegated trust (intermediate CAs)</a:t>
            </a:r>
          </a:p>
          <a:p>
            <a:pPr>
              <a:defRPr/>
            </a:pPr>
            <a:r>
              <a:t>ZL’s identity and public key can be trusted</a:t>
            </a:r>
          </a:p>
          <a:p>
            <a:pPr>
              <a:defRPr/>
            </a:pPr>
            <a:r>
              <a:t>SJ’s identity and public key can be trusted	</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862474"/>
            <a:ext cx="10016403" cy="1938480"/>
          </a:xfrm>
          <a:prstGeom prst="rect">
            <a:avLst/>
          </a:prstGeom>
          <a:noFill/>
        </p:spPr>
        <p:txBody>
          <a:bodyPr wrap="none">
            <a:spAutoFit/>
          </a:bodyPr>
          <a:lstStyle/>
          <a:p>
            <a:pPr>
              <a:defRPr/>
            </a:pPr>
            <a:r>
              <a:t>Addressing scalability/Single point of failure: Multiple trust anchors</a:t>
            </a:r>
          </a:p>
          <a:p>
            <a:pPr>
              <a:defRPr/>
            </a:pPr>
            <a:r>
              <a:t>There are ~150 root CAs who are implicitly trusted by most devices</a:t>
            </a:r>
          </a:p>
          <a:p>
            <a:pPr>
              <a:defRPr/>
            </a:pPr>
            <a:r>
              <a:t>Public keys are hard-coded into operating systems and devices</a:t>
            </a:r>
          </a:p>
          <a:p>
            <a:pPr>
              <a:defRPr/>
            </a:pPr>
            <a:r>
              <a:t>Each delegation step can restrict the scope of a certificate’s validity</a:t>
            </a:r>
          </a:p>
          <a:p>
            <a:pPr>
              <a:defRPr/>
            </a:pPr>
            <a:r>
              <a:t>Browse certificates on your machine:</a:t>
            </a:r>
          </a:p>
          <a:p>
            <a:pPr>
              <a:defRPr/>
            </a:pPr>
            <a:r>
              <a:t>Open cmd and type “certmgr.msc”</a:t>
            </a:r>
          </a:p>
        </p:txBody>
      </p:sp>
      <p:sp>
        <p:nvSpPr>
          <p:cNvPr id="3" name="TextBox 2"/>
          <p:cNvSpPr txBox="1"/>
          <p:nvPr/>
        </p:nvSpPr>
        <p:spPr>
          <a:xfrm>
            <a:off x="838200" y="15558"/>
            <a:ext cx="10515600" cy="908078"/>
          </a:xfrm>
          <a:prstGeom prst="rect">
            <a:avLst/>
          </a:prstGeom>
          <a:noFill/>
        </p:spPr>
        <p:txBody>
          <a:bodyPr wrap="none">
            <a:spAutoFit/>
          </a:bodyPr>
          <a:lstStyle/>
          <a:p>
            <a:pPr>
              <a:defRPr/>
            </a:pPr>
            <a:r>
              <a:t>Idea 2: A Hierarchical Trust Chain</a:t>
            </a:r>
          </a:p>
        </p:txBody>
      </p:sp>
      <p:pic>
        <p:nvPicPr>
          <p:cNvPr id="4" name="Picture 3" descr="image.png"/>
          <p:cNvPicPr>
            <a:picLocks noChangeAspect="1"/>
          </p:cNvPicPr>
          <p:nvPr/>
        </p:nvPicPr>
        <p:blipFill>
          <a:blip r:embed="rId2"/>
          <a:stretch>
            <a:fillRect/>
          </a:stretch>
        </p:blipFill>
        <p:spPr>
          <a:xfrm>
            <a:off x="1700888" y="2648196"/>
            <a:ext cx="8761086" cy="4209803"/>
          </a:xfrm>
          <a:prstGeom prst="rect">
            <a:avLst/>
          </a:prstGeom>
        </p:spPr>
      </p:pic>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722727"/>
            <a:ext cx="10016403" cy="2342544"/>
          </a:xfrm>
          <a:prstGeom prst="rect">
            <a:avLst/>
          </a:prstGeom>
          <a:noFill/>
        </p:spPr>
        <p:txBody>
          <a:bodyPr wrap="none">
            <a:spAutoFit/>
          </a:bodyPr>
          <a:lstStyle/>
          <a:p>
            <a:pPr>
              <a:defRPr/>
            </a:pPr>
            <a:r>
              <a:t>Let's use OpenSSL on the SEED virtual machine to obtain Google's certificate chain</a:t>
            </a:r>
          </a:p>
          <a:p>
            <a:pPr>
              <a:defRPr/>
            </a:pPr>
          </a:p>
          <a:p>
            <a:pPr>
              <a:defRPr/>
            </a:pPr>
            <a:r>
              <a:t># Get the entire certificate chain and save them to the file google_chain.pem</a:t>
            </a:r>
          </a:p>
          <a:p>
            <a:pPr>
              <a:defRPr/>
            </a:pPr>
            <a:r>
              <a:t>$ echo | openssl s_client -showcerts -connect google.com:443 2&gt;/dev/null &gt; google_chain.pem</a:t>
            </a:r>
          </a:p>
          <a:p>
            <a:pPr>
              <a:defRPr/>
            </a:pPr>
          </a:p>
          <a:p>
            <a:pPr>
              <a:defRPr/>
            </a:pPr>
            <a:r>
              <a:t># Use the following command decode this file and print the first certificate out </a:t>
            </a:r>
          </a:p>
          <a:p>
            <a:pPr>
              <a:defRPr/>
            </a:pPr>
            <a:r>
              <a:t>$ openssl x509 -in google_chain.pem -text -noout</a:t>
            </a:r>
          </a:p>
        </p:txBody>
      </p:sp>
      <p:sp>
        <p:nvSpPr>
          <p:cNvPr id="3" name="TextBox 2"/>
          <p:cNvSpPr txBox="1"/>
          <p:nvPr/>
        </p:nvSpPr>
        <p:spPr>
          <a:xfrm>
            <a:off x="838200" y="15558"/>
            <a:ext cx="10515600" cy="908078"/>
          </a:xfrm>
          <a:prstGeom prst="rect">
            <a:avLst/>
          </a:prstGeom>
          <a:noFill/>
        </p:spPr>
        <p:txBody>
          <a:bodyPr wrap="none">
            <a:spAutoFit/>
          </a:bodyPr>
          <a:lstStyle/>
          <a:p>
            <a:pPr>
              <a:defRPr/>
            </a:pPr>
            <a:r>
              <a:t>Browse Digital Certificates</a:t>
            </a:r>
          </a:p>
        </p:txBody>
      </p:sp>
      <p:pic>
        <p:nvPicPr>
          <p:cNvPr id="4" name="Picture 3" descr="image.png"/>
          <p:cNvPicPr>
            <a:picLocks noChangeAspect="1"/>
          </p:cNvPicPr>
          <p:nvPr/>
        </p:nvPicPr>
        <p:blipFill>
          <a:blip r:embed="rId2"/>
          <a:stretch>
            <a:fillRect/>
          </a:stretch>
        </p:blipFill>
        <p:spPr>
          <a:xfrm>
            <a:off x="221673" y="3116672"/>
            <a:ext cx="6261682" cy="3725770"/>
          </a:xfrm>
          <a:prstGeom prst="rect">
            <a:avLst/>
          </a:prstGeom>
        </p:spPr>
      </p:pic>
      <p:pic>
        <p:nvPicPr>
          <p:cNvPr id="5" name="Picture 4" descr="image.png"/>
          <p:cNvPicPr>
            <a:picLocks noChangeAspect="1"/>
          </p:cNvPicPr>
          <p:nvPr/>
        </p:nvPicPr>
        <p:blipFill>
          <a:blip r:embed="rId3"/>
          <a:stretch>
            <a:fillRect/>
          </a:stretch>
        </p:blipFill>
        <p:spPr>
          <a:xfrm>
            <a:off x="8515401" y="1332951"/>
            <a:ext cx="3205545" cy="5509491"/>
          </a:xfrm>
          <a:prstGeom prst="rect">
            <a:avLst/>
          </a:prstGeom>
        </p:spPr>
      </p:pic>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30910" y="824326"/>
            <a:ext cx="6853382" cy="5945929"/>
          </a:xfrm>
          <a:prstGeom prst="rect">
            <a:avLst/>
          </a:prstGeom>
          <a:noFill/>
        </p:spPr>
        <p:txBody>
          <a:bodyPr wrap="none">
            <a:spAutoFit/>
          </a:bodyPr>
          <a:lstStyle/>
          <a:p>
            <a:pPr>
              <a:defRPr/>
            </a:pPr>
            <a:r>
              <a:t>When you connects to https://www.msoe.edu:</a:t>
            </a:r>
          </a:p>
          <a:p>
            <a:pPr>
              <a:defRPr/>
            </a:pPr>
            <a:r>
              <a:t>Step 1: Receive Certificate Chain</a:t>
            </a:r>
          </a:p>
          <a:p>
            <a:pPr>
              <a:defRPr/>
            </a:pPr>
            <a:r>
              <a:t>www.msoe.edu cert</a:t>
            </a:r>
          </a:p>
          <a:p>
            <a:pPr>
              <a:defRPr/>
            </a:pPr>
            <a:r>
              <a:t>		↓ (signed by)</a:t>
            </a:r>
          </a:p>
          <a:p>
            <a:pPr>
              <a:defRPr/>
            </a:pPr>
            <a:r>
              <a:t>R12 Let’s Encrypt Server CA</a:t>
            </a:r>
          </a:p>
          <a:p>
            <a:pPr>
              <a:defRPr/>
            </a:pPr>
            <a:r>
              <a:t>    		↓ (signed by)</a:t>
            </a:r>
          </a:p>
          <a:p>
            <a:pPr>
              <a:defRPr/>
            </a:pPr>
            <a:r>
              <a:t>ISRG Root CA </a:t>
            </a:r>
          </a:p>
          <a:p>
            <a:pPr>
              <a:defRPr/>
            </a:pPr>
            <a:r>
              <a:t>Step 2: Validate each certificate</a:t>
            </a:r>
          </a:p>
          <a:p>
            <a:pPr>
              <a:defRPr/>
            </a:pPr>
            <a:r>
              <a:t>Check validity period: Not expired or not yet valid?</a:t>
            </a:r>
          </a:p>
          <a:p>
            <a:pPr>
              <a:defRPr/>
            </a:pPr>
            <a:r>
              <a:t>Verify signature</a:t>
            </a:r>
          </a:p>
          <a:p>
            <a:pPr>
              <a:defRPr/>
            </a:pPr>
            <a:r>
              <a:t>Check revocation: Is this certificate revoked? (certificate revocation list (CRL) ) </a:t>
            </a:r>
          </a:p>
          <a:p>
            <a:pPr>
              <a:defRPr/>
            </a:pPr>
            <a:r>
              <a:t>Verify domain name: Does the certificate match the requested domain?</a:t>
            </a:r>
          </a:p>
          <a:p>
            <a:pPr>
              <a:defRPr/>
            </a:pPr>
            <a:r>
              <a:t>Check trust chain: Can we trace back to a trusted root CA?</a:t>
            </a:r>
          </a:p>
        </p:txBody>
      </p:sp>
      <p:sp>
        <p:nvSpPr>
          <p:cNvPr id="3" name="TextBox 2"/>
          <p:cNvSpPr txBox="1"/>
          <p:nvPr/>
        </p:nvSpPr>
        <p:spPr>
          <a:xfrm>
            <a:off x="71582" y="0"/>
            <a:ext cx="10515600" cy="908078"/>
          </a:xfrm>
          <a:prstGeom prst="rect">
            <a:avLst/>
          </a:prstGeom>
          <a:noFill/>
        </p:spPr>
        <p:txBody>
          <a:bodyPr wrap="none">
            <a:spAutoFit/>
          </a:bodyPr>
          <a:lstStyle/>
          <a:p>
            <a:pPr>
              <a:defRPr/>
            </a:pPr>
            <a:r>
              <a:t>Certificate Validation Process</a:t>
            </a:r>
          </a:p>
        </p:txBody>
      </p:sp>
      <p:pic>
        <p:nvPicPr>
          <p:cNvPr id="4" name="Picture 3" descr="image.png"/>
          <p:cNvPicPr>
            <a:picLocks noChangeAspect="1"/>
          </p:cNvPicPr>
          <p:nvPr/>
        </p:nvPicPr>
        <p:blipFill>
          <a:blip r:embed="rId2"/>
          <a:stretch>
            <a:fillRect/>
          </a:stretch>
        </p:blipFill>
        <p:spPr>
          <a:xfrm>
            <a:off x="7324437" y="0"/>
            <a:ext cx="4867563" cy="4073236"/>
          </a:xfrm>
          <a:prstGeom prst="rect">
            <a:avLst/>
          </a:prstGeom>
        </p:spPr>
      </p:pic>
      <p:pic>
        <p:nvPicPr>
          <p:cNvPr id="5" name="Picture 4" descr="image.png"/>
          <p:cNvPicPr>
            <a:picLocks noChangeAspect="1"/>
          </p:cNvPicPr>
          <p:nvPr/>
        </p:nvPicPr>
        <p:blipFill>
          <a:blip r:embed="rId3"/>
          <a:stretch>
            <a:fillRect/>
          </a:stretch>
        </p:blipFill>
        <p:spPr>
          <a:xfrm>
            <a:off x="7084292" y="4565278"/>
            <a:ext cx="5010212" cy="2116582"/>
          </a:xfrm>
          <a:prstGeom prst="rect">
            <a:avLst/>
          </a:prstGeom>
        </p:spPr>
      </p:pic>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Digital Signatures and RSA Signature</a:t>
            </a:r>
          </a:p>
          <a:p>
            <a:pPr>
              <a:defRPr/>
            </a:pPr>
            <a:r>
              <a:t>Certificates and Chain of Trust</a:t>
            </a:r>
          </a:p>
          <a:p>
            <a:pPr>
              <a:defRPr/>
            </a:pPr>
            <a:r>
              <a:t>Public Key Infrastructure</a:t>
            </a:r>
          </a:p>
          <a:p>
            <a:pPr>
              <a:defRPr/>
            </a:pPr>
          </a:p>
          <a:p>
            <a:pPr>
              <a:defRPr/>
            </a:pP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30910" y="156317"/>
            <a:ext cx="10515600" cy="908078"/>
          </a:xfrm>
          <a:prstGeom prst="rect">
            <a:avLst/>
          </a:prstGeom>
          <a:noFill/>
        </p:spPr>
        <p:txBody>
          <a:bodyPr wrap="none">
            <a:spAutoFit/>
          </a:bodyPr>
          <a:lstStyle/>
          <a:p>
            <a:pPr>
              <a:defRPr/>
            </a:pPr>
            <a:r>
              <a:t>What is PKI?</a:t>
            </a:r>
          </a:p>
        </p:txBody>
      </p:sp>
      <p:sp>
        <p:nvSpPr>
          <p:cNvPr id="3" name="TextBox 2"/>
          <p:cNvSpPr txBox="1"/>
          <p:nvPr/>
        </p:nvSpPr>
        <p:spPr>
          <a:xfrm>
            <a:off x="230910" y="974789"/>
            <a:ext cx="8275781" cy="1272328"/>
          </a:xfrm>
          <a:prstGeom prst="rect">
            <a:avLst/>
          </a:prstGeom>
          <a:noFill/>
        </p:spPr>
        <p:txBody>
          <a:bodyPr wrap="none">
            <a:spAutoFit/>
          </a:bodyPr>
          <a:lstStyle/>
          <a:p>
            <a:pPr>
              <a:defRPr/>
            </a:pPr>
            <a:r>
              <a:t>A comprehensive framework for managing digital certificates and public-key cryptography system</a:t>
            </a:r>
          </a:p>
        </p:txBody>
      </p:sp>
      <p:sp>
        <p:nvSpPr>
          <p:cNvPr id="4" name="TextBox 3"/>
          <p:cNvSpPr txBox="1"/>
          <p:nvPr/>
        </p:nvSpPr>
        <p:spPr>
          <a:xfrm>
            <a:off x="140004" y="2247117"/>
            <a:ext cx="4726101" cy="4000527"/>
          </a:xfrm>
          <a:prstGeom prst="rect">
            <a:avLst/>
          </a:prstGeom>
          <a:noFill/>
        </p:spPr>
        <p:txBody>
          <a:bodyPr wrap="none">
            <a:spAutoFit/>
          </a:bodyPr>
          <a:lstStyle/>
          <a:p>
            <a:pPr>
              <a:defRPr/>
            </a:pPr>
            <a:r>
              <a:t>Core Functions:</a:t>
            </a:r>
          </a:p>
          <a:p>
            <a:pPr>
              <a:defRPr/>
            </a:pPr>
            <a:r>
              <a:t>Create cryptographic keys</a:t>
            </a:r>
          </a:p>
          <a:p>
            <a:pPr>
              <a:defRPr/>
            </a:pPr>
            <a:r>
              <a:t>Distribute public keys securely</a:t>
            </a:r>
          </a:p>
          <a:p>
            <a:pPr>
              <a:defRPr/>
            </a:pPr>
            <a:r>
              <a:t>Verify identities</a:t>
            </a:r>
          </a:p>
          <a:p>
            <a:pPr>
              <a:defRPr/>
            </a:pPr>
            <a:r>
              <a:t>Revoke compromised certificates</a:t>
            </a:r>
          </a:p>
          <a:p>
            <a:pPr>
              <a:defRPr/>
            </a:pPr>
            <a:r>
              <a:t>Store certificates and keys</a:t>
            </a:r>
          </a:p>
          <a:p>
            <a:pPr>
              <a:defRPr/>
            </a:pPr>
            <a:r>
              <a:t>Archive historical records</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30910" y="156317"/>
            <a:ext cx="10515600" cy="908078"/>
          </a:xfrm>
          <a:prstGeom prst="rect">
            <a:avLst/>
          </a:prstGeom>
          <a:noFill/>
        </p:spPr>
        <p:txBody>
          <a:bodyPr wrap="none">
            <a:spAutoFit/>
          </a:bodyPr>
          <a:lstStyle/>
          <a:p>
            <a:pPr>
              <a:defRPr/>
            </a:pPr>
            <a:r>
              <a:t>What is PKI?</a:t>
            </a:r>
          </a:p>
        </p:txBody>
      </p:sp>
      <p:sp>
        <p:nvSpPr>
          <p:cNvPr id="3" name="TextBox 2"/>
          <p:cNvSpPr txBox="1"/>
          <p:nvPr/>
        </p:nvSpPr>
        <p:spPr>
          <a:xfrm>
            <a:off x="247924" y="774701"/>
            <a:ext cx="8275781" cy="1272328"/>
          </a:xfrm>
          <a:prstGeom prst="rect">
            <a:avLst/>
          </a:prstGeom>
          <a:noFill/>
        </p:spPr>
        <p:txBody>
          <a:bodyPr wrap="none">
            <a:spAutoFit/>
          </a:bodyPr>
          <a:lstStyle/>
          <a:p>
            <a:pPr>
              <a:defRPr/>
            </a:pPr>
            <a:r>
              <a:t>A comprehensive framework for managing digital certificates and public-key cryptography system</a:t>
            </a:r>
          </a:p>
        </p:txBody>
      </p:sp>
      <p:sp>
        <p:nvSpPr>
          <p:cNvPr id="4" name="TextBox 3"/>
          <p:cNvSpPr txBox="1"/>
          <p:nvPr/>
        </p:nvSpPr>
        <p:spPr>
          <a:xfrm>
            <a:off x="140004" y="2076437"/>
            <a:ext cx="4726101" cy="4000527"/>
          </a:xfrm>
          <a:prstGeom prst="rect">
            <a:avLst/>
          </a:prstGeom>
          <a:noFill/>
        </p:spPr>
        <p:txBody>
          <a:bodyPr wrap="none">
            <a:spAutoFit/>
          </a:bodyPr>
          <a:lstStyle/>
          <a:p>
            <a:pPr>
              <a:defRPr/>
            </a:pPr>
            <a:r>
              <a:t>Certificate Authority (CA):</a:t>
            </a:r>
          </a:p>
          <a:p>
            <a:pPr>
              <a:defRPr/>
            </a:pPr>
            <a:r>
              <a:t>The trusted issuer and signer of digital certificates</a:t>
            </a:r>
          </a:p>
          <a:p>
            <a:pPr>
              <a:defRPr/>
            </a:pPr>
            <a:r>
              <a:t>Manages certificate lifecycle: issuance, renewal, and revocation</a:t>
            </a:r>
          </a:p>
          <a:p>
            <a:pPr>
              <a:defRPr/>
            </a:pPr>
            <a:r>
              <a:t>Types: Root CA (self-signed, top-level) and Intermediate CA (delegated authority)</a:t>
            </a:r>
          </a:p>
          <a:p>
            <a:pPr>
              <a:defRPr/>
            </a:pPr>
            <a:r>
              <a:t>Examples: DigiCert, Let's Encrypt, GlobalSign</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30910" y="156317"/>
            <a:ext cx="10515600" cy="908078"/>
          </a:xfrm>
          <a:prstGeom prst="rect">
            <a:avLst/>
          </a:prstGeom>
          <a:noFill/>
        </p:spPr>
        <p:txBody>
          <a:bodyPr wrap="none">
            <a:spAutoFit/>
          </a:bodyPr>
          <a:lstStyle/>
          <a:p>
            <a:pPr>
              <a:defRPr/>
            </a:pPr>
            <a:r>
              <a:t>What is PKI?</a:t>
            </a:r>
          </a:p>
        </p:txBody>
      </p:sp>
      <p:sp>
        <p:nvSpPr>
          <p:cNvPr id="3" name="TextBox 2"/>
          <p:cNvSpPr txBox="1"/>
          <p:nvPr/>
        </p:nvSpPr>
        <p:spPr>
          <a:xfrm>
            <a:off x="247924" y="774701"/>
            <a:ext cx="8275781" cy="1272328"/>
          </a:xfrm>
          <a:prstGeom prst="rect">
            <a:avLst/>
          </a:prstGeom>
          <a:noFill/>
        </p:spPr>
        <p:txBody>
          <a:bodyPr wrap="none">
            <a:spAutoFit/>
          </a:bodyPr>
          <a:lstStyle/>
          <a:p>
            <a:pPr>
              <a:defRPr/>
            </a:pPr>
            <a:r>
              <a:t>A comprehensive framework for managing digital certificates and public-key cryptography system</a:t>
            </a:r>
          </a:p>
        </p:txBody>
      </p:sp>
      <p:sp>
        <p:nvSpPr>
          <p:cNvPr id="4" name="TextBox 3"/>
          <p:cNvSpPr txBox="1"/>
          <p:nvPr/>
        </p:nvSpPr>
        <p:spPr>
          <a:xfrm>
            <a:off x="140004" y="2076437"/>
            <a:ext cx="4726101" cy="4000527"/>
          </a:xfrm>
          <a:prstGeom prst="rect">
            <a:avLst/>
          </a:prstGeom>
          <a:noFill/>
        </p:spPr>
        <p:txBody>
          <a:bodyPr wrap="none">
            <a:spAutoFit/>
          </a:bodyPr>
          <a:lstStyle/>
          <a:p>
            <a:pPr>
              <a:defRPr/>
            </a:pPr>
            <a:r>
              <a:t>Registration Authority (RA):</a:t>
            </a:r>
          </a:p>
          <a:p>
            <a:pPr>
              <a:defRPr/>
            </a:pPr>
            <a:r>
              <a:t>Validates Certificate Signing Requests (CSRs) for authenticity</a:t>
            </a:r>
          </a:p>
          <a:p>
            <a:pPr>
              <a:defRPr/>
            </a:pPr>
            <a:r>
              <a:t>Authorizes or rejects certificate requests based on identity verification</a:t>
            </a:r>
          </a:p>
          <a:p>
            <a:pPr>
              <a:defRPr/>
            </a:pPr>
            <a:r>
              <a:t>Usually, a department or an automated system within the CA company. E.g., Let's Encrypt ACME protocol API</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30910" y="156317"/>
            <a:ext cx="10515600" cy="908078"/>
          </a:xfrm>
          <a:prstGeom prst="rect">
            <a:avLst/>
          </a:prstGeom>
          <a:noFill/>
        </p:spPr>
        <p:txBody>
          <a:bodyPr wrap="none">
            <a:spAutoFit/>
          </a:bodyPr>
          <a:lstStyle/>
          <a:p>
            <a:pPr>
              <a:defRPr/>
            </a:pPr>
            <a:r>
              <a:t>What is PKI?</a:t>
            </a:r>
          </a:p>
        </p:txBody>
      </p:sp>
      <p:sp>
        <p:nvSpPr>
          <p:cNvPr id="3" name="TextBox 2"/>
          <p:cNvSpPr txBox="1"/>
          <p:nvPr/>
        </p:nvSpPr>
        <p:spPr>
          <a:xfrm>
            <a:off x="247924" y="774701"/>
            <a:ext cx="8275781" cy="1272328"/>
          </a:xfrm>
          <a:prstGeom prst="rect">
            <a:avLst/>
          </a:prstGeom>
          <a:noFill/>
        </p:spPr>
        <p:txBody>
          <a:bodyPr wrap="none">
            <a:spAutoFit/>
          </a:bodyPr>
          <a:lstStyle/>
          <a:p>
            <a:pPr>
              <a:defRPr/>
            </a:pPr>
            <a:r>
              <a:t>A comprehensive framework for managing digital certificates and public-key cryptography system</a:t>
            </a:r>
          </a:p>
        </p:txBody>
      </p:sp>
      <p:sp>
        <p:nvSpPr>
          <p:cNvPr id="4" name="TextBox 3"/>
          <p:cNvSpPr txBox="1"/>
          <p:nvPr/>
        </p:nvSpPr>
        <p:spPr>
          <a:xfrm>
            <a:off x="140004" y="2076437"/>
            <a:ext cx="4726101" cy="4438471"/>
          </a:xfrm>
          <a:prstGeom prst="rect">
            <a:avLst/>
          </a:prstGeom>
          <a:noFill/>
        </p:spPr>
        <p:txBody>
          <a:bodyPr wrap="none">
            <a:spAutoFit/>
          </a:bodyPr>
          <a:lstStyle/>
          <a:p>
            <a:pPr>
              <a:defRPr/>
            </a:pPr>
            <a:r>
              <a:t>Certificate Repository:</a:t>
            </a:r>
          </a:p>
          <a:p>
            <a:pPr>
              <a:defRPr/>
            </a:pPr>
            <a:r>
              <a:t>Stores issued certificates and Certificate Revocation Lists (CRLs)</a:t>
            </a:r>
          </a:p>
          <a:p>
            <a:pPr>
              <a:defRPr/>
            </a:pPr>
            <a:r>
              <a:t>Implemented as web-based databases: When you visit HTTPS sites, server sends certificates</a:t>
            </a:r>
          </a:p>
          <a:p>
            <a:pPr>
              <a:defRPr/>
            </a:pPr>
            <a:r>
              <a:t>Try this page: https://crt.sh/</a:t>
            </a:r>
          </a:p>
          <a:p>
            <a:pPr>
              <a:defRPr/>
            </a:pPr>
            <a:r>
              <a:t>A public certificate repository anyone can search!</a:t>
            </a:r>
          </a:p>
          <a:p>
            <a:pPr>
              <a:defRPr/>
            </a:pPr>
            <a:r>
              <a:t>Search "msoe.edu“: see every certificate ever issued!</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30910" y="156317"/>
            <a:ext cx="10515600" cy="908078"/>
          </a:xfrm>
          <a:prstGeom prst="rect">
            <a:avLst/>
          </a:prstGeom>
          <a:noFill/>
        </p:spPr>
        <p:txBody>
          <a:bodyPr wrap="none">
            <a:spAutoFit/>
          </a:bodyPr>
          <a:lstStyle/>
          <a:p>
            <a:pPr>
              <a:defRPr/>
            </a:pPr>
            <a:r>
              <a:t>What is PKI?</a:t>
            </a:r>
          </a:p>
        </p:txBody>
      </p:sp>
      <p:pic>
        <p:nvPicPr>
          <p:cNvPr id="3" name="Picture 2" descr="image.png"/>
          <p:cNvPicPr>
            <a:picLocks noChangeAspect="1"/>
          </p:cNvPicPr>
          <p:nvPr/>
        </p:nvPicPr>
        <p:blipFill>
          <a:blip r:embed="rId2"/>
          <a:stretch>
            <a:fillRect/>
          </a:stretch>
        </p:blipFill>
        <p:spPr>
          <a:xfrm>
            <a:off x="4729019" y="0"/>
            <a:ext cx="5338618" cy="3018627"/>
          </a:xfrm>
          <a:prstGeom prst="rect">
            <a:avLst/>
          </a:prstGeom>
        </p:spPr>
      </p:pic>
      <p:sp>
        <p:nvSpPr>
          <p:cNvPr id="4" name="TextBox 3"/>
          <p:cNvSpPr txBox="1"/>
          <p:nvPr/>
        </p:nvSpPr>
        <p:spPr>
          <a:xfrm>
            <a:off x="140005" y="2076437"/>
            <a:ext cx="4589014" cy="4438471"/>
          </a:xfrm>
          <a:prstGeom prst="rect">
            <a:avLst/>
          </a:prstGeom>
          <a:noFill/>
        </p:spPr>
        <p:txBody>
          <a:bodyPr wrap="none">
            <a:spAutoFit/>
          </a:bodyPr>
          <a:lstStyle/>
          <a:p>
            <a:pPr>
              <a:defRPr/>
            </a:pPr>
            <a:r>
              <a:t>Verification Authority (VA): </a:t>
            </a:r>
          </a:p>
          <a:p>
            <a:pPr>
              <a:defRPr/>
            </a:pPr>
            <a:r>
              <a:t>Provides online certificate status checking via OCSP protocol</a:t>
            </a:r>
          </a:p>
          <a:p>
            <a:pPr>
              <a:defRPr/>
            </a:pPr>
            <a:r>
              <a:t>Responds with certificate status: Valid, Revoked, or Unknown</a:t>
            </a:r>
          </a:p>
          <a:p>
            <a:pPr>
              <a:defRPr/>
            </a:pPr>
            <a:r>
              <a:t>More efficient than downloading large CRLs</a:t>
            </a:r>
          </a:p>
          <a:p>
            <a:pPr>
              <a:defRPr/>
            </a:pPr>
            <a:r>
              <a:t>Used by browsers and applications for real-time verification (see in DevTools)</a:t>
            </a:r>
          </a:p>
          <a:p>
            <a:pPr>
              <a:defRPr/>
            </a:pPr>
            <a:r>
              <a:t>Note: Optional component (some PKIs use only CRLs)</a:t>
            </a:r>
          </a:p>
        </p:txBody>
      </p:sp>
      <p:pic>
        <p:nvPicPr>
          <p:cNvPr id="5" name="Picture 4" descr="image.png"/>
          <p:cNvPicPr>
            <a:picLocks noChangeAspect="1"/>
          </p:cNvPicPr>
          <p:nvPr/>
        </p:nvPicPr>
        <p:blipFill>
          <a:blip r:embed="rId3"/>
          <a:stretch>
            <a:fillRect/>
          </a:stretch>
        </p:blipFill>
        <p:spPr>
          <a:xfrm>
            <a:off x="4729019" y="3052610"/>
            <a:ext cx="7462981" cy="3718927"/>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972343"/>
          </a:xfrm>
          <a:prstGeom prst="rect">
            <a:avLst/>
          </a:prstGeom>
          <a:noFill/>
        </p:spPr>
        <p:txBody>
          <a:bodyPr wrap="none">
            <a:spAutoFit/>
          </a:bodyPr>
          <a:lstStyle/>
          <a:p>
            <a:pPr>
              <a:defRPr/>
            </a:pPr>
            <a:r>
              <a:t>Internet layering: OSI vs. TCP/IP model</a:t>
            </a:r>
          </a:p>
        </p:txBody>
      </p:sp>
      <p:sp>
        <p:nvSpPr>
          <p:cNvPr id="3" name="TextBox 2"/>
          <p:cNvSpPr txBox="1"/>
          <p:nvPr/>
        </p:nvSpPr>
        <p:spPr>
          <a:xfrm>
            <a:off x="0" y="1198403"/>
            <a:ext cx="7443989" cy="4103909"/>
          </a:xfrm>
          <a:prstGeom prst="rect">
            <a:avLst/>
          </a:prstGeom>
          <a:noFill/>
        </p:spPr>
        <p:txBody>
          <a:bodyPr wrap="none">
            <a:spAutoFit/>
          </a:bodyPr>
          <a:lstStyle/>
          <a:p>
            <a:pPr>
              <a:defRPr/>
            </a:pPr>
            <a:r>
              <a:t>Open Systems Interconnection (OSI) model: </a:t>
            </a:r>
          </a:p>
          <a:p>
            <a:pPr>
              <a:defRPr/>
            </a:pPr>
            <a:r>
              <a:t>A theoretical, academic model of Internet communication</a:t>
            </a:r>
          </a:p>
          <a:p>
            <a:pPr>
              <a:defRPr/>
            </a:pPr>
            <a:r>
              <a:t>Originally divided into 7 layers - But layers 5 and 6 aren’t used in the real world, so we ignore them</a:t>
            </a:r>
          </a:p>
          <a:p>
            <a:pPr>
              <a:defRPr/>
            </a:pPr>
            <a:r>
              <a:t>Same reliance upon abstraction</a:t>
            </a:r>
          </a:p>
          <a:p>
            <a:pPr>
              <a:defRPr/>
            </a:pPr>
            <a:r>
              <a:t>A layer can be implemented in different ways without affecting other layers</a:t>
            </a:r>
          </a:p>
          <a:p>
            <a:pPr>
              <a:defRPr/>
            </a:pPr>
            <a:r>
              <a:t>A layer’s protocol can be substituted with another protocol without affecting other layers</a:t>
            </a:r>
          </a:p>
        </p:txBody>
      </p:sp>
      <p:sp>
        <p:nvSpPr>
          <p:cNvPr id="4" name="TextBox 3"/>
          <p:cNvSpPr txBox="1"/>
          <p:nvPr/>
        </p:nvSpPr>
        <p:spPr>
          <a:xfrm>
            <a:off x="7543800" y="4430447"/>
            <a:ext cx="4038600" cy="685800"/>
          </a:xfrm>
          <a:prstGeom prst="rect">
            <a:avLst/>
          </a:prstGeom>
          <a:noFill/>
        </p:spPr>
        <p:txBody>
          <a:bodyPr wrap="none">
            <a:spAutoFit/>
          </a:bodyPr>
          <a:lstStyle/>
          <a:p>
            <a:pPr>
              <a:defRPr/>
            </a:pPr>
            <a:r>
              <a:t>3. Network Layer</a:t>
            </a:r>
          </a:p>
        </p:txBody>
      </p:sp>
      <p:sp>
        <p:nvSpPr>
          <p:cNvPr id="5" name="TextBox 4"/>
          <p:cNvSpPr txBox="1"/>
          <p:nvPr/>
        </p:nvSpPr>
        <p:spPr>
          <a:xfrm>
            <a:off x="7543800" y="3622436"/>
            <a:ext cx="4038600" cy="685800"/>
          </a:xfrm>
          <a:prstGeom prst="rect">
            <a:avLst/>
          </a:prstGeom>
          <a:noFill/>
        </p:spPr>
        <p:txBody>
          <a:bodyPr wrap="none">
            <a:spAutoFit/>
          </a:bodyPr>
          <a:lstStyle/>
          <a:p>
            <a:pPr>
              <a:defRPr/>
            </a:pPr>
            <a:r>
              <a:t>4. Transport Layer</a:t>
            </a:r>
          </a:p>
        </p:txBody>
      </p:sp>
      <p:sp>
        <p:nvSpPr>
          <p:cNvPr id="6" name="TextBox 5"/>
          <p:cNvSpPr txBox="1"/>
          <p:nvPr/>
        </p:nvSpPr>
        <p:spPr>
          <a:xfrm>
            <a:off x="7543800" y="1198403"/>
            <a:ext cx="4038600" cy="685800"/>
          </a:xfrm>
          <a:prstGeom prst="rect">
            <a:avLst/>
          </a:prstGeom>
          <a:noFill/>
        </p:spPr>
        <p:txBody>
          <a:bodyPr wrap="none">
            <a:spAutoFit/>
          </a:bodyPr>
          <a:lstStyle/>
          <a:p>
            <a:pPr>
              <a:defRPr/>
            </a:pPr>
            <a:r>
              <a:t>7. Application Layer</a:t>
            </a:r>
          </a:p>
        </p:txBody>
      </p:sp>
      <p:sp>
        <p:nvSpPr>
          <p:cNvPr id="7" name="TextBox 6"/>
          <p:cNvSpPr txBox="1"/>
          <p:nvPr/>
        </p:nvSpPr>
        <p:spPr>
          <a:xfrm>
            <a:off x="7543799" y="5238458"/>
            <a:ext cx="4038599" cy="685800"/>
          </a:xfrm>
          <a:prstGeom prst="rect">
            <a:avLst/>
          </a:prstGeom>
          <a:noFill/>
        </p:spPr>
        <p:txBody>
          <a:bodyPr wrap="none">
            <a:spAutoFit/>
          </a:bodyPr>
          <a:lstStyle/>
          <a:p>
            <a:pPr>
              <a:defRPr/>
            </a:pPr>
            <a:r>
              <a:t>2. Data Link Layer</a:t>
            </a:r>
          </a:p>
        </p:txBody>
      </p:sp>
      <p:sp>
        <p:nvSpPr>
          <p:cNvPr id="8" name="TextBox 7"/>
          <p:cNvSpPr txBox="1"/>
          <p:nvPr/>
        </p:nvSpPr>
        <p:spPr>
          <a:xfrm>
            <a:off x="7543800" y="6046470"/>
            <a:ext cx="4038598" cy="685800"/>
          </a:xfrm>
          <a:prstGeom prst="rect">
            <a:avLst/>
          </a:prstGeom>
          <a:noFill/>
        </p:spPr>
        <p:txBody>
          <a:bodyPr wrap="none">
            <a:spAutoFit/>
          </a:bodyPr>
          <a:lstStyle/>
          <a:p>
            <a:pPr>
              <a:defRPr/>
            </a:pPr>
            <a:r>
              <a:t>1. Physical Layer</a:t>
            </a:r>
          </a:p>
        </p:txBody>
      </p:sp>
      <p:sp>
        <p:nvSpPr>
          <p:cNvPr id="9" name="TextBox 8"/>
          <p:cNvSpPr txBox="1"/>
          <p:nvPr/>
        </p:nvSpPr>
        <p:spPr>
          <a:xfrm>
            <a:off x="7543800" y="2006414"/>
            <a:ext cx="4038600" cy="685800"/>
          </a:xfrm>
          <a:prstGeom prst="rect">
            <a:avLst/>
          </a:prstGeom>
          <a:noFill/>
        </p:spPr>
        <p:txBody>
          <a:bodyPr wrap="none">
            <a:spAutoFit/>
          </a:bodyPr>
          <a:lstStyle/>
          <a:p>
            <a:pPr>
              <a:defRPr/>
            </a:pPr>
            <a:r>
              <a:t>6. Presentation Layer</a:t>
            </a:r>
          </a:p>
        </p:txBody>
      </p:sp>
      <p:sp>
        <p:nvSpPr>
          <p:cNvPr id="10" name="TextBox 9"/>
          <p:cNvSpPr txBox="1"/>
          <p:nvPr/>
        </p:nvSpPr>
        <p:spPr>
          <a:xfrm>
            <a:off x="7543800" y="2814425"/>
            <a:ext cx="4038600" cy="685800"/>
          </a:xfrm>
          <a:prstGeom prst="rect">
            <a:avLst/>
          </a:prstGeom>
          <a:noFill/>
        </p:spPr>
        <p:txBody>
          <a:bodyPr wrap="none">
            <a:spAutoFit/>
          </a:bodyPr>
          <a:lstStyle/>
          <a:p>
            <a:pPr>
              <a:defRPr/>
            </a:pPr>
            <a:r>
              <a:t>5. Session Layer</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240325" y="3602039"/>
            <a:ext cx="9711350" cy="1655762"/>
          </a:xfrm>
          <a:prstGeom prst="rect">
            <a:avLst/>
          </a:prstGeom>
          <a:noFill/>
        </p:spPr>
        <p:txBody>
          <a:bodyPr wrap="none">
            <a:spAutoFit/>
          </a:bodyPr>
          <a:lstStyle/>
          <a:p>
            <a:pPr>
              <a:defRPr/>
            </a:pPr>
          </a:p>
          <a:p>
            <a:pPr>
              <a:defRPr/>
            </a:pPr>
          </a:p>
          <a:p>
            <a:pPr>
              <a:defRPr/>
            </a:pPr>
            <a:r>
              <a:t>Week 11, Lecture 2: Cryptographic Hash, MACs, and Diffie-Hellman Key Exchange</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Cryptographic Hash</a:t>
            </a:r>
          </a:p>
          <a:p>
            <a:pPr>
              <a:defRPr/>
            </a:pPr>
            <a:r>
              <a:t>Message Authentication Codes (MACs)</a:t>
            </a:r>
          </a:p>
          <a:p>
            <a:pPr>
              <a:defRPr/>
            </a:pPr>
            <a:r>
              <a:t>Diffie-Hellman Key Exchange</a:t>
            </a:r>
          </a:p>
          <a:p>
            <a:pPr>
              <a:defRPr/>
            </a:pPr>
          </a:p>
          <a:p>
            <a:pPr>
              <a:defRPr/>
            </a:pP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41779" y="5155193"/>
            <a:ext cx="4788086" cy="1594520"/>
          </a:xfrm>
          <a:prstGeom prst="rect">
            <a:avLst/>
          </a:prstGeom>
          <a:noFill/>
        </p:spPr>
        <p:txBody>
          <a:bodyPr wrap="none">
            <a:spAutoFit/>
          </a:bodyPr>
          <a:lstStyle/>
          <a:p>
            <a:pPr>
              <a:defRPr/>
            </a:pPr>
            <a:r>
              <a:t>Hash functions</a:t>
            </a:r>
          </a:p>
          <a:p>
            <a:pPr>
              <a:defRPr/>
            </a:pPr>
            <a:r>
              <a:t>Pseudorandom number generators</a:t>
            </a:r>
          </a:p>
          <a:p>
            <a:pPr>
              <a:defRPr/>
            </a:pPr>
            <a:r>
              <a:t>Public key exchange (e.g. Diffie-Hellman)</a:t>
            </a:r>
          </a:p>
        </p:txBody>
      </p:sp>
      <p:sp>
        <p:nvSpPr>
          <p:cNvPr id="3" name="TextBox 2"/>
          <p:cNvSpPr txBox="1"/>
          <p:nvPr/>
        </p:nvSpPr>
        <p:spPr>
          <a:xfrm>
            <a:off x="6396210" y="5760801"/>
            <a:ext cx="4422750" cy="573973"/>
          </a:xfrm>
          <a:prstGeom prst="rect">
            <a:avLst/>
          </a:prstGeom>
          <a:noFill/>
        </p:spPr>
        <p:txBody>
          <a:bodyPr wrap="none">
            <a:spAutoFit/>
          </a:bodyPr>
          <a:lstStyle/>
          <a:p>
            <a:pPr>
              <a:defRPr/>
            </a:pPr>
            <a:r>
              <a:t>Key management (certificates)</a:t>
            </a:r>
          </a:p>
        </p:txBody>
      </p:sp>
      <p:sp>
        <p:nvSpPr>
          <p:cNvPr id="4" name="TextBox 3"/>
          <p:cNvSpPr txBox="1"/>
          <p:nvPr/>
        </p:nvSpPr>
        <p:spPr>
          <a:xfrm>
            <a:off x="838200" y="365126"/>
            <a:ext cx="10515600" cy="816694"/>
          </a:xfrm>
          <a:prstGeom prst="rect">
            <a:avLst/>
          </a:prstGeom>
          <a:noFill/>
        </p:spPr>
        <p:txBody>
          <a:bodyPr wrap="none">
            <a:spAutoFit/>
          </a:bodyPr>
          <a:lstStyle/>
          <a:p>
            <a:pPr>
              <a:defRPr/>
            </a:pPr>
            <a:r>
              <a:t>Cryptography Roadmap</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03114"/>
            <a:ext cx="10515600" cy="840522"/>
          </a:xfrm>
          <a:prstGeom prst="rect">
            <a:avLst/>
          </a:prstGeom>
          <a:noFill/>
        </p:spPr>
        <p:txBody>
          <a:bodyPr wrap="none">
            <a:spAutoFit/>
          </a:bodyPr>
          <a:lstStyle/>
          <a:p>
            <a:pPr>
              <a:defRPr/>
            </a:pPr>
            <a:r>
              <a:t>Cryptographic Hash Function: Definition</a:t>
            </a:r>
          </a:p>
        </p:txBody>
      </p:sp>
      <p:pic>
        <p:nvPicPr>
          <p:cNvPr id="3" name="Picture 2" descr="image.png"/>
          <p:cNvPicPr>
            <a:picLocks noChangeAspect="1"/>
          </p:cNvPicPr>
          <p:nvPr/>
        </p:nvPicPr>
        <p:blipFill>
          <a:blip r:embed="rId2"/>
          <a:stretch>
            <a:fillRect/>
          </a:stretch>
        </p:blipFill>
        <p:spPr>
          <a:xfrm>
            <a:off x="6266033" y="3550339"/>
            <a:ext cx="5638800" cy="2847975"/>
          </a:xfrm>
          <a:prstGeom prst="rect">
            <a:avLst/>
          </a:prstGeom>
        </p:spPr>
      </p:pic>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54110"/>
            <a:ext cx="10515600" cy="892175"/>
          </a:xfrm>
          <a:prstGeom prst="rect">
            <a:avLst/>
          </a:prstGeom>
          <a:noFill/>
        </p:spPr>
        <p:txBody>
          <a:bodyPr wrap="none">
            <a:spAutoFit/>
          </a:bodyPr>
          <a:lstStyle/>
          <a:p>
            <a:pPr>
              <a:defRPr/>
            </a:pPr>
            <a:r>
              <a:t>Cryptographic Hash Function: Properties</a:t>
            </a:r>
          </a:p>
        </p:txBody>
      </p:sp>
      <p:sp>
        <p:nvSpPr>
          <p:cNvPr id="3" name="TextBox 2"/>
          <p:cNvSpPr txBox="1"/>
          <p:nvPr/>
        </p:nvSpPr>
        <p:spPr>
          <a:xfrm>
            <a:off x="838200" y="1447800"/>
            <a:ext cx="10515600" cy="5045075"/>
          </a:xfrm>
          <a:prstGeom prst="rect">
            <a:avLst/>
          </a:prstGeom>
          <a:noFill/>
        </p:spPr>
        <p:txBody>
          <a:bodyPr wrap="none">
            <a:spAutoFit/>
          </a:bodyPr>
          <a:lstStyle/>
          <a:p>
            <a:pPr>
              <a:defRPr/>
            </a:pPr>
            <a:r>
              <a:t>Correctness: Deterministic  Hashing the same input always produces the same output</a:t>
            </a:r>
          </a:p>
          <a:p>
            <a:pPr>
              <a:defRPr/>
            </a:pPr>
            <a:r>
              <a:t>Efficiency: Efficient to compute</a:t>
            </a:r>
          </a:p>
          <a:p>
            <a:pPr>
              <a:defRPr/>
            </a:pPr>
            <a:r>
              <a:t>Security: Random/unpredictability, no predictable patterns for how changing the input affects the output</a:t>
            </a:r>
          </a:p>
          <a:p>
            <a:pPr>
              <a:defRPr/>
            </a:pPr>
            <a:r>
              <a:t>Changing 1 bit in the input causes the output to be completely different</a:t>
            </a:r>
          </a:p>
          <a:p>
            <a:pPr>
              <a:defRPr/>
            </a:pPr>
            <a:r>
              <a:t>Also called “random oracle” assumption</a:t>
            </a:r>
          </a:p>
          <a:p>
            <a:pPr>
              <a:defRPr/>
            </a:pPr>
            <a:r>
              <a:t>Security: One-way-ness (“preimage resistance”)</a:t>
            </a:r>
          </a:p>
          <a:p>
            <a:pPr>
              <a:defRPr/>
            </a:pPr>
            <a:r>
              <a:t>Security: Collision-resistance</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327635"/>
            <a:ext cx="10515600" cy="786667"/>
          </a:xfrm>
          <a:prstGeom prst="rect">
            <a:avLst/>
          </a:prstGeom>
          <a:noFill/>
        </p:spPr>
        <p:txBody>
          <a:bodyPr wrap="none">
            <a:spAutoFit/>
          </a:bodyPr>
          <a:lstStyle/>
          <a:p>
            <a:pPr>
              <a:defRPr/>
            </a:pPr>
            <a:r>
              <a:t>Hash Function: One-way-ness or Preimage Resistance</a:t>
            </a:r>
          </a:p>
        </p:txBody>
      </p:sp>
      <p:sp>
        <p:nvSpPr>
          <p:cNvPr id="3" name="TextBox 2"/>
          <p:cNvSpPr txBox="1"/>
          <p:nvPr/>
        </p:nvSpPr>
        <p:spPr>
          <a:xfrm>
            <a:off x="191965" y="1582616"/>
            <a:ext cx="11808069" cy="4554415"/>
          </a:xfrm>
          <a:prstGeom prst="rect">
            <a:avLst/>
          </a:prstGeom>
          <a:noFill/>
        </p:spPr>
        <p:txBody>
          <a:bodyPr wrap="none">
            <a:spAutoFit/>
          </a:bodyPr>
          <a:lstStyle/>
          <a:p>
            <a:pPr>
              <a:defRPr/>
            </a:pPr>
            <a:r>
              <a:t>Informal description of “One-way-ness”: </a:t>
            </a:r>
          </a:p>
          <a:p>
            <a:pPr>
              <a:defRPr/>
            </a:pPr>
            <a:r>
              <a:t>Given an output y, it is infeasible to find any input x such that H(x) = y</a:t>
            </a:r>
          </a:p>
          <a:p>
            <a:pPr>
              <a:defRPr/>
            </a:pPr>
            <a:r>
              <a:t>e.g., SHA-256(a) = ca978112ca1bbdcafac231b39a23dc4da786eff8147c4e72b9807785afee48bb</a:t>
            </a:r>
          </a:p>
          <a:p>
            <a:pPr>
              <a:defRPr/>
            </a:pPr>
            <a:r>
              <a:t>Here’s an output. Can you find an input that hashes to this output? NO!</a:t>
            </a:r>
          </a:p>
          <a:p>
            <a:pPr>
              <a:defRPr/>
            </a:pPr>
            <a:r>
              <a:t>Note: The adversary just needs to find any input, not necessarily the input that was actually used to generate the hash</a:t>
            </a:r>
          </a:p>
          <a:p>
            <a:pPr>
              <a:defRPr/>
            </a:pPr>
            <a:r>
              <a:t>Counterexample: Is H(x) = x2 one-way?</a:t>
            </a:r>
          </a:p>
          <a:p>
            <a:pPr>
              <a:defRPr/>
            </a:pPr>
            <a:r>
              <a:t>No, because given output 100, an attacker can return a number x, s.t. H(x) = 100</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82881"/>
            <a:ext cx="10515600" cy="892175"/>
          </a:xfrm>
          <a:prstGeom prst="rect">
            <a:avLst/>
          </a:prstGeom>
          <a:noFill/>
        </p:spPr>
        <p:txBody>
          <a:bodyPr wrap="none">
            <a:spAutoFit/>
          </a:bodyPr>
          <a:lstStyle/>
          <a:p>
            <a:pPr>
              <a:defRPr/>
            </a:pPr>
            <a:r>
              <a:t>Hash Function: Collision Resistance</a:t>
            </a:r>
          </a:p>
        </p:txBody>
      </p:sp>
      <p:sp>
        <p:nvSpPr>
          <p:cNvPr id="3" name="TextBox 2"/>
          <p:cNvSpPr txBox="1"/>
          <p:nvPr/>
        </p:nvSpPr>
        <p:spPr>
          <a:xfrm>
            <a:off x="838200" y="1360538"/>
            <a:ext cx="10515600" cy="5180939"/>
          </a:xfrm>
          <a:prstGeom prst="rect">
            <a:avLst/>
          </a:prstGeom>
          <a:noFill/>
        </p:spPr>
        <p:txBody>
          <a:bodyPr wrap="none">
            <a:spAutoFit/>
          </a:bodyPr>
          <a:lstStyle/>
          <a:p>
            <a:pPr>
              <a:defRPr/>
            </a:pPr>
            <a:r>
              <a:t>Informal description of Collision: </a:t>
            </a:r>
          </a:p>
          <a:p>
            <a:pPr>
              <a:defRPr/>
            </a:pPr>
            <a:r>
              <a:t>Two different inputs with the same hash value</a:t>
            </a:r>
          </a:p>
          <a:p>
            <a:pPr>
              <a:defRPr/>
            </a:pPr>
            <a:r>
              <a:t>x ≠ x' and H(x) = H(x’)</a:t>
            </a:r>
          </a:p>
          <a:p>
            <a:pPr>
              <a:defRPr/>
            </a:pPr>
          </a:p>
          <a:p>
            <a:pPr>
              <a:defRPr/>
            </a:pPr>
            <a:r>
              <a:t>Can we design a hash function with no collisions?</a:t>
            </a:r>
          </a:p>
          <a:p>
            <a:pPr>
              <a:defRPr/>
            </a:pPr>
            <a:r>
              <a:t>No! because there are more inputs than outputs </a:t>
            </a:r>
          </a:p>
          <a:p>
            <a:pPr>
              <a:defRPr/>
            </a:pPr>
            <a:r>
              <a:t>How many inputs?  Infinite</a:t>
            </a:r>
          </a:p>
          <a:p>
            <a:pPr>
              <a:defRPr/>
            </a:pPr>
            <a:r>
              <a:t>How large is the output space?  Fixed, e.g., SHA-256(), n = 256, 2256 outputs</a:t>
            </a:r>
          </a:p>
          <a:p>
            <a:pPr>
              <a:defRPr/>
            </a:pPr>
            <a:r>
              <a:t>However, we want to make finding collisions infeasible for an attacker</a:t>
            </a:r>
          </a:p>
          <a:p>
            <a:pPr>
              <a:defRPr/>
            </a:pPr>
          </a:p>
          <a:p>
            <a:pPr>
              <a:defRPr/>
            </a:pPr>
            <a:r>
              <a:t>Collision resistance: It is infeasible to find any pair of inputs x' ≠ x such that H(x) = H(x')</a:t>
            </a:r>
          </a:p>
          <a:p>
            <a:pPr>
              <a:defRPr/>
            </a:pPr>
            <a:r>
              <a:t>Intuition: Can you find any two inputs that collide with the same hash output for any output?</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36526"/>
            <a:ext cx="10515600" cy="988890"/>
          </a:xfrm>
          <a:prstGeom prst="rect">
            <a:avLst/>
          </a:prstGeom>
          <a:noFill/>
        </p:spPr>
        <p:txBody>
          <a:bodyPr wrap="none">
            <a:spAutoFit/>
          </a:bodyPr>
          <a:lstStyle/>
          <a:p>
            <a:pPr>
              <a:defRPr/>
            </a:pPr>
            <a:r>
              <a:t>Hash Function: Intuition</a:t>
            </a:r>
          </a:p>
        </p:txBody>
      </p:sp>
      <p:sp>
        <p:nvSpPr>
          <p:cNvPr id="3" name="TextBox 2"/>
          <p:cNvSpPr txBox="1"/>
          <p:nvPr/>
        </p:nvSpPr>
        <p:spPr>
          <a:xfrm>
            <a:off x="335573" y="1573822"/>
            <a:ext cx="11520854" cy="4910260"/>
          </a:xfrm>
          <a:prstGeom prst="rect">
            <a:avLst/>
          </a:prstGeom>
          <a:noFill/>
        </p:spPr>
        <p:txBody>
          <a:bodyPr wrap="none">
            <a:spAutoFit/>
          </a:bodyPr>
          <a:lstStyle/>
          <a:p>
            <a:pPr>
              <a:defRPr/>
            </a:pPr>
            <a:r>
              <a:t>A hash function provides a fixed-length “fingerprint” over a sequence of bits</a:t>
            </a:r>
          </a:p>
          <a:p>
            <a:pPr>
              <a:defRPr/>
            </a:pPr>
            <a:r>
              <a:t>Example: Document comparison</a:t>
            </a:r>
          </a:p>
          <a:p>
            <a:pPr>
              <a:defRPr/>
            </a:pPr>
            <a:r>
              <a:t>If Alice and Bob both have a 1 GB document, they can both compute a hash over the document and (securely) communicate the hashes to each other</a:t>
            </a:r>
          </a:p>
          <a:p>
            <a:pPr>
              <a:defRPr/>
            </a:pPr>
            <a:r>
              <a:t>If the hashes are the same, the files must be the same, since they have the same “fingerprint”</a:t>
            </a:r>
          </a:p>
          <a:p>
            <a:pPr>
              <a:defRPr/>
            </a:pPr>
            <a:r>
              <a:t>If the hashes are different, the files must be different</a:t>
            </a:r>
          </a:p>
          <a:p>
            <a:pPr>
              <a:defRPr/>
            </a:pPr>
          </a:p>
          <a:p>
            <a:pPr>
              <a:defRPr/>
            </a:pPr>
            <a:r>
              <a:t>Example: Lab 10, Task 5</a:t>
            </a:r>
          </a:p>
          <a:p>
            <a:pPr>
              <a:defRPr/>
            </a:pPr>
            <a:r>
              <a:t>Do you remember Bob’s bill? How can Bob prevent Trudy from altering his bills?</a:t>
            </a:r>
          </a:p>
          <a:p>
            <a:pPr>
              <a:defRPr/>
            </a:pPr>
            <a:r>
              <a:t>Use a Hash function instead of a checksum!</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14300"/>
            <a:ext cx="10515600" cy="943675"/>
          </a:xfrm>
          <a:prstGeom prst="rect">
            <a:avLst/>
          </a:prstGeom>
          <a:noFill/>
        </p:spPr>
        <p:txBody>
          <a:bodyPr wrap="none">
            <a:spAutoFit/>
          </a:bodyPr>
          <a:lstStyle/>
          <a:p>
            <a:pPr>
              <a:defRPr/>
            </a:pPr>
            <a:r>
              <a:t>Hash Function: Examples</a:t>
            </a:r>
          </a:p>
        </p:txBody>
      </p:sp>
      <p:sp>
        <p:nvSpPr>
          <p:cNvPr id="3" name="TextBox 2"/>
          <p:cNvSpPr txBox="1"/>
          <p:nvPr/>
        </p:nvSpPr>
        <p:spPr>
          <a:xfrm>
            <a:off x="118696" y="1131211"/>
            <a:ext cx="11954608" cy="5001369"/>
          </a:xfrm>
          <a:prstGeom prst="rect">
            <a:avLst/>
          </a:prstGeom>
          <a:noFill/>
        </p:spPr>
        <p:txBody>
          <a:bodyPr wrap="none">
            <a:spAutoFit/>
          </a:bodyPr>
          <a:lstStyle/>
          <a:p>
            <a:pPr>
              <a:defRPr/>
            </a:pPr>
            <a:r>
              <a:t>MD5:</a:t>
            </a:r>
          </a:p>
          <a:p>
            <a:pPr>
              <a:defRPr/>
            </a:pPr>
            <a:r>
              <a:t>Security: Completely broken</a:t>
            </a:r>
          </a:p>
          <a:p>
            <a:pPr>
              <a:defRPr/>
            </a:pPr>
            <a:r>
              <a:t>SHA-1: </a:t>
            </a:r>
          </a:p>
          <a:p>
            <a:pPr>
              <a:defRPr/>
            </a:pPr>
            <a:r>
              <a:t>Security: Completely broken in 2017; Was known to be weak before, but still used sometimes</a:t>
            </a:r>
          </a:p>
          <a:p>
            <a:pPr>
              <a:defRPr/>
            </a:pPr>
            <a:r>
              <a:t>SHA-2:</a:t>
            </a:r>
          </a:p>
          <a:p>
            <a:pPr>
              <a:defRPr/>
            </a:pPr>
            <a:r>
              <a:t>Output: 256 (SHA-256), 384, or 512 bits (sometimes labeled SHA-256, SHA-384, SHA-512)</a:t>
            </a:r>
          </a:p>
          <a:p>
            <a:pPr>
              <a:defRPr/>
            </a:pPr>
            <a:r>
              <a:t>Not currently broken, but some variants are vulnerable to a length extension attack (demo)</a:t>
            </a:r>
          </a:p>
          <a:p>
            <a:pPr>
              <a:defRPr/>
            </a:pPr>
            <a:r>
              <a:t>Current standard</a:t>
            </a:r>
          </a:p>
          <a:p>
            <a:pPr>
              <a:defRPr/>
            </a:pPr>
            <a:r>
              <a:t>SHA-3 (Keccak):</a:t>
            </a:r>
          </a:p>
          <a:p>
            <a:pPr>
              <a:defRPr/>
            </a:pPr>
            <a:r>
              <a:t>Output: 256, 384, or 512 bits</a:t>
            </a:r>
          </a:p>
          <a:p>
            <a:pPr>
              <a:defRPr/>
            </a:pPr>
            <a:r>
              <a:t>Current standard (not meant to replace SHA-2, just a different construction)</a:t>
            </a:r>
          </a:p>
          <a:p>
            <a:pPr>
              <a:defRPr/>
            </a:pPr>
            <a:r>
              <a:t>Widely used in the blockchain ecosystem</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13617"/>
            <a:ext cx="10515600" cy="812673"/>
          </a:xfrm>
          <a:prstGeom prst="rect">
            <a:avLst/>
          </a:prstGeom>
          <a:noFill/>
        </p:spPr>
        <p:txBody>
          <a:bodyPr wrap="none">
            <a:spAutoFit/>
          </a:bodyPr>
          <a:lstStyle/>
          <a:p>
            <a:pPr>
              <a:defRPr/>
            </a:pPr>
            <a:r>
              <a:t>Hash Function: Algorithms</a:t>
            </a:r>
          </a:p>
        </p:txBody>
      </p:sp>
      <p:sp>
        <p:nvSpPr>
          <p:cNvPr id="3" name="TextBox 2"/>
          <p:cNvSpPr txBox="1"/>
          <p:nvPr/>
        </p:nvSpPr>
        <p:spPr>
          <a:xfrm>
            <a:off x="274572" y="1483097"/>
            <a:ext cx="7690177" cy="4975872"/>
          </a:xfrm>
          <a:prstGeom prst="rect">
            <a:avLst/>
          </a:prstGeom>
          <a:noFill/>
        </p:spPr>
        <p:txBody>
          <a:bodyPr wrap="none">
            <a:spAutoFit/>
          </a:bodyPr>
          <a:lstStyle/>
          <a:p>
            <a:pPr>
              <a:defRPr/>
            </a:pPr>
            <a:r>
              <a:t>Block cipher-based construction: </a:t>
            </a:r>
          </a:p>
          <a:p>
            <a:pPr>
              <a:defRPr/>
            </a:pPr>
            <a:r>
              <a:t>e.g, Matyas–Meyer–Oseas</a:t>
            </a:r>
          </a:p>
          <a:p>
            <a:pPr>
              <a:defRPr/>
            </a:pPr>
            <a:r>
              <a:t>Usually somewhat slower than using a specially designed one-way compression function in the hash function</a:t>
            </a:r>
          </a:p>
          <a:p>
            <a:pPr>
              <a:defRPr/>
            </a:pPr>
            <a:r>
              <a:t> In some cases, it is easier because a single implementation of a block cipher can be used for both a block cipher and a hash function (e.g., save code space in very tiny embedded systems )</a:t>
            </a:r>
          </a:p>
        </p:txBody>
      </p:sp>
      <p:pic>
        <p:nvPicPr>
          <p:cNvPr id="4" name="Picture 3" descr="image.png"/>
          <p:cNvPicPr>
            <a:picLocks noChangeAspect="1"/>
          </p:cNvPicPr>
          <p:nvPr/>
        </p:nvPicPr>
        <p:blipFill>
          <a:blip r:embed="rId2"/>
          <a:stretch>
            <a:fillRect/>
          </a:stretch>
        </p:blipFill>
        <p:spPr>
          <a:xfrm>
            <a:off x="9211226" y="1745399"/>
            <a:ext cx="2381250" cy="1981200"/>
          </a:xfrm>
          <a:prstGeom prst="rect">
            <a:avLst/>
          </a:prstGeom>
        </p:spPr>
      </p:pic>
      <p:sp>
        <p:nvSpPr>
          <p:cNvPr id="5" name="TextBox 4"/>
          <p:cNvSpPr txBox="1"/>
          <p:nvPr/>
        </p:nvSpPr>
        <p:spPr>
          <a:xfrm>
            <a:off x="8687351" y="3647868"/>
            <a:ext cx="3429000" cy="646331"/>
          </a:xfrm>
          <a:prstGeom prst="rect">
            <a:avLst/>
          </a:prstGeom>
          <a:noFill/>
        </p:spPr>
        <p:txBody>
          <a:bodyPr wrap="none">
            <a:spAutoFit/>
          </a:bodyPr>
          <a:lstStyle/>
          <a:p>
            <a:pPr>
              <a:defRPr/>
            </a:pPr>
            <a:r>
              <a:t>The Matyas–Meyer–Oseas one-way compression function</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61621"/>
            <a:ext cx="10515600" cy="972343"/>
          </a:xfrm>
          <a:prstGeom prst="rect">
            <a:avLst/>
          </a:prstGeom>
          <a:noFill/>
        </p:spPr>
        <p:txBody>
          <a:bodyPr wrap="none">
            <a:spAutoFit/>
          </a:bodyPr>
          <a:lstStyle/>
          <a:p>
            <a:pPr>
              <a:defRPr/>
            </a:pPr>
            <a:r>
              <a:t>Internet layering: OSI vs. TCP/IP model</a:t>
            </a:r>
          </a:p>
        </p:txBody>
      </p:sp>
      <p:sp>
        <p:nvSpPr>
          <p:cNvPr id="3" name="TextBox 2"/>
          <p:cNvSpPr txBox="1"/>
          <p:nvPr/>
        </p:nvSpPr>
        <p:spPr>
          <a:xfrm>
            <a:off x="225380" y="805702"/>
            <a:ext cx="11741240" cy="2332836"/>
          </a:xfrm>
          <a:prstGeom prst="rect">
            <a:avLst/>
          </a:prstGeom>
          <a:noFill/>
        </p:spPr>
        <p:txBody>
          <a:bodyPr wrap="none">
            <a:spAutoFit/>
          </a:bodyPr>
          <a:lstStyle/>
          <a:p>
            <a:pPr>
              <a:defRPr/>
            </a:pPr>
            <a:r>
              <a:t>Transmission Control Protocol/Internet Protocol (TCP/IP) model: </a:t>
            </a:r>
          </a:p>
          <a:p>
            <a:pPr>
              <a:defRPr/>
            </a:pPr>
            <a:r>
              <a:t>Practical model used on today’s Internet  Layers 5 (Session) + 6 (Presentation) are usually bundled into Application in TCP/IP</a:t>
            </a:r>
          </a:p>
          <a:p>
            <a:pPr>
              <a:defRPr/>
            </a:pPr>
            <a:r>
              <a:t>Different models, same idea  networking is layered abstraction, where each layer provides services to the one above</a:t>
            </a:r>
          </a:p>
          <a:p>
            <a:pPr>
              <a:defRPr/>
            </a:pPr>
            <a:r>
              <a:t>We follow the TCP/IP model (aka the Internet protocol suite model)to organize course content</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66188"/>
            <a:ext cx="10515600" cy="813044"/>
          </a:xfrm>
          <a:prstGeom prst="rect">
            <a:avLst/>
          </a:prstGeom>
          <a:noFill/>
        </p:spPr>
        <p:txBody>
          <a:bodyPr wrap="none">
            <a:spAutoFit/>
          </a:bodyPr>
          <a:lstStyle/>
          <a:p>
            <a:pPr>
              <a:defRPr/>
            </a:pPr>
            <a:r>
              <a:t>Does Hash Provide Integrity?</a:t>
            </a:r>
          </a:p>
        </p:txBody>
      </p:sp>
      <p:sp>
        <p:nvSpPr>
          <p:cNvPr id="3" name="TextBox 2"/>
          <p:cNvSpPr txBox="1"/>
          <p:nvPr/>
        </p:nvSpPr>
        <p:spPr>
          <a:xfrm>
            <a:off x="312723" y="1055078"/>
            <a:ext cx="11346088" cy="5486399"/>
          </a:xfrm>
          <a:prstGeom prst="rect">
            <a:avLst/>
          </a:prstGeom>
          <a:noFill/>
        </p:spPr>
        <p:txBody>
          <a:bodyPr wrap="none">
            <a:spAutoFit/>
          </a:bodyPr>
          <a:lstStyle/>
          <a:p>
            <a:pPr>
              <a:defRPr/>
            </a:pPr>
            <a:r>
              <a:t>Integrity: An adversary cannot change our messages without being detected</a:t>
            </a:r>
          </a:p>
          <a:p>
            <a:pPr>
              <a:defRPr/>
            </a:pPr>
          </a:p>
          <a:p>
            <a:pPr>
              <a:defRPr/>
            </a:pPr>
            <a:r>
              <a:t>It depends on your threat model. For example:</a:t>
            </a:r>
          </a:p>
          <a:p>
            <a:pPr>
              <a:defRPr/>
            </a:pPr>
            <a:r>
              <a:t>Alice and Bob want to communicate over an insecure channel</a:t>
            </a:r>
          </a:p>
          <a:p>
            <a:pPr>
              <a:defRPr/>
            </a:pPr>
            <a:r>
              <a:t>Mallory might tamper with messages</a:t>
            </a:r>
          </a:p>
          <a:p>
            <a:pPr>
              <a:defRPr/>
            </a:pPr>
          </a:p>
          <a:p>
            <a:pPr>
              <a:defRPr/>
            </a:pPr>
            <a:r>
              <a:t>Idea: Use cryptographic hashes</a:t>
            </a:r>
          </a:p>
          <a:p>
            <a:pPr>
              <a:defRPr/>
            </a:pPr>
            <a:r>
              <a:t>Alice sends her message with a cryptographic hash over the channel</a:t>
            </a:r>
          </a:p>
          <a:p>
            <a:pPr>
              <a:defRPr/>
            </a:pPr>
            <a:r>
              <a:t>Bob receives the message and computes a hash on the message</a:t>
            </a:r>
          </a:p>
          <a:p>
            <a:pPr>
              <a:defRPr/>
            </a:pPr>
            <a:r>
              <a:t>Bob checks that the hash he computed matches the hash sent by Alice</a:t>
            </a:r>
          </a:p>
          <a:p>
            <a:pPr>
              <a:defRPr/>
            </a:pPr>
          </a:p>
          <a:p>
            <a:pPr>
              <a:defRPr/>
            </a:pPr>
            <a:r>
              <a:t>Threat model: Mallory can modify the message and the hash</a:t>
            </a:r>
          </a:p>
          <a:p>
            <a:pPr>
              <a:defRPr/>
            </a:pPr>
            <a:r>
              <a:t>No integrity!</a:t>
            </a:r>
          </a:p>
          <a:p>
            <a:pPr>
              <a:defRPr/>
            </a:pPr>
            <a:r>
              <a:t>Why? There is no secret key being used as input, so any attacker can compute a hash on any value</a:t>
            </a:r>
          </a:p>
          <a:p>
            <a:pPr>
              <a:defRPr/>
            </a:pPr>
            <a:r>
              <a:t>Next: Use hashes to design schemes that provide integrity</a:t>
            </a:r>
          </a:p>
        </p:txBody>
      </p:sp>
      <p:sp>
        <p:nvSpPr>
          <p:cNvPr id="4" name="TextBox 3"/>
          <p:cNvSpPr txBox="1"/>
          <p:nvPr/>
        </p:nvSpPr>
        <p:spPr>
          <a:xfrm>
            <a:off x="9802811" y="1425036"/>
            <a:ext cx="2234100" cy="461700"/>
          </a:xfrm>
          <a:prstGeom prst="rect">
            <a:avLst/>
          </a:prstGeom>
          <a:noFill/>
        </p:spPr>
        <p:txBody>
          <a:bodyPr wrap="none">
            <a:spAutoFit/>
          </a:bodyPr>
          <a:lstStyle/>
          <a:p>
            <a:pPr>
              <a:defRPr/>
            </a:pPr>
            <a:r>
              <a:t>Alice</a:t>
            </a:r>
          </a:p>
        </p:txBody>
      </p:sp>
      <p:sp>
        <p:nvSpPr>
          <p:cNvPr id="5" name="TextBox 4"/>
          <p:cNvSpPr txBox="1"/>
          <p:nvPr/>
        </p:nvSpPr>
        <p:spPr>
          <a:xfrm>
            <a:off x="11144661" y="1425036"/>
            <a:ext cx="666400" cy="461700"/>
          </a:xfrm>
          <a:prstGeom prst="rect">
            <a:avLst/>
          </a:prstGeom>
          <a:noFill/>
        </p:spPr>
        <p:txBody>
          <a:bodyPr wrap="none">
            <a:spAutoFit/>
          </a:bodyPr>
          <a:lstStyle/>
          <a:p>
            <a:pPr>
              <a:defRPr/>
            </a:pPr>
            <a:r>
              <a:t>Bob</a:t>
            </a:r>
          </a:p>
        </p:txBody>
      </p:sp>
      <p:sp>
        <p:nvSpPr>
          <p:cNvPr id="6" name="TextBox 5"/>
          <p:cNvSpPr txBox="1"/>
          <p:nvPr/>
        </p:nvSpPr>
        <p:spPr>
          <a:xfrm>
            <a:off x="10317011" y="1769461"/>
            <a:ext cx="1719900" cy="461700"/>
          </a:xfrm>
          <a:prstGeom prst="rect">
            <a:avLst/>
          </a:prstGeom>
          <a:noFill/>
        </p:spPr>
        <p:txBody>
          <a:bodyPr wrap="none">
            <a:spAutoFit/>
          </a:bodyPr>
          <a:lstStyle/>
          <a:p>
            <a:pPr>
              <a:defRPr/>
            </a:pPr>
            <a:r>
              <a:t>M, H(M)</a:t>
            </a:r>
          </a:p>
        </p:txBody>
      </p:sp>
      <p:sp>
        <p:nvSpPr>
          <p:cNvPr id="7" name="TextBox 6"/>
          <p:cNvSpPr txBox="1"/>
          <p:nvPr/>
        </p:nvSpPr>
        <p:spPr>
          <a:xfrm>
            <a:off x="10325011" y="1769461"/>
            <a:ext cx="548700" cy="738900"/>
          </a:xfrm>
          <a:prstGeom prst="rect">
            <a:avLst/>
          </a:prstGeom>
          <a:noFill/>
        </p:spPr>
        <p:txBody>
          <a:bodyPr wrap="none">
            <a:spAutoFit/>
          </a:bodyPr>
          <a:lstStyle/>
          <a:p>
            <a:pPr>
              <a:defRPr/>
            </a:pPr>
            <a:r>
              <a:t>X</a:t>
            </a:r>
          </a:p>
          <a:p>
            <a:pPr>
              <a:defRPr/>
            </a:pPr>
            <a:r>
              <a:t>M’</a:t>
            </a:r>
          </a:p>
        </p:txBody>
      </p:sp>
      <p:sp>
        <p:nvSpPr>
          <p:cNvPr id="8" name="TextBox 7"/>
          <p:cNvSpPr txBox="1"/>
          <p:nvPr/>
        </p:nvSpPr>
        <p:spPr>
          <a:xfrm>
            <a:off x="10706611" y="1693261"/>
            <a:ext cx="952200" cy="954300"/>
          </a:xfrm>
          <a:prstGeom prst="rect">
            <a:avLst/>
          </a:prstGeom>
          <a:noFill/>
        </p:spPr>
        <p:txBody>
          <a:bodyPr wrap="none">
            <a:spAutoFit/>
          </a:bodyPr>
          <a:lstStyle/>
          <a:p>
            <a:pPr>
              <a:defRPr/>
            </a:pPr>
            <a:r>
              <a:t>X</a:t>
            </a:r>
          </a:p>
          <a:p>
            <a:pPr>
              <a:defRPr/>
            </a:pPr>
          </a:p>
          <a:p>
            <a:pPr>
              <a:defRPr/>
            </a:pPr>
            <a:r>
              <a:t>H(M’)</a:t>
            </a:r>
          </a:p>
        </p:txBody>
      </p:sp>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Cryptographic Hash</a:t>
            </a:r>
          </a:p>
          <a:p>
            <a:pPr>
              <a:defRPr/>
            </a:pPr>
            <a:r>
              <a:t>Message Authentication Codes (MACs)</a:t>
            </a:r>
          </a:p>
          <a:p>
            <a:pPr>
              <a:defRPr/>
            </a:pPr>
            <a:r>
              <a:t>Diffie-Hellman Key Exchange</a:t>
            </a:r>
          </a:p>
          <a:p>
            <a:pPr>
              <a:defRPr/>
            </a:pPr>
          </a:p>
          <a:p>
            <a:pPr>
              <a:defRPr/>
            </a:pP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36526"/>
            <a:ext cx="10515600" cy="909760"/>
          </a:xfrm>
          <a:prstGeom prst="rect">
            <a:avLst/>
          </a:prstGeom>
          <a:noFill/>
        </p:spPr>
        <p:txBody>
          <a:bodyPr wrap="none">
            <a:spAutoFit/>
          </a:bodyPr>
          <a:lstStyle/>
          <a:p>
            <a:pPr>
              <a:defRPr/>
            </a:pPr>
            <a:r>
              <a:t>How to Provide Integrity</a:t>
            </a:r>
          </a:p>
        </p:txBody>
      </p:sp>
      <p:sp>
        <p:nvSpPr>
          <p:cNvPr id="3" name="TextBox 2"/>
          <p:cNvSpPr txBox="1"/>
          <p:nvPr/>
        </p:nvSpPr>
        <p:spPr>
          <a:xfrm>
            <a:off x="197827" y="1484802"/>
            <a:ext cx="11796346" cy="2876184"/>
          </a:xfrm>
          <a:prstGeom prst="rect">
            <a:avLst/>
          </a:prstGeom>
          <a:noFill/>
        </p:spPr>
        <p:txBody>
          <a:bodyPr wrap="none">
            <a:spAutoFit/>
          </a:bodyPr>
          <a:lstStyle/>
          <a:p>
            <a:pPr>
              <a:defRPr/>
            </a:pPr>
            <a:r>
              <a:t>Alice and Bob want to communicate over an insecure channel</a:t>
            </a:r>
          </a:p>
          <a:p>
            <a:pPr>
              <a:defRPr/>
            </a:pPr>
            <a:r>
              <a:t>Reminder: We’re in the symmetric-key setting</a:t>
            </a:r>
          </a:p>
          <a:p>
            <a:pPr>
              <a:defRPr/>
            </a:pPr>
            <a:r>
              <a:t>Assume that Alice and Bob share a secret key, and attackers don’t know the key</a:t>
            </a:r>
          </a:p>
          <a:p>
            <a:pPr>
              <a:defRPr/>
            </a:pPr>
            <a:r>
              <a:t>We want to attach some piece of information to prove that someone with the key sent this message</a:t>
            </a:r>
          </a:p>
          <a:p>
            <a:pPr>
              <a:defRPr/>
            </a:pPr>
            <a:r>
              <a:t>This piece of information can only be generated by someone with the key</a:t>
            </a:r>
          </a:p>
        </p:txBody>
      </p:sp>
      <p:pic>
        <p:nvPicPr>
          <p:cNvPr id="4" name="Picture 3" descr="image.png"/>
          <p:cNvPicPr>
            <a:picLocks noChangeAspect="1"/>
          </p:cNvPicPr>
          <p:nvPr/>
        </p:nvPicPr>
        <p:blipFill>
          <a:blip r:embed="rId2"/>
          <a:stretch>
            <a:fillRect/>
          </a:stretch>
        </p:blipFill>
        <p:spPr>
          <a:xfrm>
            <a:off x="2312016" y="4540096"/>
            <a:ext cx="2011680" cy="1828800"/>
          </a:xfrm>
          <a:prstGeom prst="rect">
            <a:avLst/>
          </a:prstGeom>
        </p:spPr>
      </p:pic>
      <p:pic>
        <p:nvPicPr>
          <p:cNvPr id="5" name="Picture 4" descr="image.png"/>
          <p:cNvPicPr>
            <a:picLocks noChangeAspect="1"/>
          </p:cNvPicPr>
          <p:nvPr/>
        </p:nvPicPr>
        <p:blipFill>
          <a:blip r:embed="rId3"/>
          <a:stretch>
            <a:fillRect/>
          </a:stretch>
        </p:blipFill>
        <p:spPr>
          <a:xfrm>
            <a:off x="7507835" y="4540095"/>
            <a:ext cx="1828800" cy="1828800"/>
          </a:xfrm>
          <a:prstGeom prst="rect">
            <a:avLst/>
          </a:prstGeom>
        </p:spPr>
      </p:pic>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57663"/>
            <a:ext cx="10515600" cy="1057282"/>
          </a:xfrm>
          <a:prstGeom prst="rect">
            <a:avLst/>
          </a:prstGeom>
          <a:noFill/>
        </p:spPr>
        <p:txBody>
          <a:bodyPr wrap="none">
            <a:spAutoFit/>
          </a:bodyPr>
          <a:lstStyle/>
          <a:p>
            <a:pPr>
              <a:defRPr/>
            </a:pPr>
            <a:r>
              <a:t>Message Authentication Codes (MACs): Usage</a:t>
            </a:r>
          </a:p>
        </p:txBody>
      </p:sp>
      <p:sp>
        <p:nvSpPr>
          <p:cNvPr id="3" name="TextBox 2"/>
          <p:cNvSpPr txBox="1"/>
          <p:nvPr/>
        </p:nvSpPr>
        <p:spPr>
          <a:xfrm>
            <a:off x="261204" y="1618593"/>
            <a:ext cx="11669591" cy="2793203"/>
          </a:xfrm>
          <a:prstGeom prst="rect">
            <a:avLst/>
          </a:prstGeom>
          <a:noFill/>
        </p:spPr>
        <p:txBody>
          <a:bodyPr wrap="none">
            <a:spAutoFit/>
          </a:bodyPr>
          <a:lstStyle/>
          <a:p>
            <a:pPr>
              <a:defRPr/>
            </a:pPr>
            <a:r>
              <a:t>Integrity: An adversary cannot change our messages without being detected</a:t>
            </a:r>
          </a:p>
          <a:p>
            <a:pPr>
              <a:defRPr/>
            </a:pPr>
            <a:r>
              <a:t>Alice wants to send M to Bob, but doesn’t want Mallory to tamper with it</a:t>
            </a:r>
          </a:p>
          <a:p>
            <a:pPr>
              <a:defRPr/>
            </a:pPr>
            <a:r>
              <a:t>Alice and Bob share a secret key</a:t>
            </a:r>
          </a:p>
          <a:p>
            <a:pPr>
              <a:defRPr/>
            </a:pPr>
            <a:r>
              <a:t>Alice sends M and T = MAC(K, M) to Bob</a:t>
            </a:r>
          </a:p>
          <a:p>
            <a:pPr>
              <a:defRPr/>
            </a:pPr>
            <a:r>
              <a:t>Bob receives message, recomputes MAC(K, M) and checks that it matches T</a:t>
            </a:r>
          </a:p>
          <a:p>
            <a:pPr>
              <a:defRPr/>
            </a:pPr>
            <a:r>
              <a:t>If the MACs match, Bob is confident the message has not been tampered</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15657"/>
            <a:ext cx="10515600" cy="988890"/>
          </a:xfrm>
          <a:prstGeom prst="rect">
            <a:avLst/>
          </a:prstGeom>
          <a:noFill/>
        </p:spPr>
        <p:txBody>
          <a:bodyPr wrap="none">
            <a:spAutoFit/>
          </a:bodyPr>
          <a:lstStyle/>
          <a:p>
            <a:pPr>
              <a:defRPr/>
            </a:pPr>
            <a:r>
              <a:t>MACs: Definition</a:t>
            </a:r>
          </a:p>
        </p:txBody>
      </p:sp>
      <p:sp>
        <p:nvSpPr>
          <p:cNvPr id="3" name="TextBox 2"/>
          <p:cNvSpPr txBox="1"/>
          <p:nvPr/>
        </p:nvSpPr>
        <p:spPr>
          <a:xfrm>
            <a:off x="498231" y="1512278"/>
            <a:ext cx="11195538" cy="4589583"/>
          </a:xfrm>
          <a:prstGeom prst="rect">
            <a:avLst/>
          </a:prstGeom>
          <a:noFill/>
        </p:spPr>
        <p:txBody>
          <a:bodyPr wrap="none">
            <a:spAutoFit/>
          </a:bodyPr>
          <a:lstStyle/>
          <a:p>
            <a:pPr>
              <a:defRPr/>
            </a:pPr>
            <a:r>
              <a:t>Two parts:</a:t>
            </a:r>
          </a:p>
          <a:p>
            <a:pPr>
              <a:defRPr/>
            </a:pPr>
            <a:r>
              <a:t>KeyGen() → K: Generate a key K</a:t>
            </a:r>
          </a:p>
          <a:p>
            <a:pPr>
              <a:defRPr/>
            </a:pPr>
            <a:r>
              <a:t>MAC(K, M) → T: Generate a tag T for the message M using key K</a:t>
            </a:r>
          </a:p>
          <a:p>
            <a:pPr>
              <a:defRPr/>
            </a:pPr>
            <a:r>
              <a:t>Inputs: A secret key and an arbitrary-length message</a:t>
            </a:r>
          </a:p>
          <a:p>
            <a:pPr>
              <a:defRPr/>
            </a:pPr>
            <a:r>
              <a:t>Output: A fixed-length tag on the message</a:t>
            </a:r>
          </a:p>
          <a:p>
            <a:pPr>
              <a:defRPr/>
            </a:pPr>
            <a:r>
              <a:t>Properties</a:t>
            </a:r>
          </a:p>
          <a:p>
            <a:pPr>
              <a:defRPr/>
            </a:pPr>
            <a:r>
              <a:t>Correctness: Determinism</a:t>
            </a:r>
          </a:p>
          <a:p>
            <a:pPr>
              <a:defRPr/>
            </a:pPr>
            <a:r>
              <a:t>Note: Some more complicated MAC schemes have an additional Verify(K, M, T) function that don’t require determinism, but this is out of scope</a:t>
            </a:r>
          </a:p>
          <a:p>
            <a:pPr>
              <a:defRPr/>
            </a:pPr>
            <a:r>
              <a:t>Efficiency: Computing a MAC should be efficient</a:t>
            </a:r>
          </a:p>
          <a:p>
            <a:pPr>
              <a:defRPr/>
            </a:pPr>
            <a:r>
              <a:t>Security: EU-CPA (existentially unforgeable under chosen plaintext attack)</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18941"/>
            <a:ext cx="10515600" cy="1024060"/>
          </a:xfrm>
          <a:prstGeom prst="rect">
            <a:avLst/>
          </a:prstGeom>
          <a:noFill/>
        </p:spPr>
        <p:txBody>
          <a:bodyPr wrap="none">
            <a:spAutoFit/>
          </a:bodyPr>
          <a:lstStyle/>
          <a:p>
            <a:pPr>
              <a:defRPr/>
            </a:pPr>
            <a:r>
              <a:t>Defining Integrity: EU-CPA</a:t>
            </a:r>
          </a:p>
        </p:txBody>
      </p:sp>
      <p:sp>
        <p:nvSpPr>
          <p:cNvPr id="3" name="TextBox 2"/>
          <p:cNvSpPr txBox="1"/>
          <p:nvPr/>
        </p:nvSpPr>
        <p:spPr>
          <a:xfrm>
            <a:off x="838200" y="1497747"/>
            <a:ext cx="10515600" cy="5241311"/>
          </a:xfrm>
          <a:prstGeom prst="rect">
            <a:avLst/>
          </a:prstGeom>
          <a:noFill/>
        </p:spPr>
        <p:txBody>
          <a:bodyPr wrap="none">
            <a:spAutoFit/>
          </a:bodyPr>
          <a:lstStyle/>
          <a:p>
            <a:pPr>
              <a:defRPr/>
            </a:pPr>
            <a:r>
              <a:t>A secure MAC is existentially unforgeable: without the key, an attacker cannot create a valid tag on a message</a:t>
            </a:r>
          </a:p>
          <a:p>
            <a:pPr>
              <a:defRPr/>
            </a:pPr>
            <a:r>
              <a:t>Mallory cannot generate MAC(K, M') without K</a:t>
            </a:r>
          </a:p>
          <a:p>
            <a:pPr>
              <a:defRPr/>
            </a:pPr>
            <a:r>
              <a:t>Mallory cannot find any M' ≠ M such that MAC(K, M') = MAC(K, M)</a:t>
            </a:r>
          </a:p>
          <a:p>
            <a:pPr>
              <a:defRPr/>
            </a:pPr>
            <a:r>
              <a:t>Formally defined by a security game: existential unforgeability under chosen-plaintext attack, or EU-CPA</a:t>
            </a:r>
          </a:p>
          <a:p>
            <a:pPr>
              <a:defRPr/>
            </a:pPr>
            <a:r>
              <a:t>MACs should be unforgeable under chosen plaintext attack</a:t>
            </a:r>
          </a:p>
          <a:p>
            <a:pPr>
              <a:defRPr/>
            </a:pPr>
            <a:r>
              <a:t>Intuition: Like IND-CPA, but for integrity and authenticity</a:t>
            </a:r>
          </a:p>
          <a:p>
            <a:pPr>
              <a:defRPr/>
            </a:pPr>
            <a:r>
              <a:t>Even if Mallory can trick Alice into creating MACs for messages that Mallory chooses, Mallory cannot create a valid MAC on a message that she hasn't seen before</a:t>
            </a:r>
          </a:p>
        </p:txBody>
      </p:sp>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03735"/>
            <a:ext cx="10515600" cy="971538"/>
          </a:xfrm>
          <a:prstGeom prst="rect">
            <a:avLst/>
          </a:prstGeom>
          <a:noFill/>
        </p:spPr>
        <p:txBody>
          <a:bodyPr wrap="none">
            <a:spAutoFit/>
          </a:bodyPr>
          <a:lstStyle/>
          <a:p>
            <a:pPr>
              <a:defRPr/>
            </a:pPr>
            <a:r>
              <a:t>Defining Integrity: EU-CPA</a:t>
            </a:r>
          </a:p>
        </p:txBody>
      </p:sp>
      <p:sp>
        <p:nvSpPr>
          <p:cNvPr id="3" name="TextBox 2"/>
          <p:cNvSpPr txBox="1"/>
          <p:nvPr/>
        </p:nvSpPr>
        <p:spPr>
          <a:xfrm>
            <a:off x="838200" y="1409700"/>
            <a:ext cx="5142600" cy="4943845"/>
          </a:xfrm>
          <a:prstGeom prst="rect">
            <a:avLst/>
          </a:prstGeom>
          <a:noFill/>
        </p:spPr>
        <p:txBody>
          <a:bodyPr wrap="none">
            <a:spAutoFit/>
          </a:bodyPr>
          <a:lstStyle/>
          <a:p>
            <a:pPr>
              <a:defRPr/>
            </a:pPr>
            <a:r>
              <a:t>Mallory may send messages to Alice and receive their tags</a:t>
            </a:r>
          </a:p>
          <a:p>
            <a:pPr>
              <a:defRPr/>
            </a:pPr>
            <a:r>
              <a:t>Eventually, Mallory creates a message-tag pair (M', T')</a:t>
            </a:r>
          </a:p>
          <a:p>
            <a:pPr>
              <a:defRPr/>
            </a:pPr>
            <a:r>
              <a:t>M' cannot be a message that Mallory requested earlier</a:t>
            </a:r>
          </a:p>
          <a:p>
            <a:pPr>
              <a:defRPr/>
            </a:pPr>
            <a:r>
              <a:t>If T' is a valid tag for M', then Mallory wins. Otherwise, she loses.</a:t>
            </a:r>
          </a:p>
          <a:p>
            <a:pPr>
              <a:defRPr/>
            </a:pPr>
            <a:r>
              <a:t>A scheme is EU-CPA secure if for all polynomial time adversaries, the probability of winning is 0 or negligible</a:t>
            </a:r>
          </a:p>
        </p:txBody>
      </p:sp>
      <p:sp>
        <p:nvSpPr>
          <p:cNvPr id="4" name="TextBox 3"/>
          <p:cNvSpPr txBox="1"/>
          <p:nvPr/>
        </p:nvSpPr>
        <p:spPr>
          <a:xfrm>
            <a:off x="7438302" y="3298657"/>
            <a:ext cx="3211500" cy="855900"/>
          </a:xfrm>
          <a:prstGeom prst="rect">
            <a:avLst/>
          </a:prstGeom>
          <a:noFill/>
        </p:spPr>
        <p:txBody>
          <a:bodyPr wrap="none">
            <a:spAutoFit/>
          </a:bodyPr>
          <a:lstStyle/>
          <a:p>
            <a:pPr>
              <a:defRPr/>
            </a:pPr>
          </a:p>
        </p:txBody>
      </p:sp>
      <p:sp>
        <p:nvSpPr>
          <p:cNvPr id="5" name="TextBox 4"/>
          <p:cNvSpPr txBox="1"/>
          <p:nvPr/>
        </p:nvSpPr>
        <p:spPr>
          <a:xfrm>
            <a:off x="7491114" y="3188820"/>
            <a:ext cx="2322300" cy="400200"/>
          </a:xfrm>
          <a:prstGeom prst="rect">
            <a:avLst/>
          </a:prstGeom>
          <a:noFill/>
        </p:spPr>
        <p:txBody>
          <a:bodyPr wrap="none">
            <a:spAutoFit/>
          </a:bodyPr>
          <a:lstStyle/>
          <a:p>
            <a:pPr>
              <a:defRPr/>
            </a:pPr>
            <a:r>
              <a:t>M</a:t>
            </a:r>
          </a:p>
        </p:txBody>
      </p:sp>
      <p:sp>
        <p:nvSpPr>
          <p:cNvPr id="6" name="TextBox 5"/>
          <p:cNvSpPr txBox="1"/>
          <p:nvPr/>
        </p:nvSpPr>
        <p:spPr>
          <a:xfrm>
            <a:off x="7491119" y="3683902"/>
            <a:ext cx="2322300" cy="400200"/>
          </a:xfrm>
          <a:prstGeom prst="rect">
            <a:avLst/>
          </a:prstGeom>
          <a:noFill/>
        </p:spPr>
        <p:txBody>
          <a:bodyPr wrap="none">
            <a:spAutoFit/>
          </a:bodyPr>
          <a:lstStyle/>
          <a:p>
            <a:pPr>
              <a:defRPr/>
            </a:pPr>
            <a:r>
              <a:t>MAC(K, M)</a:t>
            </a:r>
          </a:p>
        </p:txBody>
      </p:sp>
      <p:sp>
        <p:nvSpPr>
          <p:cNvPr id="7" name="TextBox 6"/>
          <p:cNvSpPr txBox="1"/>
          <p:nvPr/>
        </p:nvSpPr>
        <p:spPr>
          <a:xfrm>
            <a:off x="9869040" y="3550830"/>
            <a:ext cx="790800" cy="369300"/>
          </a:xfrm>
          <a:prstGeom prst="rect">
            <a:avLst/>
          </a:prstGeom>
          <a:noFill/>
        </p:spPr>
        <p:txBody>
          <a:bodyPr wrap="none">
            <a:spAutoFit/>
          </a:bodyPr>
          <a:lstStyle/>
          <a:p>
            <a:pPr>
              <a:defRPr/>
            </a:pPr>
            <a:r>
              <a:t>(repeat)</a:t>
            </a:r>
          </a:p>
        </p:txBody>
      </p:sp>
      <p:sp>
        <p:nvSpPr>
          <p:cNvPr id="8" name="TextBox 7"/>
          <p:cNvSpPr txBox="1"/>
          <p:nvPr/>
        </p:nvSpPr>
        <p:spPr>
          <a:xfrm>
            <a:off x="8740679" y="1783080"/>
            <a:ext cx="1368000" cy="369300"/>
          </a:xfrm>
          <a:prstGeom prst="rect">
            <a:avLst/>
          </a:prstGeom>
          <a:noFill/>
        </p:spPr>
        <p:txBody>
          <a:bodyPr wrap="none">
            <a:spAutoFit/>
          </a:bodyPr>
          <a:lstStyle/>
          <a:p>
            <a:pPr>
              <a:defRPr/>
            </a:pPr>
            <a:r>
              <a:t>Alice (challenger)</a:t>
            </a:r>
          </a:p>
        </p:txBody>
      </p:sp>
      <p:sp>
        <p:nvSpPr>
          <p:cNvPr id="9" name="TextBox 8"/>
          <p:cNvSpPr txBox="1"/>
          <p:nvPr/>
        </p:nvSpPr>
        <p:spPr>
          <a:xfrm>
            <a:off x="7238950" y="1783080"/>
            <a:ext cx="1501800" cy="369300"/>
          </a:xfrm>
          <a:prstGeom prst="rect">
            <a:avLst/>
          </a:prstGeom>
          <a:noFill/>
        </p:spPr>
        <p:txBody>
          <a:bodyPr wrap="none">
            <a:spAutoFit/>
          </a:bodyPr>
          <a:lstStyle/>
          <a:p>
            <a:pPr>
              <a:defRPr/>
            </a:pPr>
            <a:r>
              <a:t>Mallory (adversary)</a:t>
            </a:r>
          </a:p>
        </p:txBody>
      </p:sp>
      <p:sp>
        <p:nvSpPr>
          <p:cNvPr id="10" name="TextBox 9"/>
          <p:cNvSpPr txBox="1"/>
          <p:nvPr/>
        </p:nvSpPr>
        <p:spPr>
          <a:xfrm>
            <a:off x="7523077" y="5348580"/>
            <a:ext cx="1881600" cy="400200"/>
          </a:xfrm>
          <a:prstGeom prst="rect">
            <a:avLst/>
          </a:prstGeom>
          <a:noFill/>
        </p:spPr>
        <p:txBody>
          <a:bodyPr wrap="none">
            <a:spAutoFit/>
          </a:bodyPr>
          <a:lstStyle/>
          <a:p>
            <a:pPr>
              <a:defRPr/>
            </a:pPr>
            <a:r>
              <a:t>Output (M', T')</a:t>
            </a:r>
          </a:p>
        </p:txBody>
      </p:sp>
      <p:sp>
        <p:nvSpPr>
          <p:cNvPr id="11" name="TextBox 10"/>
          <p:cNvSpPr txBox="1"/>
          <p:nvPr/>
        </p:nvSpPr>
        <p:spPr>
          <a:xfrm>
            <a:off x="9869050" y="2501955"/>
            <a:ext cx="1088509" cy="550890"/>
          </a:xfrm>
          <a:prstGeom prst="rect">
            <a:avLst/>
          </a:prstGeom>
          <a:noFill/>
        </p:spPr>
        <p:txBody>
          <a:bodyPr wrap="none">
            <a:spAutoFit/>
          </a:bodyPr>
          <a:lstStyle/>
          <a:p>
            <a:pPr>
              <a:defRPr/>
            </a:pPr>
            <a:r>
              <a:t>Keygen(): K</a:t>
            </a:r>
          </a:p>
        </p:txBody>
      </p:sp>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66187"/>
            <a:ext cx="10515600" cy="848213"/>
          </a:xfrm>
          <a:prstGeom prst="rect">
            <a:avLst/>
          </a:prstGeom>
          <a:noFill/>
        </p:spPr>
        <p:txBody>
          <a:bodyPr wrap="none">
            <a:spAutoFit/>
          </a:bodyPr>
          <a:lstStyle/>
          <a:p>
            <a:pPr>
              <a:defRPr/>
            </a:pPr>
            <a:r>
              <a:t>MAC Instantiation: NMAC (Nested MAC)</a:t>
            </a:r>
          </a:p>
        </p:txBody>
      </p:sp>
      <p:sp>
        <p:nvSpPr>
          <p:cNvPr id="3" name="TextBox 2"/>
          <p:cNvSpPr txBox="1"/>
          <p:nvPr/>
        </p:nvSpPr>
        <p:spPr>
          <a:xfrm>
            <a:off x="662940" y="1046285"/>
            <a:ext cx="10866120" cy="5811715"/>
          </a:xfrm>
          <a:prstGeom prst="rect">
            <a:avLst/>
          </a:prstGeom>
          <a:noFill/>
        </p:spPr>
        <p:txBody>
          <a:bodyPr wrap="none">
            <a:spAutoFit/>
          </a:bodyPr>
          <a:lstStyle/>
          <a:p>
            <a:pPr>
              <a:defRPr/>
            </a:pPr>
            <a:r>
              <a:t>Can we use secure cryptographic hashes to build a secure MAC?</a:t>
            </a:r>
          </a:p>
          <a:p>
            <a:pPr>
              <a:defRPr/>
            </a:pPr>
            <a:r>
              <a:t>Intuition: Hash output is unpredictable and looks random, so let’s hash the key and the message together</a:t>
            </a:r>
          </a:p>
          <a:p>
            <a:pPr>
              <a:defRPr/>
            </a:pPr>
          </a:p>
          <a:p>
            <a:pPr>
              <a:defRPr/>
            </a:pPr>
            <a:r>
              <a:t>KeyGen():</a:t>
            </a:r>
          </a:p>
          <a:p>
            <a:pPr>
              <a:defRPr/>
            </a:pPr>
            <a:r>
              <a:t>Output two random, n-bit keys K1 and K2, where n is the length of the hash output</a:t>
            </a:r>
          </a:p>
          <a:p>
            <a:pPr>
              <a:defRPr/>
            </a:pPr>
            <a:r>
              <a:t>NMAC(K1, K2, M):</a:t>
            </a:r>
          </a:p>
          <a:p>
            <a:pPr>
              <a:defRPr/>
            </a:pPr>
            <a:r>
              <a:t>Output H(K1 || H(K2 || M))</a:t>
            </a:r>
          </a:p>
          <a:p>
            <a:pPr>
              <a:defRPr/>
            </a:pPr>
          </a:p>
          <a:p>
            <a:pPr>
              <a:defRPr/>
            </a:pPr>
          </a:p>
          <a:p>
            <a:pPr>
              <a:defRPr/>
            </a:pPr>
            <a:r>
              <a:t>NMAC is EU-CPA secure if the two keys are different </a:t>
            </a:r>
          </a:p>
          <a:p>
            <a:pPr>
              <a:defRPr/>
            </a:pPr>
            <a:r>
              <a:t>Provably secure if the underlying hash function is secure</a:t>
            </a:r>
          </a:p>
          <a:p>
            <a:pPr>
              <a:defRPr/>
            </a:pPr>
            <a:r>
              <a:t>Intuition: Using two hashes prevents a length extension attack</a:t>
            </a:r>
          </a:p>
          <a:p>
            <a:pPr>
              <a:defRPr/>
            </a:pPr>
            <a:r>
              <a:t>Otherwise, an attacker who sees a tag for M could generate a tag for M || M'</a:t>
            </a:r>
          </a:p>
        </p:txBody>
      </p:sp>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71694"/>
            <a:ext cx="10515600" cy="936137"/>
          </a:xfrm>
          <a:prstGeom prst="rect">
            <a:avLst/>
          </a:prstGeom>
          <a:noFill/>
        </p:spPr>
        <p:txBody>
          <a:bodyPr wrap="none">
            <a:spAutoFit/>
          </a:bodyPr>
          <a:lstStyle/>
          <a:p>
            <a:pPr>
              <a:defRPr/>
            </a:pPr>
            <a:r>
              <a:t>MAC Instantiation: HMAC (Hash-based MAC)</a:t>
            </a:r>
          </a:p>
        </p:txBody>
      </p:sp>
      <p:sp>
        <p:nvSpPr>
          <p:cNvPr id="3" name="TextBox 2"/>
          <p:cNvSpPr txBox="1"/>
          <p:nvPr/>
        </p:nvSpPr>
        <p:spPr>
          <a:xfrm>
            <a:off x="838200" y="1425601"/>
            <a:ext cx="10515600" cy="5111235"/>
          </a:xfrm>
          <a:prstGeom prst="rect">
            <a:avLst/>
          </a:prstGeom>
          <a:noFill/>
        </p:spPr>
        <p:txBody>
          <a:bodyPr wrap="none">
            <a:spAutoFit/>
          </a:bodyPr>
          <a:lstStyle/>
          <a:p>
            <a:pPr>
              <a:defRPr/>
            </a:pPr>
            <a:r>
              <a:t>Issues with NMAC:</a:t>
            </a:r>
          </a:p>
          <a:p>
            <a:pPr>
              <a:defRPr/>
            </a:pPr>
            <a:r>
              <a:t>Recall: NMAC(K1, K2, M) = H(K1 || H (K2 || M))</a:t>
            </a:r>
          </a:p>
          <a:p>
            <a:pPr>
              <a:defRPr/>
            </a:pPr>
            <a:r>
              <a:t>We need two different keys, and the length of the keys must be the same as the length of the hash output (n bits).</a:t>
            </a:r>
          </a:p>
          <a:p>
            <a:pPr>
              <a:defRPr/>
            </a:pPr>
          </a:p>
          <a:p>
            <a:pPr>
              <a:defRPr/>
            </a:pPr>
            <a:r>
              <a:t>HMAC(K, M):</a:t>
            </a:r>
          </a:p>
          <a:p>
            <a:pPr>
              <a:defRPr/>
            </a:pPr>
            <a:r>
              <a:t>Compute K' as a version of K that is the length of the hash output</a:t>
            </a:r>
          </a:p>
          <a:p>
            <a:pPr>
              <a:defRPr/>
            </a:pPr>
            <a:r>
              <a:t>If K is too short, pad K with 0’s to make it n bits (be careful with keys that are too short, e.g., &lt; 80 bits, and lack randomness, not recommended)</a:t>
            </a:r>
          </a:p>
          <a:p>
            <a:pPr>
              <a:defRPr/>
            </a:pPr>
            <a:r>
              <a:t>If K is too long, hash it so it’s n bits</a:t>
            </a:r>
          </a:p>
          <a:p>
            <a:pPr>
              <a:defRPr/>
            </a:pPr>
            <a:r>
              <a:t>Recommended key length: For example, HMAC-SHA256, a key length of 64 bytes (512 bits) is recommended to achieve the full 256-bit security level</a:t>
            </a:r>
          </a:p>
          <a:p>
            <a:pPr>
              <a:defRPr/>
            </a:pPr>
            <a:r>
              <a:t>Output H((K' ⊕ opad) || H((K' ⊕ ipad) || M))</a:t>
            </a:r>
          </a:p>
        </p:txBody>
      </p:sp>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427" y="1466280"/>
            <a:ext cx="12282854" cy="5251003"/>
          </a:xfrm>
          <a:prstGeom prst="rect">
            <a:avLst/>
          </a:prstGeom>
          <a:noFill/>
        </p:spPr>
        <p:txBody>
          <a:bodyPr wrap="none">
            <a:spAutoFit/>
          </a:bodyPr>
          <a:lstStyle/>
          <a:p>
            <a:pPr>
              <a:defRPr/>
            </a:pPr>
            <a:r>
              <a:t>HMAC(K, M) = H((K' ⊕ opad) || H((K' ⊕ ipad) || M))</a:t>
            </a:r>
          </a:p>
          <a:p>
            <a:pPr>
              <a:defRPr/>
            </a:pPr>
            <a:r>
              <a:t>Use K' to derive two different keys</a:t>
            </a:r>
          </a:p>
          <a:p>
            <a:pPr>
              <a:defRPr/>
            </a:pPr>
            <a:r>
              <a:t>opad (outer pad) is the hard-coded byte 0x5c repeated until it’s the same length as K’</a:t>
            </a:r>
          </a:p>
          <a:p>
            <a:pPr>
              <a:defRPr/>
            </a:pPr>
            <a:r>
              <a:t>ipad (inner pad) is the hard-coded byte 0x36 repeated until it’s the same length as K’</a:t>
            </a:r>
          </a:p>
          <a:p>
            <a:pPr>
              <a:defRPr/>
            </a:pPr>
            <a:r>
              <a:t>As long as opad and ipad are different, you’ll get two different keys</a:t>
            </a:r>
          </a:p>
          <a:p>
            <a:pPr>
              <a:defRPr/>
            </a:pPr>
            <a:r>
              <a:t>For paranoia, the designers chose two very different bit patterns, even though they theoretically need only differ in one bit</a:t>
            </a:r>
          </a:p>
          <a:p>
            <a:pPr>
              <a:defRPr/>
            </a:pPr>
            <a:r>
              <a:t>HMAC is a hash function, so it has the properties of the underlying hash too:</a:t>
            </a:r>
          </a:p>
          <a:p>
            <a:pPr>
              <a:defRPr/>
            </a:pPr>
            <a:r>
              <a:t>It is collision resistant</a:t>
            </a:r>
          </a:p>
          <a:p>
            <a:pPr>
              <a:defRPr/>
            </a:pPr>
            <a:r>
              <a:t>Given HMAC(K, M) and K, an attacker can’t learn M</a:t>
            </a:r>
          </a:p>
          <a:p>
            <a:pPr>
              <a:defRPr/>
            </a:pPr>
            <a:r>
              <a:t>If the underlying hash is secure, HMAC doesn’t reveal M, but it is still deterministic </a:t>
            </a:r>
          </a:p>
          <a:p>
            <a:pPr>
              <a:defRPr/>
            </a:pPr>
            <a:r>
              <a:t>You can’t verify a tag T if you don’t have K</a:t>
            </a:r>
          </a:p>
          <a:p>
            <a:pPr>
              <a:defRPr/>
            </a:pPr>
            <a:r>
              <a:t>The attacker can’t brute-force the message M without knowing K (HMAC-SHA256: 1/2256)</a:t>
            </a:r>
          </a:p>
        </p:txBody>
      </p:sp>
      <p:sp>
        <p:nvSpPr>
          <p:cNvPr id="3" name="TextBox 2"/>
          <p:cNvSpPr txBox="1"/>
          <p:nvPr/>
        </p:nvSpPr>
        <p:spPr>
          <a:xfrm>
            <a:off x="838200" y="171694"/>
            <a:ext cx="10515600" cy="936137"/>
          </a:xfrm>
          <a:prstGeom prst="rect">
            <a:avLst/>
          </a:prstGeom>
          <a:noFill/>
        </p:spPr>
        <p:txBody>
          <a:bodyPr wrap="none">
            <a:spAutoFit/>
          </a:bodyPr>
          <a:lstStyle/>
          <a:p>
            <a:pPr>
              <a:defRPr/>
            </a:pPr>
            <a:r>
              <a:t>MAC Instantiation: HMAC (Hash-based MAC)</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52411" y="1658429"/>
            <a:ext cx="5394571" cy="957996"/>
          </a:xfrm>
          <a:prstGeom prst="rect">
            <a:avLst/>
          </a:prstGeom>
          <a:noFill/>
        </p:spPr>
        <p:txBody>
          <a:bodyPr wrap="none">
            <a:spAutoFit/>
          </a:bodyPr>
          <a:lstStyle/>
          <a:p>
            <a:pPr>
              <a:defRPr/>
            </a:pPr>
            <a:r>
              <a:t>Internet: “network of networks”</a:t>
            </a:r>
          </a:p>
          <a:p>
            <a:pPr>
              <a:defRPr/>
            </a:pPr>
            <a:r>
              <a:t>Interconnected ISPs</a:t>
            </a:r>
          </a:p>
          <a:p>
            <a:pPr>
              <a:defRPr/>
            </a:pPr>
          </a:p>
        </p:txBody>
      </p:sp>
      <p:sp>
        <p:nvSpPr>
          <p:cNvPr id="3" name="TextBox 2"/>
          <p:cNvSpPr txBox="1"/>
          <p:nvPr/>
        </p:nvSpPr>
        <p:spPr>
          <a:xfrm>
            <a:off x="838200" y="451821"/>
            <a:ext cx="10515600" cy="894622"/>
          </a:xfrm>
          <a:prstGeom prst="rect">
            <a:avLst/>
          </a:prstGeom>
          <a:noFill/>
        </p:spPr>
        <p:txBody>
          <a:bodyPr wrap="none">
            <a:spAutoFit/>
          </a:bodyPr>
          <a:lstStyle/>
          <a:p>
            <a:pPr>
              <a:defRPr/>
            </a:pPr>
            <a:r>
              <a:t>The Internet: a “nuts and bolts” view</a:t>
            </a:r>
          </a:p>
        </p:txBody>
      </p:sp>
      <p:sp>
        <p:nvSpPr>
          <p:cNvPr id="4" name="TextBox 3"/>
          <p:cNvSpPr txBox="1"/>
          <p:nvPr/>
        </p:nvSpPr>
        <p:spPr>
          <a:xfrm>
            <a:off x="8985188" y="3065778"/>
            <a:ext cx="1124807" cy="1337915"/>
          </a:xfrm>
          <a:prstGeom prst="rect">
            <a:avLst/>
          </a:prstGeom>
          <a:noFill/>
        </p:spPr>
        <p:txBody>
          <a:bodyPr wrap="none">
            <a:spAutoFit/>
          </a:bodyPr>
          <a:lstStyle/>
          <a:p>
            <a:pPr>
              <a:defRPr/>
            </a:pPr>
          </a:p>
        </p:txBody>
      </p:sp>
      <p:sp>
        <p:nvSpPr>
          <p:cNvPr id="5" name="TextBox 4"/>
          <p:cNvSpPr txBox="1"/>
          <p:nvPr/>
        </p:nvSpPr>
        <p:spPr>
          <a:xfrm>
            <a:off x="7274076" y="1826035"/>
            <a:ext cx="1736725" cy="1317704"/>
          </a:xfrm>
          <a:prstGeom prst="rect">
            <a:avLst/>
          </a:prstGeom>
          <a:noFill/>
        </p:spPr>
        <p:txBody>
          <a:bodyPr wrap="none">
            <a:spAutoFit/>
          </a:bodyPr>
          <a:lstStyle/>
          <a:p>
            <a:pPr>
              <a:defRPr/>
            </a:pPr>
          </a:p>
        </p:txBody>
      </p:sp>
      <p:sp>
        <p:nvSpPr>
          <p:cNvPr id="6" name="TextBox 5"/>
          <p:cNvSpPr txBox="1"/>
          <p:nvPr/>
        </p:nvSpPr>
        <p:spPr>
          <a:xfrm>
            <a:off x="7712401" y="4683134"/>
            <a:ext cx="3079750" cy="1665288"/>
          </a:xfrm>
          <a:prstGeom prst="rect">
            <a:avLst/>
          </a:prstGeom>
          <a:noFill/>
        </p:spPr>
        <p:txBody>
          <a:bodyPr wrap="none">
            <a:spAutoFit/>
          </a:bodyPr>
          <a:lstStyle/>
          <a:p>
            <a:pPr>
              <a:defRPr/>
            </a:pPr>
          </a:p>
        </p:txBody>
      </p:sp>
      <p:sp>
        <p:nvSpPr>
          <p:cNvPr id="7" name="TextBox 6"/>
          <p:cNvSpPr txBox="1"/>
          <p:nvPr/>
        </p:nvSpPr>
        <p:spPr>
          <a:xfrm>
            <a:off x="7679274" y="1488461"/>
            <a:ext cx="1339406" cy="307777"/>
          </a:xfrm>
          <a:prstGeom prst="rect">
            <a:avLst/>
          </a:prstGeom>
          <a:noFill/>
        </p:spPr>
        <p:txBody>
          <a:bodyPr wrap="none">
            <a:spAutoFit/>
          </a:bodyPr>
          <a:lstStyle/>
          <a:p>
            <a:pPr>
              <a:defRPr/>
            </a:pPr>
            <a:r>
              <a:t>mobile network</a:t>
            </a:r>
          </a:p>
        </p:txBody>
      </p:sp>
      <p:sp>
        <p:nvSpPr>
          <p:cNvPr id="8" name="TextBox 7"/>
          <p:cNvSpPr txBox="1"/>
          <p:nvPr/>
        </p:nvSpPr>
        <p:spPr>
          <a:xfrm>
            <a:off x="7330835" y="4191922"/>
            <a:ext cx="1955646" cy="268920"/>
          </a:xfrm>
          <a:prstGeom prst="rect">
            <a:avLst/>
          </a:prstGeom>
          <a:noFill/>
        </p:spPr>
        <p:txBody>
          <a:bodyPr wrap="none">
            <a:spAutoFit/>
          </a:bodyPr>
          <a:lstStyle/>
          <a:p>
            <a:pPr>
              <a:defRPr/>
            </a:pPr>
            <a:r>
              <a:t>home network</a:t>
            </a:r>
          </a:p>
        </p:txBody>
      </p:sp>
      <p:sp>
        <p:nvSpPr>
          <p:cNvPr id="9" name="TextBox 8"/>
          <p:cNvSpPr txBox="1"/>
          <p:nvPr/>
        </p:nvSpPr>
        <p:spPr>
          <a:xfrm>
            <a:off x="7306908" y="5779775"/>
            <a:ext cx="1195135" cy="441275"/>
          </a:xfrm>
          <a:prstGeom prst="rect">
            <a:avLst/>
          </a:prstGeom>
          <a:noFill/>
        </p:spPr>
        <p:txBody>
          <a:bodyPr wrap="none">
            <a:spAutoFit/>
          </a:bodyPr>
          <a:lstStyle/>
          <a:p>
            <a:pPr>
              <a:defRPr/>
            </a:pPr>
            <a:r>
              <a:t>enterprise</a:t>
            </a:r>
          </a:p>
          <a:p>
            <a:pPr>
              <a:defRPr/>
            </a:pPr>
            <a:r>
              <a:t>          network</a:t>
            </a:r>
          </a:p>
        </p:txBody>
      </p:sp>
      <p:sp>
        <p:nvSpPr>
          <p:cNvPr id="10" name="TextBox 9"/>
          <p:cNvSpPr txBox="1"/>
          <p:nvPr/>
        </p:nvSpPr>
        <p:spPr>
          <a:xfrm>
            <a:off x="10222146" y="3179540"/>
            <a:ext cx="1273167" cy="1935748"/>
          </a:xfrm>
          <a:prstGeom prst="rect">
            <a:avLst/>
          </a:prstGeom>
          <a:noFill/>
        </p:spPr>
        <p:txBody>
          <a:bodyPr wrap="none">
            <a:spAutoFit/>
          </a:bodyPr>
          <a:lstStyle/>
          <a:p>
            <a:pPr>
              <a:defRPr/>
            </a:pPr>
          </a:p>
        </p:txBody>
      </p:sp>
      <p:sp>
        <p:nvSpPr>
          <p:cNvPr id="11" name="TextBox 10"/>
          <p:cNvSpPr txBox="1"/>
          <p:nvPr/>
        </p:nvSpPr>
        <p:spPr>
          <a:xfrm>
            <a:off x="9540813" y="1782042"/>
            <a:ext cx="1497864" cy="1386455"/>
          </a:xfrm>
          <a:prstGeom prst="rect">
            <a:avLst/>
          </a:prstGeom>
          <a:noFill/>
        </p:spPr>
        <p:txBody>
          <a:bodyPr wrap="none">
            <a:spAutoFit/>
          </a:bodyPr>
          <a:lstStyle/>
          <a:p>
            <a:pPr>
              <a:defRPr/>
            </a:pPr>
          </a:p>
        </p:txBody>
      </p:sp>
      <p:sp>
        <p:nvSpPr>
          <p:cNvPr id="12" name="TextBox 11"/>
          <p:cNvSpPr txBox="1"/>
          <p:nvPr/>
        </p:nvSpPr>
        <p:spPr>
          <a:xfrm>
            <a:off x="9427201" y="1851195"/>
            <a:ext cx="1725088" cy="286232"/>
          </a:xfrm>
          <a:prstGeom prst="rect">
            <a:avLst/>
          </a:prstGeom>
          <a:noFill/>
        </p:spPr>
        <p:txBody>
          <a:bodyPr wrap="none">
            <a:spAutoFit/>
          </a:bodyPr>
          <a:lstStyle/>
          <a:p>
            <a:pPr>
              <a:defRPr/>
            </a:pPr>
            <a:r>
              <a:t>national or global ISP</a:t>
            </a:r>
          </a:p>
        </p:txBody>
      </p:sp>
      <p:sp>
        <p:nvSpPr>
          <p:cNvPr id="13" name="TextBox 12"/>
          <p:cNvSpPr txBox="1"/>
          <p:nvPr/>
        </p:nvSpPr>
        <p:spPr>
          <a:xfrm>
            <a:off x="9279068" y="3677908"/>
            <a:ext cx="305749" cy="197847"/>
          </a:xfrm>
          <a:prstGeom prst="rect">
            <a:avLst/>
          </a:prstGeom>
          <a:noFill/>
        </p:spPr>
        <p:txBody>
          <a:bodyPr wrap="none">
            <a:spAutoFit/>
          </a:bodyPr>
          <a:lstStyle/>
          <a:p>
            <a:pPr>
              <a:defRPr/>
            </a:pPr>
          </a:p>
        </p:txBody>
      </p:sp>
      <p:sp>
        <p:nvSpPr>
          <p:cNvPr id="14" name="TextBox 13"/>
          <p:cNvSpPr txBox="1"/>
          <p:nvPr/>
        </p:nvSpPr>
        <p:spPr>
          <a:xfrm>
            <a:off x="8766162" y="3447919"/>
            <a:ext cx="1040639" cy="480131"/>
          </a:xfrm>
          <a:prstGeom prst="rect">
            <a:avLst/>
          </a:prstGeom>
          <a:noFill/>
        </p:spPr>
        <p:txBody>
          <a:bodyPr wrap="none">
            <a:spAutoFit/>
          </a:bodyPr>
          <a:lstStyle/>
          <a:p>
            <a:pPr>
              <a:defRPr/>
            </a:pPr>
            <a:r>
              <a:t>local or regional ISP</a:t>
            </a:r>
          </a:p>
        </p:txBody>
      </p:sp>
      <p:sp>
        <p:nvSpPr>
          <p:cNvPr id="15" name="TextBox 14"/>
          <p:cNvSpPr txBox="1"/>
          <p:nvPr/>
        </p:nvSpPr>
        <p:spPr>
          <a:xfrm>
            <a:off x="10917767" y="4677937"/>
            <a:ext cx="813043" cy="383182"/>
          </a:xfrm>
          <a:prstGeom prst="rect">
            <a:avLst/>
          </a:prstGeom>
          <a:noFill/>
        </p:spPr>
        <p:txBody>
          <a:bodyPr wrap="none">
            <a:spAutoFit/>
          </a:bodyPr>
          <a:lstStyle/>
          <a:p>
            <a:pPr>
              <a:defRPr/>
            </a:pPr>
            <a:r>
              <a:t>datacenter </a:t>
            </a:r>
          </a:p>
          <a:p>
            <a:pPr>
              <a:defRPr/>
            </a:pPr>
            <a:r>
              <a:t>network</a:t>
            </a:r>
          </a:p>
        </p:txBody>
      </p:sp>
      <p:sp>
        <p:nvSpPr>
          <p:cNvPr id="16" name="TextBox 15"/>
          <p:cNvSpPr txBox="1"/>
          <p:nvPr/>
        </p:nvSpPr>
        <p:spPr>
          <a:xfrm>
            <a:off x="10063018" y="4228248"/>
            <a:ext cx="843051" cy="674031"/>
          </a:xfrm>
          <a:prstGeom prst="rect">
            <a:avLst/>
          </a:prstGeom>
          <a:noFill/>
        </p:spPr>
        <p:txBody>
          <a:bodyPr wrap="none">
            <a:spAutoFit/>
          </a:bodyPr>
          <a:lstStyle/>
          <a:p>
            <a:pPr>
              <a:defRPr/>
            </a:pPr>
            <a:r>
              <a:t>content </a:t>
            </a:r>
          </a:p>
          <a:p>
            <a:pPr>
              <a:defRPr/>
            </a:pPr>
            <a:r>
              <a:t>provider </a:t>
            </a:r>
          </a:p>
          <a:p>
            <a:pPr>
              <a:defRPr/>
            </a:pPr>
            <a:r>
              <a:t>network</a:t>
            </a:r>
          </a:p>
        </p:txBody>
      </p:sp>
      <p:sp>
        <p:nvSpPr>
          <p:cNvPr id="17" name="TextBox 16"/>
          <p:cNvSpPr txBox="1"/>
          <p:nvPr/>
        </p:nvSpPr>
        <p:spPr>
          <a:xfrm>
            <a:off x="839601" y="2732121"/>
            <a:ext cx="5394571" cy="1824996"/>
          </a:xfrm>
          <a:prstGeom prst="rect">
            <a:avLst/>
          </a:prstGeom>
          <a:noFill/>
        </p:spPr>
        <p:txBody>
          <a:bodyPr wrap="none">
            <a:spAutoFit/>
          </a:bodyPr>
          <a:lstStyle/>
          <a:p>
            <a:pPr>
              <a:defRPr/>
            </a:pPr>
            <a:r>
              <a:t>Protocols are everywhere</a:t>
            </a:r>
          </a:p>
          <a:p>
            <a:pPr>
              <a:defRPr/>
            </a:pPr>
            <a:r>
              <a:t>Control sending, receiving of messages</a:t>
            </a:r>
          </a:p>
          <a:p>
            <a:pPr>
              <a:defRPr/>
            </a:pPr>
            <a:r>
              <a:t>e.g., HTTP (Web), streaming video, Skype, TCP, IP, WiFi, 4/5G, Ethernet</a:t>
            </a:r>
          </a:p>
        </p:txBody>
      </p:sp>
      <p:sp>
        <p:nvSpPr>
          <p:cNvPr id="18" name="TextBox 17"/>
          <p:cNvSpPr txBox="1"/>
          <p:nvPr/>
        </p:nvSpPr>
        <p:spPr>
          <a:xfrm>
            <a:off x="852411" y="4676300"/>
            <a:ext cx="5394571" cy="1868390"/>
          </a:xfrm>
          <a:prstGeom prst="rect">
            <a:avLst/>
          </a:prstGeom>
          <a:noFill/>
        </p:spPr>
        <p:txBody>
          <a:bodyPr wrap="none">
            <a:spAutoFit/>
          </a:bodyPr>
          <a:lstStyle/>
          <a:p>
            <a:pPr>
              <a:defRPr/>
            </a:pPr>
            <a:r>
              <a:t>Internet  standards</a:t>
            </a:r>
          </a:p>
          <a:p>
            <a:pPr>
              <a:defRPr/>
            </a:pPr>
            <a:r>
              <a:t>RFC: Request for Comments</a:t>
            </a:r>
          </a:p>
          <a:p>
            <a:pPr>
              <a:defRPr/>
            </a:pPr>
            <a:r>
              <a:t>IETF: Internet Engineering Task Force</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10149"/>
            <a:ext cx="10515600" cy="971306"/>
          </a:xfrm>
          <a:prstGeom prst="rect">
            <a:avLst/>
          </a:prstGeom>
          <a:noFill/>
        </p:spPr>
        <p:txBody>
          <a:bodyPr wrap="none">
            <a:spAutoFit/>
          </a:bodyPr>
          <a:lstStyle/>
          <a:p>
            <a:pPr>
              <a:defRPr/>
            </a:pPr>
            <a:r>
              <a:t>Do MACs provide integrity?</a:t>
            </a:r>
          </a:p>
        </p:txBody>
      </p:sp>
      <p:sp>
        <p:nvSpPr>
          <p:cNvPr id="3" name="TextBox 2"/>
          <p:cNvSpPr txBox="1"/>
          <p:nvPr/>
        </p:nvSpPr>
        <p:spPr>
          <a:xfrm>
            <a:off x="446722" y="1417512"/>
            <a:ext cx="11298556" cy="5159134"/>
          </a:xfrm>
          <a:prstGeom prst="rect">
            <a:avLst/>
          </a:prstGeom>
          <a:noFill/>
        </p:spPr>
        <p:txBody>
          <a:bodyPr wrap="none">
            <a:spAutoFit/>
          </a:bodyPr>
          <a:lstStyle/>
          <a:p>
            <a:pPr>
              <a:defRPr/>
            </a:pPr>
            <a:r>
              <a:t>Do MACs provide integrity?</a:t>
            </a:r>
          </a:p>
          <a:p>
            <a:pPr>
              <a:defRPr/>
            </a:pPr>
            <a:r>
              <a:t>Yes! An attacker cannot tamper with the message without being detected</a:t>
            </a:r>
          </a:p>
          <a:p>
            <a:pPr>
              <a:defRPr/>
            </a:pPr>
            <a:r>
              <a:t>Do MACs provide confidentiality?</a:t>
            </a:r>
          </a:p>
          <a:p>
            <a:pPr>
              <a:defRPr/>
            </a:pPr>
            <a:r>
              <a:t>MACs are deterministic ⇒ Same M &amp; K lead to the same tag T</a:t>
            </a:r>
          </a:p>
          <a:p>
            <a:pPr>
              <a:defRPr/>
            </a:pPr>
            <a:r>
              <a:t>MACs in general have no confidentiality guarantees; they can leak information about the message</a:t>
            </a:r>
          </a:p>
          <a:p>
            <a:pPr>
              <a:defRPr/>
            </a:pPr>
            <a:r>
              <a:t>Do MACs provide authenticity?</a:t>
            </a:r>
          </a:p>
          <a:p>
            <a:pPr>
              <a:defRPr/>
            </a:pPr>
            <a:r>
              <a:t>It depends on your threat model</a:t>
            </a:r>
          </a:p>
          <a:p>
            <a:pPr>
              <a:defRPr/>
            </a:pPr>
            <a:r>
              <a:t>If a message has a valid MAC, you can be sure it came from someone with the secret key, but you can’t narrow it down to one person</a:t>
            </a:r>
          </a:p>
          <a:p>
            <a:pPr>
              <a:defRPr/>
            </a:pPr>
            <a:r>
              <a:t>If only two people have the secret key, MACs provide authenticity: it has a valid MAC, and it’s not from me, so it must be from the other person</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Cryptographic Hash</a:t>
            </a:r>
          </a:p>
          <a:p>
            <a:pPr>
              <a:defRPr/>
            </a:pPr>
            <a:r>
              <a:t>Message Authentication Codes (MACs)</a:t>
            </a:r>
          </a:p>
          <a:p>
            <a:pPr>
              <a:defRPr/>
            </a:pPr>
            <a:r>
              <a:t>Diffie-Hellman Key Exchange</a:t>
            </a:r>
          </a:p>
          <a:p>
            <a:pPr>
              <a:defRPr/>
            </a:pPr>
          </a:p>
          <a:p>
            <a:pPr>
              <a:defRPr/>
            </a:pP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12124"/>
            <a:ext cx="11277600" cy="1143000"/>
          </a:xfrm>
          <a:prstGeom prst="rect">
            <a:avLst/>
          </a:prstGeom>
          <a:noFill/>
        </p:spPr>
        <p:txBody>
          <a:bodyPr wrap="none">
            <a:spAutoFit/>
          </a:bodyPr>
          <a:lstStyle/>
          <a:p>
            <a:pPr>
              <a:defRPr/>
            </a:pPr>
            <a:r>
              <a:t>The Diffie-Hellman Key Exchange Protocol  (informally)</a:t>
            </a:r>
          </a:p>
        </p:txBody>
      </p:sp>
      <p:sp>
        <p:nvSpPr>
          <p:cNvPr id="3" name="TextBox 2"/>
          <p:cNvSpPr txBox="1"/>
          <p:nvPr/>
        </p:nvSpPr>
        <p:spPr>
          <a:xfrm>
            <a:off x="3706720" y="2264008"/>
            <a:ext cx="5630711" cy="1142999"/>
          </a:xfrm>
          <a:prstGeom prst="rect">
            <a:avLst/>
          </a:prstGeom>
          <a:noFill/>
        </p:spPr>
        <p:txBody>
          <a:bodyPr wrap="none">
            <a:spAutoFit/>
          </a:bodyPr>
          <a:lstStyle/>
          <a:p>
            <a:pPr>
              <a:defRPr/>
            </a:pPr>
            <a:r>
              <a:t>Fix a large prime  p (e.g. 2048 digits)</a:t>
            </a:r>
          </a:p>
          <a:p>
            <a:pPr>
              <a:defRPr/>
            </a:pPr>
            <a:r>
              <a:t>Fix an integer (generator)   g   in   {1, …, p}</a:t>
            </a:r>
          </a:p>
        </p:txBody>
      </p:sp>
      <p:sp>
        <p:nvSpPr>
          <p:cNvPr id="4" name="TextBox 3"/>
          <p:cNvSpPr txBox="1"/>
          <p:nvPr/>
        </p:nvSpPr>
        <p:spPr>
          <a:xfrm>
            <a:off x="609601" y="2717801"/>
            <a:ext cx="1125629" cy="584775"/>
          </a:xfrm>
          <a:prstGeom prst="rect">
            <a:avLst/>
          </a:prstGeom>
          <a:noFill/>
        </p:spPr>
        <p:txBody>
          <a:bodyPr wrap="none">
            <a:spAutoFit/>
          </a:bodyPr>
          <a:lstStyle/>
          <a:p>
            <a:pPr>
              <a:defRPr/>
            </a:pPr>
            <a:r>
              <a:t>Alice</a:t>
            </a:r>
          </a:p>
        </p:txBody>
      </p:sp>
      <p:sp>
        <p:nvSpPr>
          <p:cNvPr id="5" name="TextBox 4"/>
          <p:cNvSpPr txBox="1"/>
          <p:nvPr/>
        </p:nvSpPr>
        <p:spPr>
          <a:xfrm>
            <a:off x="10160001" y="2717801"/>
            <a:ext cx="915635" cy="584775"/>
          </a:xfrm>
          <a:prstGeom prst="rect">
            <a:avLst/>
          </a:prstGeom>
          <a:noFill/>
        </p:spPr>
        <p:txBody>
          <a:bodyPr wrap="none">
            <a:spAutoFit/>
          </a:bodyPr>
          <a:lstStyle/>
          <a:p>
            <a:pPr>
              <a:defRPr/>
            </a:pPr>
            <a:r>
              <a:t>Bob</a:t>
            </a:r>
          </a:p>
        </p:txBody>
      </p:sp>
      <p:sp>
        <p:nvSpPr>
          <p:cNvPr id="6" name="TextBox 5"/>
          <p:cNvSpPr txBox="1"/>
          <p:nvPr/>
        </p:nvSpPr>
        <p:spPr>
          <a:xfrm>
            <a:off x="561089" y="3327401"/>
            <a:ext cx="4524957" cy="584775"/>
          </a:xfrm>
          <a:prstGeom prst="rect">
            <a:avLst/>
          </a:prstGeom>
          <a:noFill/>
        </p:spPr>
        <p:txBody>
          <a:bodyPr wrap="none">
            <a:spAutoFit/>
          </a:bodyPr>
          <a:lstStyle/>
          <a:p>
            <a:pPr>
              <a:defRPr/>
            </a:pPr>
            <a:r>
              <a:t>choose random a in {1,…,p-1}</a:t>
            </a:r>
          </a:p>
        </p:txBody>
      </p:sp>
      <p:sp>
        <p:nvSpPr>
          <p:cNvPr id="7" name="TextBox 6"/>
          <p:cNvSpPr txBox="1"/>
          <p:nvPr/>
        </p:nvSpPr>
        <p:spPr>
          <a:xfrm>
            <a:off x="7518400" y="3327401"/>
            <a:ext cx="4539384" cy="584775"/>
          </a:xfrm>
          <a:prstGeom prst="rect">
            <a:avLst/>
          </a:prstGeom>
          <a:noFill/>
        </p:spPr>
        <p:txBody>
          <a:bodyPr wrap="none">
            <a:spAutoFit/>
          </a:bodyPr>
          <a:lstStyle/>
          <a:p>
            <a:pPr>
              <a:defRPr/>
            </a:pPr>
            <a:r>
              <a:t>choose random b in {1,…,p-1}</a:t>
            </a:r>
          </a:p>
        </p:txBody>
      </p:sp>
      <p:sp>
        <p:nvSpPr>
          <p:cNvPr id="8" name="TextBox 7"/>
          <p:cNvSpPr txBox="1"/>
          <p:nvPr/>
        </p:nvSpPr>
        <p:spPr>
          <a:xfrm>
            <a:off x="4356443" y="5765801"/>
            <a:ext cx="2892138" cy="584775"/>
          </a:xfrm>
          <a:prstGeom prst="rect">
            <a:avLst/>
          </a:prstGeom>
          <a:noFill/>
        </p:spPr>
        <p:txBody>
          <a:bodyPr wrap="none">
            <a:spAutoFit/>
          </a:bodyPr>
          <a:lstStyle/>
          <a:p>
            <a:pPr>
              <a:defRPr/>
            </a:pPr>
            <a:r>
              <a:t>kAB = gab  (mod p)</a:t>
            </a:r>
          </a:p>
        </p:txBody>
      </p:sp>
      <p:sp>
        <p:nvSpPr>
          <p:cNvPr id="9" name="TextBox 8"/>
          <p:cNvSpPr txBox="1"/>
          <p:nvPr/>
        </p:nvSpPr>
        <p:spPr>
          <a:xfrm>
            <a:off x="7620001" y="5679733"/>
            <a:ext cx="4148893" cy="666786"/>
          </a:xfrm>
          <a:prstGeom prst="rect">
            <a:avLst/>
          </a:prstGeom>
          <a:noFill/>
        </p:spPr>
        <p:txBody>
          <a:bodyPr wrap="none">
            <a:spAutoFit/>
          </a:bodyPr>
          <a:lstStyle/>
          <a:p>
            <a:pPr>
              <a:defRPr/>
            </a:pPr>
            <a:r>
              <a:t>=      (ga)b     =  Ab  (mod p)</a:t>
            </a:r>
          </a:p>
        </p:txBody>
      </p:sp>
      <p:sp>
        <p:nvSpPr>
          <p:cNvPr id="10" name="TextBox 9"/>
          <p:cNvSpPr txBox="1"/>
          <p:nvPr/>
        </p:nvSpPr>
        <p:spPr>
          <a:xfrm>
            <a:off x="304800" y="5695267"/>
            <a:ext cx="3783408" cy="666786"/>
          </a:xfrm>
          <a:prstGeom prst="rect">
            <a:avLst/>
          </a:prstGeom>
          <a:noFill/>
        </p:spPr>
        <p:txBody>
          <a:bodyPr wrap="none">
            <a:spAutoFit/>
          </a:bodyPr>
          <a:lstStyle/>
          <a:p>
            <a:pPr>
              <a:defRPr/>
            </a:pPr>
            <a:r>
              <a:t>  Ba  (mod p)   =    (gb)a  =</a:t>
            </a:r>
          </a:p>
        </p:txBody>
      </p:sp>
      <p:sp>
        <p:nvSpPr>
          <p:cNvPr id="11" name="TextBox 10"/>
          <p:cNvSpPr txBox="1"/>
          <p:nvPr/>
        </p:nvSpPr>
        <p:spPr>
          <a:xfrm>
            <a:off x="457200" y="1213288"/>
            <a:ext cx="10810324" cy="523220"/>
          </a:xfrm>
          <a:prstGeom prst="rect">
            <a:avLst/>
          </a:prstGeom>
          <a:noFill/>
        </p:spPr>
        <p:txBody>
          <a:bodyPr wrap="none">
            <a:spAutoFit/>
          </a:bodyPr>
          <a:lstStyle/>
          <a:p>
            <a:pPr>
              <a:defRPr/>
            </a:pPr>
            <a:r>
              <a:t>Generate a symmetric cryptographic key over a public channel</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92564"/>
            <a:ext cx="10515600" cy="900967"/>
          </a:xfrm>
          <a:prstGeom prst="rect">
            <a:avLst/>
          </a:prstGeom>
          <a:noFill/>
        </p:spPr>
        <p:txBody>
          <a:bodyPr wrap="none">
            <a:spAutoFit/>
          </a:bodyPr>
          <a:lstStyle/>
          <a:p>
            <a:pPr>
              <a:defRPr/>
            </a:pPr>
            <a:r>
              <a:t>Discrete Log Problem and Diffie-Hellman Problem</a:t>
            </a:r>
          </a:p>
        </p:txBody>
      </p:sp>
      <p:sp>
        <p:nvSpPr>
          <p:cNvPr id="3" name="TextBox 2"/>
          <p:cNvSpPr txBox="1"/>
          <p:nvPr/>
        </p:nvSpPr>
        <p:spPr>
          <a:xfrm>
            <a:off x="300990" y="2127855"/>
            <a:ext cx="11590020" cy="2602289"/>
          </a:xfrm>
          <a:prstGeom prst="rect">
            <a:avLst/>
          </a:prstGeom>
          <a:noFill/>
        </p:spPr>
        <p:txBody>
          <a:bodyPr wrap="none">
            <a:spAutoFit/>
          </a:bodyPr>
          <a:lstStyle/>
          <a:p>
            <a:pPr>
              <a:defRPr/>
            </a:pPr>
            <a:r>
              <a:t>Assume everyone knows a large prime p (e.g. 2048 bits long) and a generator g</a:t>
            </a:r>
          </a:p>
          <a:p>
            <a:pPr>
              <a:defRPr/>
            </a:pPr>
            <a:r>
              <a:t>Don’t worry about what a generator g is; just treat it as a number.</a:t>
            </a:r>
          </a:p>
          <a:p>
            <a:pPr>
              <a:defRPr/>
            </a:pPr>
            <a:r>
              <a:t>Discrete logarithm problem (discrete log problem): </a:t>
            </a:r>
          </a:p>
          <a:p>
            <a:pPr>
              <a:defRPr/>
            </a:pPr>
            <a:r>
              <a:t>Given g, p, ga mod p for random a, it is computationally hard to find a</a:t>
            </a:r>
          </a:p>
          <a:p>
            <a:pPr>
              <a:defRPr/>
            </a:pP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44712"/>
            <a:ext cx="10515600" cy="904419"/>
          </a:xfrm>
          <a:prstGeom prst="rect">
            <a:avLst/>
          </a:prstGeom>
          <a:noFill/>
        </p:spPr>
        <p:txBody>
          <a:bodyPr wrap="none">
            <a:spAutoFit/>
          </a:bodyPr>
          <a:lstStyle/>
          <a:p>
            <a:pPr>
              <a:defRPr/>
            </a:pPr>
            <a:r>
              <a:t>Diffie-Hellman Key Exchange Protocol</a:t>
            </a:r>
          </a:p>
        </p:txBody>
      </p:sp>
      <p:sp>
        <p:nvSpPr>
          <p:cNvPr id="3" name="TextBox 2"/>
          <p:cNvSpPr txBox="1"/>
          <p:nvPr/>
        </p:nvSpPr>
        <p:spPr>
          <a:xfrm>
            <a:off x="1717769" y="3547930"/>
            <a:ext cx="1466700" cy="280725"/>
          </a:xfrm>
          <a:prstGeom prst="rect">
            <a:avLst/>
          </a:prstGeom>
          <a:noFill/>
        </p:spPr>
        <p:txBody>
          <a:bodyPr wrap="none">
            <a:spAutoFit/>
          </a:bodyPr>
          <a:lstStyle/>
          <a:p>
            <a:pPr>
              <a:defRPr/>
            </a:pPr>
          </a:p>
        </p:txBody>
      </p:sp>
      <p:sp>
        <p:nvSpPr>
          <p:cNvPr id="4" name="TextBox 3"/>
          <p:cNvSpPr txBox="1"/>
          <p:nvPr/>
        </p:nvSpPr>
        <p:spPr>
          <a:xfrm>
            <a:off x="2778522" y="1855904"/>
            <a:ext cx="810900" cy="523190"/>
          </a:xfrm>
          <a:prstGeom prst="rect">
            <a:avLst/>
          </a:prstGeom>
          <a:noFill/>
        </p:spPr>
        <p:txBody>
          <a:bodyPr wrap="none">
            <a:spAutoFit/>
          </a:bodyPr>
          <a:lstStyle/>
          <a:p>
            <a:pPr>
              <a:defRPr/>
            </a:pPr>
            <a:r>
              <a:t>Alice</a:t>
            </a:r>
          </a:p>
        </p:txBody>
      </p:sp>
      <p:sp>
        <p:nvSpPr>
          <p:cNvPr id="5" name="TextBox 4"/>
          <p:cNvSpPr txBox="1"/>
          <p:nvPr/>
        </p:nvSpPr>
        <p:spPr>
          <a:xfrm>
            <a:off x="5740723" y="2296421"/>
            <a:ext cx="810900" cy="376200"/>
          </a:xfrm>
          <a:prstGeom prst="rect">
            <a:avLst/>
          </a:prstGeom>
          <a:noFill/>
        </p:spPr>
        <p:txBody>
          <a:bodyPr wrap="none">
            <a:spAutoFit/>
          </a:bodyPr>
          <a:lstStyle/>
          <a:p>
            <a:pPr>
              <a:defRPr/>
            </a:pPr>
            <a:r>
              <a:t>Mallory</a:t>
            </a:r>
          </a:p>
        </p:txBody>
      </p:sp>
      <p:sp>
        <p:nvSpPr>
          <p:cNvPr id="6" name="TextBox 5"/>
          <p:cNvSpPr txBox="1"/>
          <p:nvPr/>
        </p:nvSpPr>
        <p:spPr>
          <a:xfrm>
            <a:off x="8895719" y="1855904"/>
            <a:ext cx="810900" cy="523190"/>
          </a:xfrm>
          <a:prstGeom prst="rect">
            <a:avLst/>
          </a:prstGeom>
          <a:noFill/>
        </p:spPr>
        <p:txBody>
          <a:bodyPr wrap="none">
            <a:spAutoFit/>
          </a:bodyPr>
          <a:lstStyle/>
          <a:p>
            <a:pPr>
              <a:defRPr/>
            </a:pPr>
            <a:r>
              <a:t>Bob</a:t>
            </a:r>
          </a:p>
        </p:txBody>
      </p:sp>
      <p:sp>
        <p:nvSpPr>
          <p:cNvPr id="7" name="TextBox 6"/>
          <p:cNvSpPr txBox="1"/>
          <p:nvPr/>
        </p:nvSpPr>
        <p:spPr>
          <a:xfrm>
            <a:off x="1455017" y="2382120"/>
            <a:ext cx="3383280" cy="2893069"/>
          </a:xfrm>
          <a:prstGeom prst="rect">
            <a:avLst/>
          </a:prstGeom>
          <a:noFill/>
        </p:spPr>
        <p:txBody>
          <a:bodyPr wrap="none">
            <a:spAutoFit/>
          </a:bodyPr>
          <a:lstStyle/>
          <a:p>
            <a:pPr>
              <a:defRPr/>
            </a:pPr>
            <a:r>
              <a:t>Generate a</a:t>
            </a:r>
          </a:p>
          <a:p>
            <a:pPr>
              <a:defRPr/>
            </a:pPr>
          </a:p>
          <a:p>
            <a:pPr>
              <a:defRPr/>
            </a:pPr>
            <a:r>
              <a:t>Calculate ga mod p</a:t>
            </a:r>
          </a:p>
          <a:p>
            <a:pPr>
              <a:defRPr/>
            </a:pPr>
          </a:p>
          <a:p>
            <a:pPr>
              <a:defRPr/>
            </a:pPr>
          </a:p>
          <a:p>
            <a:pPr>
              <a:defRPr/>
            </a:pPr>
            <a:r>
              <a:t>Receive gb mod p</a:t>
            </a:r>
          </a:p>
          <a:p>
            <a:pPr>
              <a:defRPr/>
            </a:pPr>
          </a:p>
          <a:p>
            <a:pPr>
              <a:defRPr/>
            </a:pPr>
            <a:r>
              <a:t>Calculate (gb)a mod p</a:t>
            </a:r>
          </a:p>
        </p:txBody>
      </p:sp>
      <p:sp>
        <p:nvSpPr>
          <p:cNvPr id="8" name="TextBox 7"/>
          <p:cNvSpPr txBox="1"/>
          <p:nvPr/>
        </p:nvSpPr>
        <p:spPr>
          <a:xfrm>
            <a:off x="7609529" y="2382120"/>
            <a:ext cx="3383280" cy="2893069"/>
          </a:xfrm>
          <a:prstGeom prst="rect">
            <a:avLst/>
          </a:prstGeom>
          <a:noFill/>
        </p:spPr>
        <p:txBody>
          <a:bodyPr wrap="none">
            <a:spAutoFit/>
          </a:bodyPr>
          <a:lstStyle/>
          <a:p>
            <a:pPr>
              <a:defRPr/>
            </a:pPr>
            <a:r>
              <a:t>Generate b</a:t>
            </a:r>
          </a:p>
          <a:p>
            <a:pPr>
              <a:defRPr/>
            </a:pPr>
          </a:p>
          <a:p>
            <a:pPr>
              <a:defRPr/>
            </a:pPr>
            <a:r>
              <a:t>Calculate gb mod p</a:t>
            </a:r>
          </a:p>
          <a:p>
            <a:pPr>
              <a:defRPr/>
            </a:pPr>
          </a:p>
          <a:p>
            <a:pPr>
              <a:defRPr/>
            </a:pPr>
          </a:p>
          <a:p>
            <a:pPr>
              <a:defRPr/>
            </a:pPr>
            <a:r>
              <a:t>Receive ga mod p</a:t>
            </a:r>
          </a:p>
          <a:p>
            <a:pPr>
              <a:defRPr/>
            </a:pPr>
          </a:p>
          <a:p>
            <a:pPr>
              <a:defRPr/>
            </a:pPr>
            <a:r>
              <a:t>Calculate (ga)b mod p</a:t>
            </a:r>
          </a:p>
        </p:txBody>
      </p:sp>
      <p:sp>
        <p:nvSpPr>
          <p:cNvPr id="9" name="TextBox 8"/>
          <p:cNvSpPr txBox="1"/>
          <p:nvPr/>
        </p:nvSpPr>
        <p:spPr>
          <a:xfrm>
            <a:off x="2210463" y="5418322"/>
            <a:ext cx="1861121" cy="523190"/>
          </a:xfrm>
          <a:prstGeom prst="rect">
            <a:avLst/>
          </a:prstGeom>
          <a:noFill/>
        </p:spPr>
        <p:txBody>
          <a:bodyPr wrap="none">
            <a:spAutoFit/>
          </a:bodyPr>
          <a:lstStyle/>
          <a:p>
            <a:pPr>
              <a:defRPr/>
            </a:pPr>
            <a:r>
              <a:t>a, ga, gb ⇒ gab</a:t>
            </a:r>
          </a:p>
        </p:txBody>
      </p:sp>
      <p:sp>
        <p:nvSpPr>
          <p:cNvPr id="10" name="TextBox 9"/>
          <p:cNvSpPr txBox="1"/>
          <p:nvPr/>
        </p:nvSpPr>
        <p:spPr>
          <a:xfrm>
            <a:off x="7852638" y="5421881"/>
            <a:ext cx="2419877" cy="523190"/>
          </a:xfrm>
          <a:prstGeom prst="rect">
            <a:avLst/>
          </a:prstGeom>
          <a:noFill/>
        </p:spPr>
        <p:txBody>
          <a:bodyPr wrap="none">
            <a:spAutoFit/>
          </a:bodyPr>
          <a:lstStyle/>
          <a:p>
            <a:pPr>
              <a:defRPr/>
            </a:pPr>
            <a:r>
              <a:t>b, ga, gb ⇒ gab</a:t>
            </a:r>
          </a:p>
        </p:txBody>
      </p:sp>
      <p:sp>
        <p:nvSpPr>
          <p:cNvPr id="11" name="TextBox 10"/>
          <p:cNvSpPr txBox="1"/>
          <p:nvPr/>
        </p:nvSpPr>
        <p:spPr>
          <a:xfrm>
            <a:off x="5673015" y="1406162"/>
            <a:ext cx="810900" cy="523190"/>
          </a:xfrm>
          <a:prstGeom prst="rect">
            <a:avLst/>
          </a:prstGeom>
          <a:noFill/>
        </p:spPr>
        <p:txBody>
          <a:bodyPr wrap="none">
            <a:spAutoFit/>
          </a:bodyPr>
          <a:lstStyle/>
          <a:p>
            <a:pPr>
              <a:defRPr/>
            </a:pPr>
            <a:r>
              <a:t>Eve</a:t>
            </a:r>
          </a:p>
        </p:txBody>
      </p:sp>
      <p:sp>
        <p:nvSpPr>
          <p:cNvPr id="12" name="TextBox 11"/>
          <p:cNvSpPr txBox="1"/>
          <p:nvPr/>
        </p:nvSpPr>
        <p:spPr>
          <a:xfrm>
            <a:off x="5130011" y="909825"/>
            <a:ext cx="1856283" cy="523190"/>
          </a:xfrm>
          <a:prstGeom prst="rect">
            <a:avLst/>
          </a:prstGeom>
          <a:noFill/>
        </p:spPr>
        <p:txBody>
          <a:bodyPr wrap="none">
            <a:spAutoFit/>
          </a:bodyPr>
          <a:lstStyle/>
          <a:p>
            <a:pPr>
              <a:defRPr/>
            </a:pPr>
            <a:r>
              <a:t>Public: g, p</a:t>
            </a:r>
          </a:p>
        </p:txBody>
      </p:sp>
      <p:sp>
        <p:nvSpPr>
          <p:cNvPr id="13" name="TextBox 12"/>
          <p:cNvSpPr txBox="1"/>
          <p:nvPr/>
        </p:nvSpPr>
        <p:spPr>
          <a:xfrm>
            <a:off x="1087265" y="5944538"/>
            <a:ext cx="4157702" cy="861744"/>
          </a:xfrm>
          <a:prstGeom prst="rect">
            <a:avLst/>
          </a:prstGeom>
          <a:noFill/>
        </p:spPr>
        <p:txBody>
          <a:bodyPr wrap="none">
            <a:spAutoFit/>
          </a:bodyPr>
          <a:lstStyle/>
          <a:p>
            <a:pPr>
              <a:defRPr/>
            </a:pPr>
            <a:r>
              <a:t>Shared symmetric key is </a:t>
            </a:r>
          </a:p>
          <a:p>
            <a:pPr>
              <a:defRPr/>
            </a:pPr>
            <a:r>
              <a:t>K=gab</a:t>
            </a:r>
          </a:p>
        </p:txBody>
      </p:sp>
      <p:sp>
        <p:nvSpPr>
          <p:cNvPr id="14" name="TextBox 13"/>
          <p:cNvSpPr txBox="1"/>
          <p:nvPr/>
        </p:nvSpPr>
        <p:spPr>
          <a:xfrm>
            <a:off x="310966" y="2482940"/>
            <a:ext cx="1611704" cy="861744"/>
          </a:xfrm>
          <a:prstGeom prst="rect">
            <a:avLst/>
          </a:prstGeom>
          <a:noFill/>
        </p:spPr>
        <p:txBody>
          <a:bodyPr wrap="none">
            <a:spAutoFit/>
          </a:bodyPr>
          <a:lstStyle/>
          <a:p>
            <a:pPr>
              <a:defRPr/>
            </a:pPr>
            <a:r>
              <a:t>Private parameter</a:t>
            </a:r>
          </a:p>
        </p:txBody>
      </p:sp>
      <p:sp>
        <p:nvSpPr>
          <p:cNvPr id="15" name="TextBox 14"/>
          <p:cNvSpPr txBox="1"/>
          <p:nvPr/>
        </p:nvSpPr>
        <p:spPr>
          <a:xfrm>
            <a:off x="338328" y="3505770"/>
            <a:ext cx="1535504" cy="861744"/>
          </a:xfrm>
          <a:prstGeom prst="rect">
            <a:avLst/>
          </a:prstGeom>
          <a:noFill/>
        </p:spPr>
        <p:txBody>
          <a:bodyPr wrap="none">
            <a:spAutoFit/>
          </a:bodyPr>
          <a:lstStyle/>
          <a:p>
            <a:pPr>
              <a:defRPr/>
            </a:pPr>
            <a:r>
              <a:t>Public parameter</a:t>
            </a:r>
          </a:p>
        </p:txBody>
      </p:sp>
      <p:sp>
        <p:nvSpPr>
          <p:cNvPr id="16" name="TextBox 15"/>
          <p:cNvSpPr txBox="1"/>
          <p:nvPr/>
        </p:nvSpPr>
        <p:spPr>
          <a:xfrm>
            <a:off x="7177065" y="5888421"/>
            <a:ext cx="4157703" cy="861744"/>
          </a:xfrm>
          <a:prstGeom prst="rect">
            <a:avLst/>
          </a:prstGeom>
          <a:noFill/>
        </p:spPr>
        <p:txBody>
          <a:bodyPr wrap="none">
            <a:spAutoFit/>
          </a:bodyPr>
          <a:lstStyle/>
          <a:p>
            <a:pPr>
              <a:defRPr/>
            </a:pPr>
            <a:r>
              <a:t>Shared symmetric key is </a:t>
            </a:r>
          </a:p>
          <a:p>
            <a:pPr>
              <a:defRPr/>
            </a:pPr>
            <a:r>
              <a:t>K=gab</a:t>
            </a:r>
          </a:p>
        </p:txBody>
      </p:sp>
      <p:pic>
        <p:nvPicPr>
          <p:cNvPr id="17" name="Picture 16" descr="image.png"/>
          <p:cNvPicPr>
            <a:picLocks noChangeAspect="1"/>
          </p:cNvPicPr>
          <p:nvPr/>
        </p:nvPicPr>
        <p:blipFill>
          <a:blip r:embed="rId2"/>
          <a:stretch>
            <a:fillRect/>
          </a:stretch>
        </p:blipFill>
        <p:spPr>
          <a:xfrm>
            <a:off x="2385987" y="647322"/>
            <a:ext cx="1554480" cy="1371600"/>
          </a:xfrm>
          <a:prstGeom prst="rect">
            <a:avLst/>
          </a:prstGeom>
        </p:spPr>
      </p:pic>
      <p:pic>
        <p:nvPicPr>
          <p:cNvPr id="18" name="Picture 17" descr="image.png"/>
          <p:cNvPicPr>
            <a:picLocks noChangeAspect="1"/>
          </p:cNvPicPr>
          <p:nvPr/>
        </p:nvPicPr>
        <p:blipFill>
          <a:blip r:embed="rId3"/>
          <a:stretch>
            <a:fillRect/>
          </a:stretch>
        </p:blipFill>
        <p:spPr>
          <a:xfrm>
            <a:off x="8523929" y="564126"/>
            <a:ext cx="1554480" cy="1371600"/>
          </a:xfrm>
          <a:prstGeom prst="rect">
            <a:avLst/>
          </a:prstGeom>
        </p:spPr>
      </p:pic>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56422" y="42347"/>
            <a:ext cx="10515600" cy="790577"/>
          </a:xfrm>
          <a:prstGeom prst="rect">
            <a:avLst/>
          </a:prstGeom>
          <a:noFill/>
        </p:spPr>
        <p:txBody>
          <a:bodyPr wrap="none">
            <a:spAutoFit/>
          </a:bodyPr>
          <a:lstStyle/>
          <a:p>
            <a:pPr>
              <a:defRPr/>
            </a:pPr>
            <a:r>
              <a:t>Diffie-Hellman Key Exchange Protocol</a:t>
            </a:r>
          </a:p>
        </p:txBody>
      </p:sp>
      <p:sp>
        <p:nvSpPr>
          <p:cNvPr id="3" name="TextBox 2"/>
          <p:cNvSpPr txBox="1"/>
          <p:nvPr/>
        </p:nvSpPr>
        <p:spPr>
          <a:xfrm>
            <a:off x="1241150" y="3288637"/>
            <a:ext cx="1466700" cy="280725"/>
          </a:xfrm>
          <a:prstGeom prst="rect">
            <a:avLst/>
          </a:prstGeom>
          <a:noFill/>
        </p:spPr>
        <p:txBody>
          <a:bodyPr wrap="none">
            <a:spAutoFit/>
          </a:bodyPr>
          <a:lstStyle/>
          <a:p>
            <a:pPr>
              <a:defRPr/>
            </a:pPr>
          </a:p>
        </p:txBody>
      </p:sp>
      <p:sp>
        <p:nvSpPr>
          <p:cNvPr id="4" name="TextBox 3"/>
          <p:cNvSpPr txBox="1"/>
          <p:nvPr/>
        </p:nvSpPr>
        <p:spPr>
          <a:xfrm>
            <a:off x="2557387" y="1888968"/>
            <a:ext cx="810900" cy="400200"/>
          </a:xfrm>
          <a:prstGeom prst="rect">
            <a:avLst/>
          </a:prstGeom>
          <a:noFill/>
        </p:spPr>
        <p:txBody>
          <a:bodyPr wrap="none">
            <a:spAutoFit/>
          </a:bodyPr>
          <a:lstStyle/>
          <a:p>
            <a:pPr>
              <a:defRPr/>
            </a:pPr>
            <a:r>
              <a:t>Alice</a:t>
            </a:r>
          </a:p>
        </p:txBody>
      </p:sp>
      <p:sp>
        <p:nvSpPr>
          <p:cNvPr id="5" name="TextBox 4"/>
          <p:cNvSpPr txBox="1"/>
          <p:nvPr/>
        </p:nvSpPr>
        <p:spPr>
          <a:xfrm>
            <a:off x="5821143" y="2101068"/>
            <a:ext cx="810900" cy="376200"/>
          </a:xfrm>
          <a:prstGeom prst="rect">
            <a:avLst/>
          </a:prstGeom>
          <a:noFill/>
        </p:spPr>
        <p:txBody>
          <a:bodyPr wrap="none">
            <a:spAutoFit/>
          </a:bodyPr>
          <a:lstStyle/>
          <a:p>
            <a:pPr>
              <a:defRPr/>
            </a:pPr>
            <a:r>
              <a:t>Mallory</a:t>
            </a:r>
          </a:p>
        </p:txBody>
      </p:sp>
      <p:sp>
        <p:nvSpPr>
          <p:cNvPr id="6" name="TextBox 5"/>
          <p:cNvSpPr txBox="1"/>
          <p:nvPr/>
        </p:nvSpPr>
        <p:spPr>
          <a:xfrm>
            <a:off x="9868870" y="1972495"/>
            <a:ext cx="810900" cy="400200"/>
          </a:xfrm>
          <a:prstGeom prst="rect">
            <a:avLst/>
          </a:prstGeom>
          <a:noFill/>
        </p:spPr>
        <p:txBody>
          <a:bodyPr wrap="none">
            <a:spAutoFit/>
          </a:bodyPr>
          <a:lstStyle/>
          <a:p>
            <a:pPr>
              <a:defRPr/>
            </a:pPr>
            <a:r>
              <a:t>Bob</a:t>
            </a:r>
          </a:p>
        </p:txBody>
      </p:sp>
      <p:sp>
        <p:nvSpPr>
          <p:cNvPr id="7" name="TextBox 6"/>
          <p:cNvSpPr txBox="1"/>
          <p:nvPr/>
        </p:nvSpPr>
        <p:spPr>
          <a:xfrm>
            <a:off x="1729181" y="2431037"/>
            <a:ext cx="2557129" cy="2677626"/>
          </a:xfrm>
          <a:prstGeom prst="rect">
            <a:avLst/>
          </a:prstGeom>
          <a:noFill/>
        </p:spPr>
        <p:txBody>
          <a:bodyPr wrap="none">
            <a:spAutoFit/>
          </a:bodyPr>
          <a:lstStyle/>
          <a:p>
            <a:pPr>
              <a:defRPr/>
            </a:pPr>
            <a:r>
              <a:t>Generate a</a:t>
            </a:r>
          </a:p>
          <a:p>
            <a:pPr>
              <a:defRPr/>
            </a:pPr>
          </a:p>
          <a:p>
            <a:pPr>
              <a:defRPr/>
            </a:pPr>
            <a:r>
              <a:t>Calculate ga mod p</a:t>
            </a:r>
          </a:p>
          <a:p>
            <a:pPr>
              <a:defRPr/>
            </a:pPr>
          </a:p>
          <a:p>
            <a:pPr>
              <a:defRPr/>
            </a:pPr>
          </a:p>
          <a:p>
            <a:pPr>
              <a:defRPr/>
            </a:pPr>
          </a:p>
          <a:p>
            <a:pPr>
              <a:defRPr/>
            </a:pPr>
            <a:r>
              <a:t>Receive gb mod p</a:t>
            </a:r>
          </a:p>
          <a:p>
            <a:pPr>
              <a:defRPr/>
            </a:pPr>
          </a:p>
          <a:p>
            <a:pPr>
              <a:defRPr/>
            </a:pPr>
            <a:r>
              <a:t>Calculate (gb)a mod p</a:t>
            </a:r>
          </a:p>
        </p:txBody>
      </p:sp>
      <p:sp>
        <p:nvSpPr>
          <p:cNvPr id="8" name="TextBox 7"/>
          <p:cNvSpPr txBox="1"/>
          <p:nvPr/>
        </p:nvSpPr>
        <p:spPr>
          <a:xfrm>
            <a:off x="9008349" y="2477268"/>
            <a:ext cx="2553535" cy="2677626"/>
          </a:xfrm>
          <a:prstGeom prst="rect">
            <a:avLst/>
          </a:prstGeom>
          <a:noFill/>
        </p:spPr>
        <p:txBody>
          <a:bodyPr wrap="none">
            <a:spAutoFit/>
          </a:bodyPr>
          <a:lstStyle/>
          <a:p>
            <a:pPr>
              <a:defRPr/>
            </a:pPr>
            <a:r>
              <a:t>Generate b</a:t>
            </a:r>
          </a:p>
          <a:p>
            <a:pPr>
              <a:defRPr/>
            </a:pPr>
          </a:p>
          <a:p>
            <a:pPr>
              <a:defRPr/>
            </a:pPr>
            <a:r>
              <a:t>Calculate gb mod p</a:t>
            </a:r>
          </a:p>
          <a:p>
            <a:pPr>
              <a:defRPr/>
            </a:pPr>
          </a:p>
          <a:p>
            <a:pPr>
              <a:defRPr/>
            </a:pPr>
          </a:p>
          <a:p>
            <a:pPr>
              <a:defRPr/>
            </a:pPr>
          </a:p>
          <a:p>
            <a:pPr>
              <a:defRPr/>
            </a:pPr>
            <a:r>
              <a:t>Receive ga mod p</a:t>
            </a:r>
          </a:p>
          <a:p>
            <a:pPr>
              <a:defRPr/>
            </a:pPr>
          </a:p>
          <a:p>
            <a:pPr>
              <a:defRPr/>
            </a:pPr>
            <a:r>
              <a:t>Calculate (ga)b mod p</a:t>
            </a:r>
          </a:p>
        </p:txBody>
      </p:sp>
      <p:sp>
        <p:nvSpPr>
          <p:cNvPr id="9" name="TextBox 8"/>
          <p:cNvSpPr txBox="1"/>
          <p:nvPr/>
        </p:nvSpPr>
        <p:spPr>
          <a:xfrm>
            <a:off x="2188987" y="5217473"/>
            <a:ext cx="1547700" cy="400200"/>
          </a:xfrm>
          <a:prstGeom prst="rect">
            <a:avLst/>
          </a:prstGeom>
          <a:noFill/>
        </p:spPr>
        <p:txBody>
          <a:bodyPr wrap="none">
            <a:spAutoFit/>
          </a:bodyPr>
          <a:lstStyle/>
          <a:p>
            <a:pPr>
              <a:defRPr/>
            </a:pPr>
            <a:r>
              <a:t>a, ga, gb ⇒ gab</a:t>
            </a:r>
          </a:p>
        </p:txBody>
      </p:sp>
      <p:sp>
        <p:nvSpPr>
          <p:cNvPr id="10" name="TextBox 9"/>
          <p:cNvSpPr txBox="1"/>
          <p:nvPr/>
        </p:nvSpPr>
        <p:spPr>
          <a:xfrm>
            <a:off x="9511266" y="5210568"/>
            <a:ext cx="1547700" cy="400200"/>
          </a:xfrm>
          <a:prstGeom prst="rect">
            <a:avLst/>
          </a:prstGeom>
          <a:noFill/>
        </p:spPr>
        <p:txBody>
          <a:bodyPr wrap="none">
            <a:spAutoFit/>
          </a:bodyPr>
          <a:lstStyle/>
          <a:p>
            <a:pPr>
              <a:defRPr/>
            </a:pPr>
            <a:r>
              <a:t>b, ga, gb ⇒ gab</a:t>
            </a:r>
          </a:p>
        </p:txBody>
      </p:sp>
      <p:sp>
        <p:nvSpPr>
          <p:cNvPr id="11" name="TextBox 10"/>
          <p:cNvSpPr txBox="1"/>
          <p:nvPr/>
        </p:nvSpPr>
        <p:spPr>
          <a:xfrm>
            <a:off x="4771643" y="2109230"/>
            <a:ext cx="3038367" cy="1015632"/>
          </a:xfrm>
          <a:prstGeom prst="rect">
            <a:avLst/>
          </a:prstGeom>
          <a:noFill/>
        </p:spPr>
        <p:txBody>
          <a:bodyPr wrap="none">
            <a:spAutoFit/>
          </a:bodyPr>
          <a:lstStyle/>
          <a:p>
            <a:pPr>
              <a:defRPr/>
            </a:pPr>
            <a:r>
              <a:t>Q: What if Mallory can actively change messages (malicious attacker)? </a:t>
            </a:r>
          </a:p>
        </p:txBody>
      </p:sp>
      <p:sp>
        <p:nvSpPr>
          <p:cNvPr id="12" name="TextBox 11"/>
          <p:cNvSpPr txBox="1"/>
          <p:nvPr/>
        </p:nvSpPr>
        <p:spPr>
          <a:xfrm>
            <a:off x="5454751" y="1702045"/>
            <a:ext cx="1508291" cy="461635"/>
          </a:xfrm>
          <a:prstGeom prst="rect">
            <a:avLst/>
          </a:prstGeom>
          <a:noFill/>
        </p:spPr>
        <p:txBody>
          <a:bodyPr wrap="none">
            <a:spAutoFit/>
          </a:bodyPr>
          <a:lstStyle/>
          <a:p>
            <a:pPr>
              <a:defRPr/>
            </a:pPr>
            <a:r>
              <a:t>Public: g, p</a:t>
            </a:r>
          </a:p>
        </p:txBody>
      </p:sp>
      <p:sp>
        <p:nvSpPr>
          <p:cNvPr id="13" name="TextBox 12"/>
          <p:cNvSpPr txBox="1"/>
          <p:nvPr/>
        </p:nvSpPr>
        <p:spPr>
          <a:xfrm>
            <a:off x="340799" y="2495787"/>
            <a:ext cx="1388381" cy="738633"/>
          </a:xfrm>
          <a:prstGeom prst="rect">
            <a:avLst/>
          </a:prstGeom>
          <a:noFill/>
        </p:spPr>
        <p:txBody>
          <a:bodyPr wrap="none">
            <a:spAutoFit/>
          </a:bodyPr>
          <a:lstStyle/>
          <a:p>
            <a:pPr>
              <a:defRPr/>
            </a:pPr>
            <a:r>
              <a:t>Private parameter</a:t>
            </a:r>
          </a:p>
        </p:txBody>
      </p:sp>
      <p:sp>
        <p:nvSpPr>
          <p:cNvPr id="14" name="TextBox 13"/>
          <p:cNvSpPr txBox="1"/>
          <p:nvPr/>
        </p:nvSpPr>
        <p:spPr>
          <a:xfrm>
            <a:off x="340799" y="3369650"/>
            <a:ext cx="1388381" cy="738633"/>
          </a:xfrm>
          <a:prstGeom prst="rect">
            <a:avLst/>
          </a:prstGeom>
          <a:noFill/>
        </p:spPr>
        <p:txBody>
          <a:bodyPr wrap="none">
            <a:spAutoFit/>
          </a:bodyPr>
          <a:lstStyle/>
          <a:p>
            <a:pPr>
              <a:defRPr/>
            </a:pPr>
            <a:r>
              <a:t>Public parameter</a:t>
            </a:r>
          </a:p>
        </p:txBody>
      </p:sp>
      <p:sp>
        <p:nvSpPr>
          <p:cNvPr id="15" name="TextBox 14"/>
          <p:cNvSpPr txBox="1"/>
          <p:nvPr/>
        </p:nvSpPr>
        <p:spPr>
          <a:xfrm>
            <a:off x="717572" y="6086611"/>
            <a:ext cx="4145943" cy="523190"/>
          </a:xfrm>
          <a:prstGeom prst="rect">
            <a:avLst/>
          </a:prstGeom>
          <a:noFill/>
        </p:spPr>
        <p:txBody>
          <a:bodyPr wrap="none">
            <a:spAutoFit/>
          </a:bodyPr>
          <a:lstStyle/>
          <a:p>
            <a:pPr>
              <a:defRPr/>
            </a:pPr>
            <a:r>
              <a:t>Shared symmetric key is K=gab</a:t>
            </a:r>
          </a:p>
        </p:txBody>
      </p:sp>
      <p:sp>
        <p:nvSpPr>
          <p:cNvPr id="16" name="TextBox 15"/>
          <p:cNvSpPr txBox="1"/>
          <p:nvPr/>
        </p:nvSpPr>
        <p:spPr>
          <a:xfrm>
            <a:off x="7965831" y="6092675"/>
            <a:ext cx="4145944" cy="523190"/>
          </a:xfrm>
          <a:prstGeom prst="rect">
            <a:avLst/>
          </a:prstGeom>
          <a:noFill/>
        </p:spPr>
        <p:txBody>
          <a:bodyPr wrap="none">
            <a:spAutoFit/>
          </a:bodyPr>
          <a:lstStyle/>
          <a:p>
            <a:pPr>
              <a:defRPr/>
            </a:pPr>
            <a:r>
              <a:t>Shared symmetric key is K=gab</a:t>
            </a:r>
          </a:p>
        </p:txBody>
      </p:sp>
      <p:pic>
        <p:nvPicPr>
          <p:cNvPr id="17" name="Picture 16" descr="image.png"/>
          <p:cNvPicPr>
            <a:picLocks noChangeAspect="1"/>
          </p:cNvPicPr>
          <p:nvPr/>
        </p:nvPicPr>
        <p:blipFill>
          <a:blip r:embed="rId2"/>
          <a:stretch>
            <a:fillRect/>
          </a:stretch>
        </p:blipFill>
        <p:spPr>
          <a:xfrm>
            <a:off x="2228521" y="658413"/>
            <a:ext cx="1554480" cy="1371600"/>
          </a:xfrm>
          <a:prstGeom prst="rect">
            <a:avLst/>
          </a:prstGeom>
        </p:spPr>
      </p:pic>
      <p:pic>
        <p:nvPicPr>
          <p:cNvPr id="18" name="Picture 17" descr="image.png"/>
          <p:cNvPicPr>
            <a:picLocks noChangeAspect="1"/>
          </p:cNvPicPr>
          <p:nvPr/>
        </p:nvPicPr>
        <p:blipFill>
          <a:blip r:embed="rId3"/>
          <a:stretch>
            <a:fillRect/>
          </a:stretch>
        </p:blipFill>
        <p:spPr>
          <a:xfrm>
            <a:off x="9497080" y="675146"/>
            <a:ext cx="1554480" cy="1371600"/>
          </a:xfrm>
          <a:prstGeom prst="rect">
            <a:avLst/>
          </a:prstGeom>
        </p:spPr>
      </p:pic>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53227"/>
            <a:ext cx="10515600" cy="694820"/>
          </a:xfrm>
          <a:prstGeom prst="rect">
            <a:avLst/>
          </a:prstGeom>
          <a:noFill/>
        </p:spPr>
        <p:txBody>
          <a:bodyPr wrap="none">
            <a:spAutoFit/>
          </a:bodyPr>
          <a:lstStyle/>
          <a:p>
            <a:pPr>
              <a:defRPr/>
            </a:pPr>
            <a:r>
              <a:t>Diffie-Hellman: Man-in-the-middle Attack</a:t>
            </a:r>
          </a:p>
        </p:txBody>
      </p:sp>
      <p:sp>
        <p:nvSpPr>
          <p:cNvPr id="3" name="TextBox 2"/>
          <p:cNvSpPr txBox="1"/>
          <p:nvPr/>
        </p:nvSpPr>
        <p:spPr>
          <a:xfrm>
            <a:off x="1707080" y="2406237"/>
            <a:ext cx="810900" cy="400200"/>
          </a:xfrm>
          <a:prstGeom prst="rect">
            <a:avLst/>
          </a:prstGeom>
          <a:noFill/>
        </p:spPr>
        <p:txBody>
          <a:bodyPr wrap="none">
            <a:spAutoFit/>
          </a:bodyPr>
          <a:lstStyle/>
          <a:p>
            <a:pPr>
              <a:defRPr/>
            </a:pPr>
            <a:r>
              <a:t>Alice</a:t>
            </a:r>
          </a:p>
        </p:txBody>
      </p:sp>
      <p:sp>
        <p:nvSpPr>
          <p:cNvPr id="4" name="TextBox 3"/>
          <p:cNvSpPr txBox="1"/>
          <p:nvPr/>
        </p:nvSpPr>
        <p:spPr>
          <a:xfrm>
            <a:off x="9264354" y="2406237"/>
            <a:ext cx="810900" cy="400200"/>
          </a:xfrm>
          <a:prstGeom prst="rect">
            <a:avLst/>
          </a:prstGeom>
          <a:noFill/>
        </p:spPr>
        <p:txBody>
          <a:bodyPr wrap="none">
            <a:spAutoFit/>
          </a:bodyPr>
          <a:lstStyle/>
          <a:p>
            <a:pPr>
              <a:defRPr/>
            </a:pPr>
            <a:r>
              <a:t>Bob</a:t>
            </a:r>
          </a:p>
        </p:txBody>
      </p:sp>
      <p:sp>
        <p:nvSpPr>
          <p:cNvPr id="5" name="TextBox 4"/>
          <p:cNvSpPr txBox="1"/>
          <p:nvPr/>
        </p:nvSpPr>
        <p:spPr>
          <a:xfrm>
            <a:off x="991070" y="3270037"/>
            <a:ext cx="2439550" cy="2677626"/>
          </a:xfrm>
          <a:prstGeom prst="rect">
            <a:avLst/>
          </a:prstGeom>
          <a:noFill/>
        </p:spPr>
        <p:txBody>
          <a:bodyPr wrap="none">
            <a:spAutoFit/>
          </a:bodyPr>
          <a:lstStyle/>
          <a:p>
            <a:pPr>
              <a:defRPr/>
            </a:pPr>
            <a:r>
              <a:t>Generate a</a:t>
            </a:r>
          </a:p>
          <a:p>
            <a:pPr>
              <a:defRPr/>
            </a:pPr>
          </a:p>
          <a:p>
            <a:pPr>
              <a:defRPr/>
            </a:pPr>
            <a:r>
              <a:t>Calculate ga mod p</a:t>
            </a:r>
          </a:p>
          <a:p>
            <a:pPr>
              <a:defRPr/>
            </a:pPr>
          </a:p>
          <a:p>
            <a:pPr>
              <a:defRPr/>
            </a:pPr>
          </a:p>
          <a:p>
            <a:pPr>
              <a:defRPr/>
            </a:pPr>
          </a:p>
          <a:p>
            <a:pPr>
              <a:defRPr/>
            </a:pPr>
            <a:r>
              <a:t>Receive gm mod p</a:t>
            </a:r>
          </a:p>
          <a:p>
            <a:pPr>
              <a:defRPr/>
            </a:pPr>
          </a:p>
          <a:p>
            <a:pPr>
              <a:defRPr/>
            </a:pPr>
            <a:r>
              <a:t>Calculate (gm)a mod p</a:t>
            </a:r>
          </a:p>
        </p:txBody>
      </p:sp>
      <p:sp>
        <p:nvSpPr>
          <p:cNvPr id="6" name="TextBox 5"/>
          <p:cNvSpPr txBox="1"/>
          <p:nvPr/>
        </p:nvSpPr>
        <p:spPr>
          <a:xfrm>
            <a:off x="8433592" y="3290500"/>
            <a:ext cx="2584891" cy="2677626"/>
          </a:xfrm>
          <a:prstGeom prst="rect">
            <a:avLst/>
          </a:prstGeom>
          <a:noFill/>
        </p:spPr>
        <p:txBody>
          <a:bodyPr wrap="none">
            <a:spAutoFit/>
          </a:bodyPr>
          <a:lstStyle/>
          <a:p>
            <a:pPr>
              <a:defRPr/>
            </a:pPr>
            <a:r>
              <a:t>Generate b</a:t>
            </a:r>
          </a:p>
          <a:p>
            <a:pPr>
              <a:defRPr/>
            </a:pPr>
          </a:p>
          <a:p>
            <a:pPr>
              <a:defRPr/>
            </a:pPr>
            <a:r>
              <a:t>Calculate gb mod p</a:t>
            </a:r>
          </a:p>
          <a:p>
            <a:pPr>
              <a:defRPr/>
            </a:pPr>
          </a:p>
          <a:p>
            <a:pPr>
              <a:defRPr/>
            </a:pPr>
          </a:p>
          <a:p>
            <a:pPr>
              <a:defRPr/>
            </a:pPr>
          </a:p>
          <a:p>
            <a:pPr>
              <a:defRPr/>
            </a:pPr>
            <a:r>
              <a:t>Receive gm mod p</a:t>
            </a:r>
          </a:p>
          <a:p>
            <a:pPr>
              <a:defRPr/>
            </a:pPr>
          </a:p>
          <a:p>
            <a:pPr>
              <a:defRPr/>
            </a:pPr>
            <a:r>
              <a:t>Calculate (gm)b mod p</a:t>
            </a:r>
          </a:p>
        </p:txBody>
      </p:sp>
      <p:sp>
        <p:nvSpPr>
          <p:cNvPr id="7" name="TextBox 6"/>
          <p:cNvSpPr txBox="1"/>
          <p:nvPr/>
        </p:nvSpPr>
        <p:spPr>
          <a:xfrm>
            <a:off x="1036643" y="6180445"/>
            <a:ext cx="2149075" cy="461635"/>
          </a:xfrm>
          <a:prstGeom prst="rect">
            <a:avLst/>
          </a:prstGeom>
          <a:noFill/>
        </p:spPr>
        <p:txBody>
          <a:bodyPr wrap="none">
            <a:spAutoFit/>
          </a:bodyPr>
          <a:lstStyle/>
          <a:p>
            <a:pPr>
              <a:defRPr/>
            </a:pPr>
            <a:r>
              <a:t>a, ga, gm ⇒ gam</a:t>
            </a:r>
          </a:p>
        </p:txBody>
      </p:sp>
      <p:sp>
        <p:nvSpPr>
          <p:cNvPr id="8" name="TextBox 7"/>
          <p:cNvSpPr txBox="1"/>
          <p:nvPr/>
        </p:nvSpPr>
        <p:spPr>
          <a:xfrm>
            <a:off x="8704100" y="6180444"/>
            <a:ext cx="1931407" cy="461635"/>
          </a:xfrm>
          <a:prstGeom prst="rect">
            <a:avLst/>
          </a:prstGeom>
          <a:noFill/>
        </p:spPr>
        <p:txBody>
          <a:bodyPr wrap="none">
            <a:spAutoFit/>
          </a:bodyPr>
          <a:lstStyle/>
          <a:p>
            <a:pPr>
              <a:defRPr/>
            </a:pPr>
            <a:r>
              <a:t>b, gb, gm ⇒ gbm</a:t>
            </a:r>
          </a:p>
        </p:txBody>
      </p:sp>
      <p:sp>
        <p:nvSpPr>
          <p:cNvPr id="9" name="TextBox 8"/>
          <p:cNvSpPr txBox="1"/>
          <p:nvPr/>
        </p:nvSpPr>
        <p:spPr>
          <a:xfrm>
            <a:off x="4035036" y="6202665"/>
            <a:ext cx="1892133" cy="461635"/>
          </a:xfrm>
          <a:prstGeom prst="rect">
            <a:avLst/>
          </a:prstGeom>
          <a:noFill/>
        </p:spPr>
        <p:txBody>
          <a:bodyPr wrap="none">
            <a:spAutoFit/>
          </a:bodyPr>
          <a:lstStyle/>
          <a:p>
            <a:pPr>
              <a:defRPr/>
            </a:pPr>
            <a:r>
              <a:t>m, gm, ga ⇒ gam</a:t>
            </a:r>
          </a:p>
        </p:txBody>
      </p:sp>
      <p:sp>
        <p:nvSpPr>
          <p:cNvPr id="10" name="TextBox 9"/>
          <p:cNvSpPr txBox="1"/>
          <p:nvPr/>
        </p:nvSpPr>
        <p:spPr>
          <a:xfrm>
            <a:off x="5409599" y="2383741"/>
            <a:ext cx="1086427" cy="461635"/>
          </a:xfrm>
          <a:prstGeom prst="rect">
            <a:avLst/>
          </a:prstGeom>
          <a:noFill/>
        </p:spPr>
        <p:txBody>
          <a:bodyPr wrap="none">
            <a:spAutoFit/>
          </a:bodyPr>
          <a:lstStyle/>
          <a:p>
            <a:pPr>
              <a:defRPr/>
            </a:pPr>
            <a:r>
              <a:t>Mallory</a:t>
            </a:r>
          </a:p>
        </p:txBody>
      </p:sp>
      <p:sp>
        <p:nvSpPr>
          <p:cNvPr id="11" name="TextBox 10"/>
          <p:cNvSpPr txBox="1"/>
          <p:nvPr/>
        </p:nvSpPr>
        <p:spPr>
          <a:xfrm>
            <a:off x="5042161" y="2753973"/>
            <a:ext cx="1821302" cy="461635"/>
          </a:xfrm>
          <a:prstGeom prst="rect">
            <a:avLst/>
          </a:prstGeom>
          <a:noFill/>
        </p:spPr>
        <p:txBody>
          <a:bodyPr wrap="none">
            <a:spAutoFit/>
          </a:bodyPr>
          <a:lstStyle/>
          <a:p>
            <a:pPr>
              <a:defRPr/>
            </a:pPr>
            <a:r>
              <a:t>Public: g, p</a:t>
            </a:r>
          </a:p>
        </p:txBody>
      </p:sp>
      <p:sp>
        <p:nvSpPr>
          <p:cNvPr id="12" name="TextBox 11"/>
          <p:cNvSpPr txBox="1"/>
          <p:nvPr/>
        </p:nvSpPr>
        <p:spPr>
          <a:xfrm>
            <a:off x="4813325" y="3530628"/>
            <a:ext cx="2227687" cy="1015632"/>
          </a:xfrm>
          <a:prstGeom prst="rect">
            <a:avLst/>
          </a:prstGeom>
          <a:noFill/>
        </p:spPr>
        <p:txBody>
          <a:bodyPr wrap="none">
            <a:spAutoFit/>
          </a:bodyPr>
          <a:lstStyle/>
          <a:p>
            <a:pPr>
              <a:defRPr/>
            </a:pPr>
            <a:r>
              <a:t>Generate m</a:t>
            </a:r>
          </a:p>
          <a:p>
            <a:pPr>
              <a:defRPr/>
            </a:pPr>
          </a:p>
          <a:p>
            <a:pPr>
              <a:defRPr/>
            </a:pPr>
            <a:r>
              <a:t>Calculate gm mod p</a:t>
            </a:r>
          </a:p>
        </p:txBody>
      </p:sp>
      <p:sp>
        <p:nvSpPr>
          <p:cNvPr id="13" name="TextBox 12"/>
          <p:cNvSpPr txBox="1"/>
          <p:nvPr/>
        </p:nvSpPr>
        <p:spPr>
          <a:xfrm>
            <a:off x="4010313" y="4839550"/>
            <a:ext cx="1942500" cy="831300"/>
          </a:xfrm>
          <a:prstGeom prst="rect">
            <a:avLst/>
          </a:prstGeom>
          <a:noFill/>
        </p:spPr>
        <p:txBody>
          <a:bodyPr wrap="none">
            <a:spAutoFit/>
          </a:bodyPr>
          <a:lstStyle/>
          <a:p>
            <a:pPr>
              <a:defRPr/>
            </a:pPr>
            <a:r>
              <a:t>Receive ga mod p</a:t>
            </a:r>
          </a:p>
          <a:p>
            <a:pPr>
              <a:defRPr/>
            </a:pPr>
          </a:p>
          <a:p>
            <a:pPr>
              <a:defRPr/>
            </a:pPr>
            <a:r>
              <a:t>Calculate (ga)m mod p</a:t>
            </a:r>
          </a:p>
        </p:txBody>
      </p:sp>
      <p:sp>
        <p:nvSpPr>
          <p:cNvPr id="14" name="TextBox 13"/>
          <p:cNvSpPr txBox="1"/>
          <p:nvPr/>
        </p:nvSpPr>
        <p:spPr>
          <a:xfrm>
            <a:off x="5952813" y="4839550"/>
            <a:ext cx="1942500" cy="831300"/>
          </a:xfrm>
          <a:prstGeom prst="rect">
            <a:avLst/>
          </a:prstGeom>
          <a:noFill/>
        </p:spPr>
        <p:txBody>
          <a:bodyPr wrap="none">
            <a:spAutoFit/>
          </a:bodyPr>
          <a:lstStyle/>
          <a:p>
            <a:pPr>
              <a:defRPr/>
            </a:pPr>
            <a:r>
              <a:t>Receive gb mod p</a:t>
            </a:r>
          </a:p>
          <a:p>
            <a:pPr>
              <a:defRPr/>
            </a:pPr>
          </a:p>
          <a:p>
            <a:pPr>
              <a:defRPr/>
            </a:pPr>
            <a:r>
              <a:t>Calculate (gb)m mod p</a:t>
            </a:r>
          </a:p>
        </p:txBody>
      </p:sp>
      <p:sp>
        <p:nvSpPr>
          <p:cNvPr id="15" name="TextBox 14"/>
          <p:cNvSpPr txBox="1"/>
          <p:nvPr/>
        </p:nvSpPr>
        <p:spPr>
          <a:xfrm>
            <a:off x="6193420" y="6202664"/>
            <a:ext cx="1745097" cy="461635"/>
          </a:xfrm>
          <a:prstGeom prst="rect">
            <a:avLst/>
          </a:prstGeom>
          <a:noFill/>
        </p:spPr>
        <p:txBody>
          <a:bodyPr wrap="none">
            <a:spAutoFit/>
          </a:bodyPr>
          <a:lstStyle/>
          <a:p>
            <a:pPr>
              <a:defRPr/>
            </a:pPr>
            <a:r>
              <a:t>m, gm, gb ⇒ gbm</a:t>
            </a:r>
          </a:p>
        </p:txBody>
      </p:sp>
      <p:pic>
        <p:nvPicPr>
          <p:cNvPr id="16" name="Picture 15" descr="image.png"/>
          <p:cNvPicPr>
            <a:picLocks noChangeAspect="1"/>
          </p:cNvPicPr>
          <p:nvPr/>
        </p:nvPicPr>
        <p:blipFill>
          <a:blip r:embed="rId2"/>
          <a:stretch>
            <a:fillRect/>
          </a:stretch>
        </p:blipFill>
        <p:spPr>
          <a:xfrm>
            <a:off x="5176679" y="1034637"/>
            <a:ext cx="1554480" cy="1371600"/>
          </a:xfrm>
          <a:prstGeom prst="rect">
            <a:avLst/>
          </a:prstGeom>
        </p:spPr>
      </p:pic>
      <p:pic>
        <p:nvPicPr>
          <p:cNvPr id="17" name="Picture 16" descr="image.png"/>
          <p:cNvPicPr>
            <a:picLocks noChangeAspect="1"/>
          </p:cNvPicPr>
          <p:nvPr/>
        </p:nvPicPr>
        <p:blipFill>
          <a:blip r:embed="rId3"/>
          <a:stretch>
            <a:fillRect/>
          </a:stretch>
        </p:blipFill>
        <p:spPr>
          <a:xfrm>
            <a:off x="1333940" y="1034637"/>
            <a:ext cx="1554480" cy="1371600"/>
          </a:xfrm>
          <a:prstGeom prst="rect">
            <a:avLst/>
          </a:prstGeom>
        </p:spPr>
      </p:pic>
      <p:pic>
        <p:nvPicPr>
          <p:cNvPr id="18" name="Picture 17" descr="image.png"/>
          <p:cNvPicPr>
            <a:picLocks noChangeAspect="1"/>
          </p:cNvPicPr>
          <p:nvPr/>
        </p:nvPicPr>
        <p:blipFill>
          <a:blip r:embed="rId4"/>
          <a:stretch>
            <a:fillRect/>
          </a:stretch>
        </p:blipFill>
        <p:spPr>
          <a:xfrm>
            <a:off x="8892563" y="1034637"/>
            <a:ext cx="1554480" cy="1371600"/>
          </a:xfrm>
          <a:prstGeom prst="rect">
            <a:avLst/>
          </a:prstGeom>
        </p:spPr>
      </p:pic>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80487"/>
            <a:ext cx="10515600" cy="900967"/>
          </a:xfrm>
          <a:prstGeom prst="rect">
            <a:avLst/>
          </a:prstGeom>
          <a:noFill/>
        </p:spPr>
        <p:txBody>
          <a:bodyPr wrap="none">
            <a:spAutoFit/>
          </a:bodyPr>
          <a:lstStyle/>
          <a:p>
            <a:pPr>
              <a:defRPr/>
            </a:pPr>
            <a:r>
              <a:t>Diffie-Hellman: Issues</a:t>
            </a:r>
          </a:p>
        </p:txBody>
      </p:sp>
      <p:sp>
        <p:nvSpPr>
          <p:cNvPr id="3" name="TextBox 2"/>
          <p:cNvSpPr txBox="1"/>
          <p:nvPr/>
        </p:nvSpPr>
        <p:spPr>
          <a:xfrm>
            <a:off x="584688" y="1081454"/>
            <a:ext cx="11022623" cy="5712531"/>
          </a:xfrm>
          <a:prstGeom prst="rect">
            <a:avLst/>
          </a:prstGeom>
          <a:noFill/>
        </p:spPr>
        <p:txBody>
          <a:bodyPr wrap="none">
            <a:spAutoFit/>
          </a:bodyPr>
          <a:lstStyle/>
          <a:p>
            <a:pPr>
              <a:defRPr/>
            </a:pPr>
            <a:r>
              <a:t>Issues:</a:t>
            </a:r>
          </a:p>
          <a:p>
            <a:pPr>
              <a:defRPr/>
            </a:pPr>
            <a:r>
              <a:t>No Authentication: DH doesn't verify who you're exchanging keys with </a:t>
            </a:r>
          </a:p>
          <a:p>
            <a:pPr>
              <a:defRPr/>
            </a:pPr>
            <a:r>
              <a:t>Vulnerable to Man-in-the-Middle (MITM) attacks</a:t>
            </a:r>
          </a:p>
          <a:p>
            <a:pPr>
              <a:defRPr/>
            </a:pPr>
            <a:r>
              <a:t>Active Protocol: Both parties must be online simultaneously </a:t>
            </a:r>
          </a:p>
          <a:p>
            <a:pPr>
              <a:defRPr/>
            </a:pPr>
            <a:r>
              <a:t>Cannot encrypt a message for someone who's offline</a:t>
            </a:r>
          </a:p>
          <a:p>
            <a:pPr>
              <a:defRPr/>
            </a:pPr>
          </a:p>
          <a:p>
            <a:pPr>
              <a:defRPr/>
            </a:pPr>
            <a:r>
              <a:t>Solutions to MITM Attacks:</a:t>
            </a:r>
          </a:p>
          <a:p>
            <a:pPr>
              <a:defRPr/>
            </a:pPr>
            <a:r>
              <a:t>Digital Signatures: Sign DH public parameters (ga mod p, gb mod p) with certificate-based authentication </a:t>
            </a:r>
          </a:p>
          <a:p>
            <a:pPr>
              <a:defRPr/>
            </a:pPr>
            <a:r>
              <a:t>Used in TLS/HTTPS (next week)</a:t>
            </a:r>
          </a:p>
          <a:p>
            <a:pPr>
              <a:defRPr/>
            </a:pPr>
            <a:r>
              <a:t>Pre-Shared Keys (PSK): Authenticate DH public parameters using MAC </a:t>
            </a:r>
          </a:p>
          <a:p>
            <a:pPr>
              <a:defRPr/>
            </a:pPr>
            <a:r>
              <a:t>PSK provides authentication, DH provides forward secrecy</a:t>
            </a:r>
          </a:p>
          <a:p>
            <a:pPr>
              <a:defRPr/>
            </a:pPr>
            <a:r>
              <a:t>Used in VPNs and IoT devices</a:t>
            </a:r>
          </a:p>
        </p:txBody>
      </p:sp>
    </p:spTree>
  </p:cSld>
  <p:clrMapOvr>
    <a:masterClrMapping/>
  </p:clrMapOvr>
</p:sld>
</file>

<file path=ppt/slides/slide1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8" y="0"/>
            <a:ext cx="10515600" cy="878884"/>
          </a:xfrm>
          <a:prstGeom prst="rect">
            <a:avLst/>
          </a:prstGeom>
          <a:noFill/>
        </p:spPr>
        <p:txBody>
          <a:bodyPr wrap="none">
            <a:spAutoFit/>
          </a:bodyPr>
          <a:lstStyle/>
          <a:p>
            <a:pPr>
              <a:defRPr/>
            </a:pPr>
            <a:r>
              <a:t>Summary: Diffie-Hellman Key Exchange</a:t>
            </a:r>
          </a:p>
        </p:txBody>
      </p:sp>
      <p:sp>
        <p:nvSpPr>
          <p:cNvPr id="3" name="TextBox 2"/>
          <p:cNvSpPr txBox="1"/>
          <p:nvPr/>
        </p:nvSpPr>
        <p:spPr>
          <a:xfrm>
            <a:off x="838200" y="956931"/>
            <a:ext cx="10515599" cy="5784112"/>
          </a:xfrm>
          <a:prstGeom prst="rect">
            <a:avLst/>
          </a:prstGeom>
          <a:noFill/>
        </p:spPr>
        <p:txBody>
          <a:bodyPr wrap="none">
            <a:spAutoFit/>
          </a:bodyPr>
          <a:lstStyle/>
          <a:p>
            <a:pPr>
              <a:defRPr/>
            </a:pPr>
            <a:r>
              <a:t>Algorithm:</a:t>
            </a:r>
          </a:p>
          <a:p>
            <a:pPr>
              <a:defRPr/>
            </a:pPr>
            <a:r>
              <a:t>Alice chooses a and sends ga mod p to Bob</a:t>
            </a:r>
          </a:p>
          <a:p>
            <a:pPr>
              <a:defRPr/>
            </a:pPr>
            <a:r>
              <a:t>Bob chooses b and sends gb mod p to Alice</a:t>
            </a:r>
          </a:p>
          <a:p>
            <a:pPr>
              <a:defRPr/>
            </a:pPr>
            <a:r>
              <a:t>Their shared secret is (ga)b = (gb)a = gab mod p</a:t>
            </a:r>
          </a:p>
          <a:p>
            <a:pPr>
              <a:defRPr/>
            </a:pPr>
          </a:p>
          <a:p>
            <a:pPr>
              <a:defRPr/>
            </a:pPr>
            <a:r>
              <a:t>Diffie-Hellman provides forward secrecy: Nothing is saved or can be recorded that can ever recover the key</a:t>
            </a:r>
          </a:p>
          <a:p>
            <a:pPr>
              <a:defRPr/>
            </a:pPr>
            <a:r>
              <a:t>Forward secrecy (aka Perfect forward secrecy): a cryptographic feature that ensures past encrypted communications remain secure even if current session keys or long-term private keys are compromised</a:t>
            </a:r>
          </a:p>
          <a:p>
            <a:pPr>
              <a:defRPr/>
            </a:pPr>
          </a:p>
          <a:p>
            <a:pPr>
              <a:defRPr/>
            </a:pPr>
            <a:r>
              <a:t>Diffie-Hellman can be performed over other mathematical groups, such as Elliptic-curve Diffie-Hellman (ECDH)</a:t>
            </a:r>
          </a:p>
          <a:p>
            <a:pPr>
              <a:defRPr/>
            </a:pPr>
          </a:p>
          <a:p>
            <a:pPr>
              <a:defRPr/>
            </a:pPr>
            <a:r>
              <a:t>Issues</a:t>
            </a:r>
          </a:p>
          <a:p>
            <a:pPr>
              <a:defRPr/>
            </a:pPr>
            <a:r>
              <a:t>Does not provide authenticity</a:t>
            </a:r>
          </a:p>
          <a:p>
            <a:pPr>
              <a:defRPr/>
            </a:pPr>
            <a:r>
              <a:t>Not secure against MITM</a:t>
            </a:r>
          </a:p>
          <a:p>
            <a:pPr>
              <a:defRPr/>
            </a:pPr>
            <a:r>
              <a:t>Both parties must be online</a:t>
            </a:r>
          </a:p>
        </p:txBody>
      </p:sp>
    </p:spTree>
  </p:cSld>
  <p:clrMapOvr>
    <a:masterClrMapping/>
  </p:clrMapOvr>
</p:sld>
</file>

<file path=ppt/slides/slide1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240325" y="3602039"/>
            <a:ext cx="9711350" cy="1655762"/>
          </a:xfrm>
          <a:prstGeom prst="rect">
            <a:avLst/>
          </a:prstGeom>
          <a:noFill/>
        </p:spPr>
        <p:txBody>
          <a:bodyPr wrap="none">
            <a:spAutoFit/>
          </a:bodyPr>
          <a:lstStyle/>
          <a:p>
            <a:pPr>
              <a:defRPr/>
            </a:pPr>
          </a:p>
          <a:p>
            <a:pPr>
              <a:defRPr/>
            </a:pPr>
          </a:p>
          <a:p>
            <a:pPr>
              <a:defRPr/>
            </a:pPr>
            <a:r>
              <a:t>Week 12, Lecture 1: Transport Layer Security</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451821"/>
            <a:ext cx="10515600" cy="894622"/>
          </a:xfrm>
          <a:prstGeom prst="rect">
            <a:avLst/>
          </a:prstGeom>
          <a:noFill/>
        </p:spPr>
        <p:txBody>
          <a:bodyPr wrap="none">
            <a:spAutoFit/>
          </a:bodyPr>
          <a:lstStyle/>
          <a:p>
            <a:pPr>
              <a:defRPr/>
            </a:pPr>
            <a:r>
              <a:t>What’s a protocol?</a:t>
            </a:r>
          </a:p>
        </p:txBody>
      </p:sp>
      <p:sp>
        <p:nvSpPr>
          <p:cNvPr id="3" name="TextBox 2"/>
          <p:cNvSpPr txBox="1"/>
          <p:nvPr/>
        </p:nvSpPr>
        <p:spPr>
          <a:xfrm>
            <a:off x="844202" y="1490089"/>
            <a:ext cx="3581400" cy="4648200"/>
          </a:xfrm>
          <a:prstGeom prst="rect">
            <a:avLst/>
          </a:prstGeom>
          <a:noFill/>
        </p:spPr>
        <p:txBody>
          <a:bodyPr wrap="none">
            <a:spAutoFit/>
          </a:bodyPr>
          <a:lstStyle/>
          <a:p>
            <a:pPr>
              <a:defRPr/>
            </a:pPr>
            <a:r>
              <a:t>Human protocols:</a:t>
            </a:r>
          </a:p>
          <a:p>
            <a:pPr>
              <a:defRPr/>
            </a:pPr>
            <a:r>
              <a:t>“what’s the time?”</a:t>
            </a:r>
          </a:p>
          <a:p>
            <a:pPr>
              <a:defRPr/>
            </a:pPr>
            <a:r>
              <a:t>“I have a question”</a:t>
            </a:r>
          </a:p>
          <a:p>
            <a:pPr>
              <a:defRPr/>
            </a:pPr>
            <a:r>
              <a:t>introductions</a:t>
            </a:r>
          </a:p>
        </p:txBody>
      </p:sp>
      <p:sp>
        <p:nvSpPr>
          <p:cNvPr id="4" name="TextBox 3"/>
          <p:cNvSpPr txBox="1"/>
          <p:nvPr/>
        </p:nvSpPr>
        <p:spPr>
          <a:xfrm>
            <a:off x="5182172" y="1500137"/>
            <a:ext cx="5780439" cy="1928863"/>
          </a:xfrm>
          <a:prstGeom prst="rect">
            <a:avLst/>
          </a:prstGeom>
          <a:noFill/>
        </p:spPr>
        <p:txBody>
          <a:bodyPr wrap="none">
            <a:spAutoFit/>
          </a:bodyPr>
          <a:lstStyle/>
          <a:p>
            <a:pPr>
              <a:defRPr/>
            </a:pPr>
            <a:r>
              <a:t>Network protocols:</a:t>
            </a:r>
          </a:p>
          <a:p>
            <a:pPr>
              <a:defRPr/>
            </a:pPr>
            <a:r>
              <a:t>computers (devices) rather than humans</a:t>
            </a:r>
          </a:p>
          <a:p>
            <a:pPr>
              <a:defRPr/>
            </a:pPr>
            <a:r>
              <a:t>all communication activity in Internet governed by protocols</a:t>
            </a:r>
          </a:p>
        </p:txBody>
      </p:sp>
      <p:sp>
        <p:nvSpPr>
          <p:cNvPr id="5" name="TextBox 4"/>
          <p:cNvSpPr txBox="1"/>
          <p:nvPr/>
        </p:nvSpPr>
        <p:spPr>
          <a:xfrm>
            <a:off x="952500" y="3843823"/>
            <a:ext cx="3581400" cy="2065910"/>
          </a:xfrm>
          <a:prstGeom prst="rect">
            <a:avLst/>
          </a:prstGeom>
          <a:noFill/>
        </p:spPr>
        <p:txBody>
          <a:bodyPr wrap="none">
            <a:spAutoFit/>
          </a:bodyPr>
          <a:lstStyle/>
          <a:p>
            <a:pPr>
              <a:defRPr/>
            </a:pPr>
            <a:r>
              <a:t>Rules for:</a:t>
            </a:r>
          </a:p>
          <a:p>
            <a:pPr>
              <a:defRPr/>
            </a:pPr>
            <a:r>
              <a:t>… specific messages sent</a:t>
            </a:r>
          </a:p>
          <a:p>
            <a:pPr>
              <a:defRPr/>
            </a:pPr>
            <a:r>
              <a:t>… specific actions taken when message received, or other events</a:t>
            </a:r>
          </a:p>
        </p:txBody>
      </p:sp>
    </p:spTree>
  </p:cSld>
  <p:clrMapOvr>
    <a:masterClrMapping/>
  </p:clrMapOvr>
</p:sld>
</file>

<file path=ppt/slides/slide1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Transport Layer Security (TLS)</a:t>
            </a:r>
          </a:p>
          <a:p>
            <a:pPr>
              <a:defRPr/>
            </a:pPr>
            <a:r>
              <a:t>TLS Handshake Protocol </a:t>
            </a:r>
          </a:p>
          <a:p>
            <a:pPr>
              <a:defRPr/>
            </a:pPr>
            <a:r>
              <a:t>TLS: Security Guarantees and Summary</a:t>
            </a:r>
          </a:p>
          <a:p>
            <a:pPr>
              <a:defRPr/>
            </a:pPr>
            <a:r>
              <a:t>TLS: Application (HTTPS)</a:t>
            </a:r>
          </a:p>
          <a:p>
            <a:pPr>
              <a:defRPr/>
            </a:pPr>
          </a:p>
          <a:p>
            <a:pPr>
              <a:defRPr/>
            </a:pPr>
          </a:p>
        </p:txBody>
      </p:sp>
    </p:spTree>
  </p:cSld>
  <p:clrMapOvr>
    <a:masterClrMapping/>
  </p:clrMapOvr>
</p:sld>
</file>

<file path=ppt/slides/slide1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90600" y="199697"/>
            <a:ext cx="10515600" cy="861848"/>
          </a:xfrm>
          <a:prstGeom prst="rect">
            <a:avLst/>
          </a:prstGeom>
          <a:noFill/>
        </p:spPr>
        <p:txBody>
          <a:bodyPr wrap="none">
            <a:spAutoFit/>
          </a:bodyPr>
          <a:lstStyle/>
          <a:p>
            <a:pPr>
              <a:defRPr/>
            </a:pPr>
            <a:r>
              <a:t>Recap: TCP and UDP</a:t>
            </a:r>
          </a:p>
        </p:txBody>
      </p:sp>
      <p:sp>
        <p:nvSpPr>
          <p:cNvPr id="3" name="TextBox 2"/>
          <p:cNvSpPr txBox="1"/>
          <p:nvPr/>
        </p:nvSpPr>
        <p:spPr>
          <a:xfrm>
            <a:off x="517184" y="1359415"/>
            <a:ext cx="11157631" cy="5298888"/>
          </a:xfrm>
          <a:prstGeom prst="rect">
            <a:avLst/>
          </a:prstGeom>
          <a:noFill/>
        </p:spPr>
        <p:txBody>
          <a:bodyPr wrap="none">
            <a:spAutoFit/>
          </a:bodyPr>
          <a:lstStyle/>
          <a:p>
            <a:pPr>
              <a:defRPr/>
            </a:pPr>
            <a:r>
              <a:t>Transmission Control Protocol (TCP): Reliably sending packets</a:t>
            </a:r>
          </a:p>
          <a:p>
            <a:pPr>
              <a:defRPr/>
            </a:pPr>
            <a:r>
              <a:t>Provides reliability, ordering, and byte stream abstraction</a:t>
            </a:r>
          </a:p>
          <a:p>
            <a:pPr>
              <a:defRPr/>
            </a:pPr>
            <a:r>
              <a:t>3-way handshake</a:t>
            </a:r>
          </a:p>
          <a:p>
            <a:pPr>
              <a:defRPr/>
            </a:pPr>
            <a:r>
              <a:t>Packet’s sequence number and ACK number</a:t>
            </a:r>
          </a:p>
          <a:p>
            <a:pPr>
              <a:defRPr/>
            </a:pPr>
            <a:r>
              <a:t>Flow control and congestion control</a:t>
            </a:r>
          </a:p>
          <a:p>
            <a:pPr>
              <a:defRPr/>
            </a:pPr>
          </a:p>
          <a:p>
            <a:pPr>
              <a:defRPr/>
            </a:pPr>
            <a:r>
              <a:t>Attack: TCP DoS attack by launching a SYN Flooding attack</a:t>
            </a:r>
          </a:p>
          <a:p>
            <a:pPr>
              <a:defRPr/>
            </a:pPr>
            <a:r>
              <a:t>Attack: TCP reset attack by injecting TCP Reset (RST) packets</a:t>
            </a:r>
          </a:p>
          <a:p>
            <a:pPr>
              <a:defRPr/>
            </a:pPr>
            <a:r>
              <a:t>Blind attacks must guess the client’s or server’s sequence numbers</a:t>
            </a:r>
          </a:p>
          <a:p>
            <a:pPr>
              <a:defRPr/>
            </a:pPr>
            <a:r>
              <a:t>Attack: TCP session hijacking attack through data injection</a:t>
            </a:r>
          </a:p>
          <a:p>
            <a:pPr>
              <a:defRPr/>
            </a:pPr>
            <a:r>
              <a:t>Blind attacks must guess the client’s or server’s sequence numbers</a:t>
            </a:r>
          </a:p>
          <a:p>
            <a:pPr>
              <a:defRPr/>
            </a:pPr>
          </a:p>
          <a:p>
            <a:pPr>
              <a:defRPr/>
            </a:pPr>
            <a:r>
              <a:t>User Datagram Protocol (UDP): Non-reliably sending packets</a:t>
            </a:r>
          </a:p>
          <a:p>
            <a:pPr>
              <a:defRPr/>
            </a:pPr>
            <a:r>
              <a:t>No reliability or ordering, only datagram abstraction</a:t>
            </a:r>
          </a:p>
          <a:p>
            <a:pPr>
              <a:defRPr/>
            </a:pPr>
            <a:r>
              <a:t>Similar injection and spoofing attacks as TCP, but easier</a:t>
            </a:r>
          </a:p>
        </p:txBody>
      </p:sp>
    </p:spTree>
  </p:cSld>
  <p:clrMapOvr>
    <a:masterClrMapping/>
  </p:clrMapOvr>
</p:sld>
</file>

<file path=ppt/slides/slide1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50772"/>
            <a:ext cx="10515600" cy="890919"/>
          </a:xfrm>
          <a:prstGeom prst="rect">
            <a:avLst/>
          </a:prstGeom>
          <a:noFill/>
        </p:spPr>
        <p:txBody>
          <a:bodyPr wrap="none">
            <a:spAutoFit/>
          </a:bodyPr>
          <a:lstStyle/>
          <a:p>
            <a:pPr>
              <a:defRPr/>
            </a:pPr>
            <a:r>
              <a:t>Transport Layer Security (TLS) </a:t>
            </a:r>
          </a:p>
        </p:txBody>
      </p:sp>
      <p:sp>
        <p:nvSpPr>
          <p:cNvPr id="3" name="TextBox 2"/>
          <p:cNvSpPr txBox="1"/>
          <p:nvPr/>
        </p:nvSpPr>
        <p:spPr>
          <a:xfrm>
            <a:off x="100483" y="1489053"/>
            <a:ext cx="8937191" cy="5218175"/>
          </a:xfrm>
          <a:prstGeom prst="rect">
            <a:avLst/>
          </a:prstGeom>
          <a:noFill/>
        </p:spPr>
        <p:txBody>
          <a:bodyPr wrap="none">
            <a:spAutoFit/>
          </a:bodyPr>
          <a:lstStyle/>
          <a:p>
            <a:pPr>
              <a:defRPr/>
            </a:pPr>
            <a:r>
              <a:t>TLS (Transport Layer Security): A protocol for creating a secure communication channel over the Internet</a:t>
            </a:r>
          </a:p>
          <a:p>
            <a:pPr>
              <a:defRPr/>
            </a:pPr>
            <a:r>
              <a:t>Replaces SSL (Secure Sockets Layer), which is an older version of the protocol</a:t>
            </a:r>
          </a:p>
          <a:p>
            <a:pPr>
              <a:defRPr/>
            </a:pPr>
            <a:r>
              <a:t>TLS is built on top of TCP</a:t>
            </a:r>
          </a:p>
          <a:p>
            <a:pPr>
              <a:defRPr/>
            </a:pPr>
            <a:r>
              <a:t>Relies upon: Byte stream abstraction between the client and the server</a:t>
            </a:r>
          </a:p>
          <a:p>
            <a:pPr>
              <a:defRPr/>
            </a:pPr>
            <a:r>
              <a:t>Provides: Byte stream abstraction between the client and the server</a:t>
            </a:r>
          </a:p>
          <a:p>
            <a:pPr>
              <a:defRPr/>
            </a:pPr>
            <a:r>
              <a:t>The abstraction appears the same to the end client, but TLS provides confidentiality, integrity and (server) authenticity!</a:t>
            </a:r>
          </a:p>
        </p:txBody>
      </p:sp>
    </p:spTree>
  </p:cSld>
  <p:clrMapOvr>
    <a:masterClrMapping/>
  </p:clrMapOvr>
</p:sld>
</file>

<file path=ppt/slides/slide1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117566"/>
            <a:ext cx="10515600" cy="937549"/>
          </a:xfrm>
          <a:prstGeom prst="rect">
            <a:avLst/>
          </a:prstGeom>
          <a:noFill/>
        </p:spPr>
        <p:txBody>
          <a:bodyPr wrap="none">
            <a:spAutoFit/>
          </a:bodyPr>
          <a:lstStyle/>
          <a:p>
            <a:pPr>
              <a:defRPr/>
            </a:pPr>
            <a:r>
              <a:t>Secure Internet Communication: Goals of TLS</a:t>
            </a:r>
          </a:p>
        </p:txBody>
      </p:sp>
      <p:sp>
        <p:nvSpPr>
          <p:cNvPr id="3" name="TextBox 2"/>
          <p:cNvSpPr txBox="1"/>
          <p:nvPr/>
        </p:nvSpPr>
        <p:spPr>
          <a:xfrm>
            <a:off x="838198" y="1535781"/>
            <a:ext cx="10515601" cy="4832092"/>
          </a:xfrm>
          <a:prstGeom prst="rect">
            <a:avLst/>
          </a:prstGeom>
          <a:noFill/>
        </p:spPr>
        <p:txBody>
          <a:bodyPr wrap="none">
            <a:spAutoFit/>
          </a:bodyPr>
          <a:lstStyle/>
          <a:p>
            <a:pPr>
              <a:defRPr/>
            </a:pPr>
            <a:r>
              <a:t>Confidentiality: Ensure that attackers cannot read your traffic</a:t>
            </a:r>
          </a:p>
          <a:p>
            <a:pPr>
              <a:defRPr/>
            </a:pPr>
            <a:r>
              <a:t>Symmetric encryption</a:t>
            </a:r>
          </a:p>
          <a:p>
            <a:pPr>
              <a:defRPr/>
            </a:pPr>
            <a:r>
              <a:t>Protects against eavesdropping</a:t>
            </a:r>
          </a:p>
          <a:p>
            <a:pPr>
              <a:defRPr/>
            </a:pPr>
          </a:p>
          <a:p>
            <a:pPr>
              <a:defRPr/>
            </a:pPr>
            <a:r>
              <a:t>Integrity: Ensure that attackers cannot tamper with your traffic</a:t>
            </a:r>
          </a:p>
          <a:p>
            <a:pPr>
              <a:defRPr/>
            </a:pPr>
            <a:r>
              <a:t>HMAC</a:t>
            </a:r>
          </a:p>
          <a:p>
            <a:pPr>
              <a:defRPr/>
            </a:pPr>
            <a:r>
              <a:t>Prevent replay attacks  The attacker records encrypted traffic and then replays it to the server</a:t>
            </a:r>
          </a:p>
          <a:p>
            <a:pPr>
              <a:defRPr/>
            </a:pPr>
            <a:r>
              <a:t>Example: Replaying a packet that sends “Pay $10 to Mallory”</a:t>
            </a:r>
          </a:p>
          <a:p>
            <a:pPr>
              <a:defRPr/>
            </a:pPr>
          </a:p>
          <a:p>
            <a:pPr>
              <a:defRPr/>
            </a:pPr>
            <a:r>
              <a:t>Authenticity: Make sure you’re talking to the legitimate server </a:t>
            </a:r>
          </a:p>
          <a:p>
            <a:pPr>
              <a:defRPr/>
            </a:pPr>
            <a:r>
              <a:t>Asymmetric encryption/Digital signature &amp; Certificate</a:t>
            </a:r>
          </a:p>
          <a:p>
            <a:pPr>
              <a:defRPr/>
            </a:pPr>
            <a:r>
              <a:t>Defend against an attacker impersonating the server</a:t>
            </a:r>
          </a:p>
          <a:p>
            <a:pPr>
              <a:defRPr/>
            </a:pPr>
            <a:r>
              <a:t>Prevents man-in-the-middle (MITM) attacks</a:t>
            </a:r>
          </a:p>
        </p:txBody>
      </p:sp>
    </p:spTree>
  </p:cSld>
  <p:clrMapOvr>
    <a:masterClrMapping/>
  </p:clrMapOvr>
</p:sld>
</file>

<file path=ppt/slides/slide1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Transport Layer Security (TLS)</a:t>
            </a:r>
          </a:p>
          <a:p>
            <a:pPr>
              <a:defRPr/>
            </a:pPr>
            <a:r>
              <a:t>TLS Handshake Protocol </a:t>
            </a:r>
          </a:p>
          <a:p>
            <a:pPr>
              <a:defRPr/>
            </a:pPr>
            <a:r>
              <a:t>TLS: Security Guarantees and Summary</a:t>
            </a:r>
          </a:p>
          <a:p>
            <a:pPr>
              <a:defRPr/>
            </a:pPr>
            <a:r>
              <a:t>TLS: Application (HTTPS)</a:t>
            </a:r>
          </a:p>
          <a:p>
            <a:pPr>
              <a:defRPr/>
            </a:pPr>
          </a:p>
        </p:txBody>
      </p:sp>
    </p:spTree>
  </p:cSld>
  <p:clrMapOvr>
    <a:masterClrMapping/>
  </p:clrMapOvr>
</p:sld>
</file>

<file path=ppt/slides/slide1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970"/>
            <a:ext cx="10515600" cy="1144523"/>
          </a:xfrm>
          <a:prstGeom prst="rect">
            <a:avLst/>
          </a:prstGeom>
          <a:noFill/>
        </p:spPr>
        <p:txBody>
          <a:bodyPr wrap="none">
            <a:spAutoFit/>
          </a:bodyPr>
          <a:lstStyle/>
          <a:p>
            <a:pPr>
              <a:defRPr/>
            </a:pPr>
            <a:r>
              <a:t>TLS Handshake Step 1: Exchange Hellos</a:t>
            </a:r>
          </a:p>
        </p:txBody>
      </p:sp>
      <p:sp>
        <p:nvSpPr>
          <p:cNvPr id="3" name="TextBox 2"/>
          <p:cNvSpPr txBox="1"/>
          <p:nvPr/>
        </p:nvSpPr>
        <p:spPr>
          <a:xfrm>
            <a:off x="399805" y="1382052"/>
            <a:ext cx="7809863" cy="5121074"/>
          </a:xfrm>
          <a:prstGeom prst="rect">
            <a:avLst/>
          </a:prstGeom>
          <a:noFill/>
        </p:spPr>
        <p:txBody>
          <a:bodyPr wrap="none">
            <a:spAutoFit/>
          </a:bodyPr>
          <a:lstStyle/>
          <a:p>
            <a:pPr>
              <a:defRPr/>
            </a:pPr>
            <a:r>
              <a:t>Assume an underlying TCP connection has already been formed; Use TLS 1.2 as an example.</a:t>
            </a:r>
          </a:p>
          <a:p>
            <a:pPr>
              <a:defRPr/>
            </a:pPr>
            <a:r>
              <a:t>The client sends ClientHello with</a:t>
            </a:r>
          </a:p>
          <a:p>
            <a:pPr>
              <a:defRPr/>
            </a:pPr>
            <a:r>
              <a:t>A 256-bit random number RC (“client random”)</a:t>
            </a:r>
          </a:p>
          <a:p>
            <a:pPr>
              <a:defRPr/>
            </a:pPr>
            <a:r>
              <a:t>A list of supported cryptographic algorithms (Cipher Spec)</a:t>
            </a:r>
          </a:p>
          <a:p>
            <a:pPr>
              <a:defRPr/>
            </a:pPr>
            <a:r>
              <a:t>The server sends ServerHello with</a:t>
            </a:r>
          </a:p>
          <a:p>
            <a:pPr>
              <a:defRPr/>
            </a:pPr>
            <a:r>
              <a:t>A 256-bit random number RS (“server random”)</a:t>
            </a:r>
          </a:p>
          <a:p>
            <a:pPr>
              <a:defRPr/>
            </a:pPr>
            <a:r>
              <a:t>The algorithms to use (chosen from the client’s list)</a:t>
            </a:r>
          </a:p>
          <a:p>
            <a:pPr>
              <a:defRPr/>
            </a:pPr>
            <a:r>
              <a:t>RC and RS prevent replay attacks</a:t>
            </a:r>
          </a:p>
          <a:p>
            <a:pPr>
              <a:defRPr/>
            </a:pPr>
            <a:r>
              <a:t>RC  and RS are randomly chosen for every handshake</a:t>
            </a:r>
          </a:p>
          <a:p>
            <a:pPr>
              <a:defRPr/>
            </a:pPr>
            <a:r>
              <a:t>This guarantees that two handshakes will never be exactly identical</a:t>
            </a:r>
          </a:p>
        </p:txBody>
      </p:sp>
    </p:spTree>
  </p:cSld>
  <p:clrMapOvr>
    <a:masterClrMapping/>
  </p:clrMapOvr>
</p:sld>
</file>

<file path=ppt/slides/slide1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325563"/>
          </a:xfrm>
          <a:prstGeom prst="rect">
            <a:avLst/>
          </a:prstGeom>
          <a:noFill/>
        </p:spPr>
        <p:txBody>
          <a:bodyPr wrap="none">
            <a:spAutoFit/>
          </a:bodyPr>
          <a:lstStyle/>
          <a:p>
            <a:pPr>
              <a:defRPr/>
            </a:pPr>
            <a:r>
              <a:t>TLS Handshake Step 2: Certificate</a:t>
            </a:r>
          </a:p>
        </p:txBody>
      </p:sp>
      <p:sp>
        <p:nvSpPr>
          <p:cNvPr id="3" name="TextBox 2"/>
          <p:cNvSpPr txBox="1"/>
          <p:nvPr/>
        </p:nvSpPr>
        <p:spPr>
          <a:xfrm>
            <a:off x="399805" y="1529100"/>
            <a:ext cx="7705879" cy="4778109"/>
          </a:xfrm>
          <a:prstGeom prst="rect">
            <a:avLst/>
          </a:prstGeom>
          <a:noFill/>
        </p:spPr>
        <p:txBody>
          <a:bodyPr wrap="none">
            <a:spAutoFit/>
          </a:bodyPr>
          <a:lstStyle/>
          <a:p>
            <a:pPr>
              <a:defRPr/>
            </a:pPr>
            <a:r>
              <a:t>The server sends its certificate</a:t>
            </a:r>
          </a:p>
          <a:p>
            <a:pPr>
              <a:defRPr/>
            </a:pPr>
            <a:r>
              <a:t>Recall certificates: The server’s identity and public key (PKserver), signed by a trusted certificate authority (CA)</a:t>
            </a:r>
          </a:p>
          <a:p>
            <a:pPr>
              <a:defRPr/>
            </a:pPr>
            <a:r>
              <a:t>The client validates the certificate</a:t>
            </a:r>
          </a:p>
          <a:p>
            <a:pPr>
              <a:defRPr/>
            </a:pPr>
            <a:r>
              <a:t>Verify the signature in the certificate</a:t>
            </a:r>
          </a:p>
          <a:p>
            <a:pPr>
              <a:defRPr/>
            </a:pPr>
            <a:r>
              <a:t>The client now knows the server’s public key</a:t>
            </a:r>
          </a:p>
          <a:p>
            <a:pPr>
              <a:defRPr/>
            </a:pPr>
            <a:r>
              <a:t>The client is not yet sure that they are talking to the legitimate server (not an impersonator)</a:t>
            </a:r>
          </a:p>
          <a:p>
            <a:pPr>
              <a:defRPr/>
            </a:pPr>
            <a:r>
              <a:t>Recall: Certificates are public. Anyone can provide a certificate for anybody</a:t>
            </a:r>
          </a:p>
        </p:txBody>
      </p:sp>
    </p:spTree>
  </p:cSld>
  <p:clrMapOvr>
    <a:masterClrMapping/>
  </p:clrMapOvr>
</p:sld>
</file>

<file path=ppt/slides/slide1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08620"/>
            <a:ext cx="10515600" cy="992916"/>
          </a:xfrm>
          <a:prstGeom prst="rect">
            <a:avLst/>
          </a:prstGeom>
          <a:noFill/>
        </p:spPr>
        <p:txBody>
          <a:bodyPr wrap="none">
            <a:spAutoFit/>
          </a:bodyPr>
          <a:lstStyle/>
          <a:p>
            <a:pPr>
              <a:defRPr/>
            </a:pPr>
            <a:r>
              <a:t>TLS Handshake Step 3: Premaster Secret</a:t>
            </a:r>
          </a:p>
        </p:txBody>
      </p:sp>
      <p:sp>
        <p:nvSpPr>
          <p:cNvPr id="3" name="TextBox 2"/>
          <p:cNvSpPr txBox="1"/>
          <p:nvPr/>
        </p:nvSpPr>
        <p:spPr>
          <a:xfrm>
            <a:off x="195078" y="1266826"/>
            <a:ext cx="8209692" cy="5499734"/>
          </a:xfrm>
          <a:prstGeom prst="rect">
            <a:avLst/>
          </a:prstGeom>
          <a:noFill/>
        </p:spPr>
        <p:txBody>
          <a:bodyPr wrap="none">
            <a:spAutoFit/>
          </a:bodyPr>
          <a:lstStyle/>
          <a:p>
            <a:pPr>
              <a:defRPr/>
            </a:pPr>
            <a:r>
              <a:t>This step has two main purposes</a:t>
            </a:r>
          </a:p>
          <a:p>
            <a:pPr>
              <a:defRPr/>
            </a:pPr>
            <a:r>
              <a:t>Make sure the client is talking to the legitimate server (not an impersonator)</a:t>
            </a:r>
          </a:p>
          <a:p>
            <a:pPr>
              <a:defRPr/>
            </a:pPr>
            <a:r>
              <a:t>The attacker can collect legitimate certificates</a:t>
            </a:r>
          </a:p>
          <a:p>
            <a:pPr>
              <a:defRPr/>
            </a:pPr>
            <a:r>
              <a:t>The server must prove that it owns the private key corresponding to the public key in the certificate</a:t>
            </a:r>
          </a:p>
          <a:p>
            <a:pPr>
              <a:defRPr/>
            </a:pPr>
            <a:r>
              <a:t>Give the client and server a shared secret</a:t>
            </a:r>
          </a:p>
          <a:p>
            <a:pPr>
              <a:defRPr/>
            </a:pPr>
            <a:r>
              <a:t>An attacker should not be able to learn the secret</a:t>
            </a:r>
          </a:p>
          <a:p>
            <a:pPr>
              <a:defRPr/>
            </a:pPr>
            <a:r>
              <a:t>This will help the client and the server secure messages later</a:t>
            </a:r>
          </a:p>
          <a:p>
            <a:pPr>
              <a:defRPr/>
            </a:pPr>
          </a:p>
          <a:p>
            <a:pPr>
              <a:defRPr/>
            </a:pPr>
            <a:r>
              <a:t>Two approaches to sharing a premaster secret: RSA or Diffie-Hellman (DHE)</a:t>
            </a:r>
          </a:p>
        </p:txBody>
      </p:sp>
    </p:spTree>
  </p:cSld>
  <p:clrMapOvr>
    <a:masterClrMapping/>
  </p:clrMapOvr>
</p:sld>
</file>

<file path=ppt/slides/slide1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20268" y="92479"/>
            <a:ext cx="10951464" cy="1064015"/>
          </a:xfrm>
          <a:prstGeom prst="rect">
            <a:avLst/>
          </a:prstGeom>
          <a:noFill/>
        </p:spPr>
        <p:txBody>
          <a:bodyPr wrap="none">
            <a:spAutoFit/>
          </a:bodyPr>
          <a:lstStyle/>
          <a:p>
            <a:pPr>
              <a:defRPr/>
            </a:pPr>
            <a:r>
              <a:t>TLS Handshake Step 3: Premaster Secret (RSA)</a:t>
            </a:r>
          </a:p>
        </p:txBody>
      </p:sp>
      <p:sp>
        <p:nvSpPr>
          <p:cNvPr id="3" name="TextBox 2"/>
          <p:cNvSpPr txBox="1"/>
          <p:nvPr/>
        </p:nvSpPr>
        <p:spPr>
          <a:xfrm>
            <a:off x="399805" y="1334193"/>
            <a:ext cx="7749785" cy="5431328"/>
          </a:xfrm>
          <a:prstGeom prst="rect">
            <a:avLst/>
          </a:prstGeom>
          <a:noFill/>
        </p:spPr>
        <p:txBody>
          <a:bodyPr wrap="none">
            <a:spAutoFit/>
          </a:bodyPr>
          <a:lstStyle/>
          <a:p>
            <a:pPr>
              <a:defRPr/>
            </a:pPr>
            <a:r>
              <a:t>The client randomly generates a premaster secret (PS)</a:t>
            </a:r>
          </a:p>
          <a:p>
            <a:pPr>
              <a:defRPr/>
            </a:pPr>
            <a:r>
              <a:t>The client encrypts PS with the server’s public key and sends it to the server</a:t>
            </a:r>
          </a:p>
          <a:p>
            <a:pPr>
              <a:defRPr/>
            </a:pPr>
            <a:r>
              <a:t>The client knows the server’s public key from the certificate</a:t>
            </a:r>
          </a:p>
          <a:p>
            <a:pPr>
              <a:defRPr/>
            </a:pPr>
            <a:r>
              <a:t>The server decrypts the premaster secret PS</a:t>
            </a:r>
          </a:p>
          <a:p>
            <a:pPr>
              <a:defRPr/>
            </a:pPr>
            <a:r>
              <a:t>The client and server now share a secret</a:t>
            </a:r>
          </a:p>
          <a:p>
            <a:pPr>
              <a:defRPr/>
            </a:pPr>
            <a:r>
              <a:t>Recall RSA encryption: Nobody except the legitimate server can decrypt the premaster secret</a:t>
            </a:r>
          </a:p>
          <a:p>
            <a:pPr>
              <a:defRPr/>
            </a:pPr>
            <a:r>
              <a:t>Proves that the server owns the private key (otherwise, it could not decrypt PS)</a:t>
            </a:r>
          </a:p>
        </p:txBody>
      </p:sp>
    </p:spTree>
  </p:cSld>
  <p:clrMapOvr>
    <a:masterClrMapping/>
  </p:clrMapOvr>
</p:sld>
</file>

<file path=ppt/slides/slide1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44712"/>
            <a:ext cx="10515600" cy="917465"/>
          </a:xfrm>
          <a:prstGeom prst="rect">
            <a:avLst/>
          </a:prstGeom>
          <a:noFill/>
        </p:spPr>
        <p:txBody>
          <a:bodyPr wrap="none">
            <a:spAutoFit/>
          </a:bodyPr>
          <a:lstStyle/>
          <a:p>
            <a:pPr>
              <a:defRPr/>
            </a:pPr>
            <a:r>
              <a:t>Recap: Diffie-Hellman Key Exchange</a:t>
            </a:r>
          </a:p>
        </p:txBody>
      </p:sp>
      <p:sp>
        <p:nvSpPr>
          <p:cNvPr id="3" name="TextBox 2"/>
          <p:cNvSpPr txBox="1"/>
          <p:nvPr/>
        </p:nvSpPr>
        <p:spPr>
          <a:xfrm>
            <a:off x="1717769" y="3547930"/>
            <a:ext cx="1466700" cy="280725"/>
          </a:xfrm>
          <a:prstGeom prst="rect">
            <a:avLst/>
          </a:prstGeom>
          <a:noFill/>
        </p:spPr>
        <p:txBody>
          <a:bodyPr wrap="none">
            <a:spAutoFit/>
          </a:bodyPr>
          <a:lstStyle/>
          <a:p>
            <a:pPr>
              <a:defRPr/>
            </a:pPr>
          </a:p>
        </p:txBody>
      </p:sp>
      <p:sp>
        <p:nvSpPr>
          <p:cNvPr id="4" name="TextBox 3"/>
          <p:cNvSpPr txBox="1"/>
          <p:nvPr/>
        </p:nvSpPr>
        <p:spPr>
          <a:xfrm>
            <a:off x="2735573" y="1715797"/>
            <a:ext cx="810900" cy="523190"/>
          </a:xfrm>
          <a:prstGeom prst="rect">
            <a:avLst/>
          </a:prstGeom>
          <a:noFill/>
        </p:spPr>
        <p:txBody>
          <a:bodyPr wrap="none">
            <a:spAutoFit/>
          </a:bodyPr>
          <a:lstStyle/>
          <a:p>
            <a:pPr>
              <a:defRPr/>
            </a:pPr>
            <a:r>
              <a:t>Alice</a:t>
            </a:r>
          </a:p>
        </p:txBody>
      </p:sp>
      <p:sp>
        <p:nvSpPr>
          <p:cNvPr id="5" name="TextBox 4"/>
          <p:cNvSpPr txBox="1"/>
          <p:nvPr/>
        </p:nvSpPr>
        <p:spPr>
          <a:xfrm>
            <a:off x="5740723" y="2296421"/>
            <a:ext cx="810900" cy="376200"/>
          </a:xfrm>
          <a:prstGeom prst="rect">
            <a:avLst/>
          </a:prstGeom>
          <a:noFill/>
        </p:spPr>
        <p:txBody>
          <a:bodyPr wrap="none">
            <a:spAutoFit/>
          </a:bodyPr>
          <a:lstStyle/>
          <a:p>
            <a:pPr>
              <a:defRPr/>
            </a:pPr>
            <a:r>
              <a:t>Mallory</a:t>
            </a:r>
          </a:p>
        </p:txBody>
      </p:sp>
      <p:sp>
        <p:nvSpPr>
          <p:cNvPr id="6" name="TextBox 5"/>
          <p:cNvSpPr txBox="1"/>
          <p:nvPr/>
        </p:nvSpPr>
        <p:spPr>
          <a:xfrm>
            <a:off x="8895719" y="1712238"/>
            <a:ext cx="810900" cy="523190"/>
          </a:xfrm>
          <a:prstGeom prst="rect">
            <a:avLst/>
          </a:prstGeom>
          <a:noFill/>
        </p:spPr>
        <p:txBody>
          <a:bodyPr wrap="none">
            <a:spAutoFit/>
          </a:bodyPr>
          <a:lstStyle/>
          <a:p>
            <a:pPr>
              <a:defRPr/>
            </a:pPr>
            <a:r>
              <a:t>Bob</a:t>
            </a:r>
          </a:p>
        </p:txBody>
      </p:sp>
      <p:sp>
        <p:nvSpPr>
          <p:cNvPr id="7" name="TextBox 6"/>
          <p:cNvSpPr txBox="1"/>
          <p:nvPr/>
        </p:nvSpPr>
        <p:spPr>
          <a:xfrm>
            <a:off x="1455017" y="2382120"/>
            <a:ext cx="3383280" cy="2893069"/>
          </a:xfrm>
          <a:prstGeom prst="rect">
            <a:avLst/>
          </a:prstGeom>
          <a:noFill/>
        </p:spPr>
        <p:txBody>
          <a:bodyPr wrap="none">
            <a:spAutoFit/>
          </a:bodyPr>
          <a:lstStyle/>
          <a:p>
            <a:pPr>
              <a:defRPr/>
            </a:pPr>
            <a:r>
              <a:t>Generate a</a:t>
            </a:r>
          </a:p>
          <a:p>
            <a:pPr>
              <a:defRPr/>
            </a:pPr>
          </a:p>
          <a:p>
            <a:pPr>
              <a:defRPr/>
            </a:pPr>
            <a:r>
              <a:t>Calculate ga mod p</a:t>
            </a:r>
          </a:p>
          <a:p>
            <a:pPr>
              <a:defRPr/>
            </a:pPr>
          </a:p>
          <a:p>
            <a:pPr>
              <a:defRPr/>
            </a:pPr>
          </a:p>
          <a:p>
            <a:pPr>
              <a:defRPr/>
            </a:pPr>
            <a:r>
              <a:t>Receive gb mod p</a:t>
            </a:r>
          </a:p>
          <a:p>
            <a:pPr>
              <a:defRPr/>
            </a:pPr>
          </a:p>
          <a:p>
            <a:pPr>
              <a:defRPr/>
            </a:pPr>
            <a:r>
              <a:t>Calculate (gb)a mod p</a:t>
            </a:r>
          </a:p>
        </p:txBody>
      </p:sp>
      <p:sp>
        <p:nvSpPr>
          <p:cNvPr id="8" name="TextBox 7"/>
          <p:cNvSpPr txBox="1"/>
          <p:nvPr/>
        </p:nvSpPr>
        <p:spPr>
          <a:xfrm>
            <a:off x="7609529" y="2382120"/>
            <a:ext cx="3383280" cy="2893069"/>
          </a:xfrm>
          <a:prstGeom prst="rect">
            <a:avLst/>
          </a:prstGeom>
          <a:noFill/>
        </p:spPr>
        <p:txBody>
          <a:bodyPr wrap="none">
            <a:spAutoFit/>
          </a:bodyPr>
          <a:lstStyle/>
          <a:p>
            <a:pPr>
              <a:defRPr/>
            </a:pPr>
            <a:r>
              <a:t>Generate b</a:t>
            </a:r>
          </a:p>
          <a:p>
            <a:pPr>
              <a:defRPr/>
            </a:pPr>
          </a:p>
          <a:p>
            <a:pPr>
              <a:defRPr/>
            </a:pPr>
            <a:r>
              <a:t>Calculate gb mod p</a:t>
            </a:r>
          </a:p>
          <a:p>
            <a:pPr>
              <a:defRPr/>
            </a:pPr>
          </a:p>
          <a:p>
            <a:pPr>
              <a:defRPr/>
            </a:pPr>
          </a:p>
          <a:p>
            <a:pPr>
              <a:defRPr/>
            </a:pPr>
            <a:r>
              <a:t>Receive ga mod p</a:t>
            </a:r>
          </a:p>
          <a:p>
            <a:pPr>
              <a:defRPr/>
            </a:pPr>
          </a:p>
          <a:p>
            <a:pPr>
              <a:defRPr/>
            </a:pPr>
            <a:r>
              <a:t>Calculate (ga)b mod p</a:t>
            </a:r>
          </a:p>
        </p:txBody>
      </p:sp>
      <p:sp>
        <p:nvSpPr>
          <p:cNvPr id="9" name="TextBox 8"/>
          <p:cNvSpPr txBox="1"/>
          <p:nvPr/>
        </p:nvSpPr>
        <p:spPr>
          <a:xfrm>
            <a:off x="2210463" y="5418322"/>
            <a:ext cx="1861121" cy="523190"/>
          </a:xfrm>
          <a:prstGeom prst="rect">
            <a:avLst/>
          </a:prstGeom>
          <a:noFill/>
        </p:spPr>
        <p:txBody>
          <a:bodyPr wrap="none">
            <a:spAutoFit/>
          </a:bodyPr>
          <a:lstStyle/>
          <a:p>
            <a:pPr>
              <a:defRPr/>
            </a:pPr>
            <a:r>
              <a:t>a, ga, gb ⇒ gab</a:t>
            </a:r>
          </a:p>
        </p:txBody>
      </p:sp>
      <p:sp>
        <p:nvSpPr>
          <p:cNvPr id="10" name="TextBox 9"/>
          <p:cNvSpPr txBox="1"/>
          <p:nvPr/>
        </p:nvSpPr>
        <p:spPr>
          <a:xfrm>
            <a:off x="7852638" y="5421881"/>
            <a:ext cx="2419877" cy="523190"/>
          </a:xfrm>
          <a:prstGeom prst="rect">
            <a:avLst/>
          </a:prstGeom>
          <a:noFill/>
        </p:spPr>
        <p:txBody>
          <a:bodyPr wrap="none">
            <a:spAutoFit/>
          </a:bodyPr>
          <a:lstStyle/>
          <a:p>
            <a:pPr>
              <a:defRPr/>
            </a:pPr>
            <a:r>
              <a:t>b, ga, gb ⇒ gab</a:t>
            </a:r>
          </a:p>
        </p:txBody>
      </p:sp>
      <p:sp>
        <p:nvSpPr>
          <p:cNvPr id="11" name="TextBox 10"/>
          <p:cNvSpPr txBox="1"/>
          <p:nvPr/>
        </p:nvSpPr>
        <p:spPr>
          <a:xfrm>
            <a:off x="5652702" y="1673489"/>
            <a:ext cx="810900" cy="523190"/>
          </a:xfrm>
          <a:prstGeom prst="rect">
            <a:avLst/>
          </a:prstGeom>
          <a:noFill/>
        </p:spPr>
        <p:txBody>
          <a:bodyPr wrap="none">
            <a:spAutoFit/>
          </a:bodyPr>
          <a:lstStyle/>
          <a:p>
            <a:pPr>
              <a:defRPr/>
            </a:pPr>
            <a:r>
              <a:t>Eve</a:t>
            </a:r>
          </a:p>
        </p:txBody>
      </p:sp>
      <p:sp>
        <p:nvSpPr>
          <p:cNvPr id="12" name="TextBox 11"/>
          <p:cNvSpPr txBox="1"/>
          <p:nvPr/>
        </p:nvSpPr>
        <p:spPr>
          <a:xfrm>
            <a:off x="5130011" y="909825"/>
            <a:ext cx="1856283" cy="523190"/>
          </a:xfrm>
          <a:prstGeom prst="rect">
            <a:avLst/>
          </a:prstGeom>
          <a:noFill/>
        </p:spPr>
        <p:txBody>
          <a:bodyPr wrap="none">
            <a:spAutoFit/>
          </a:bodyPr>
          <a:lstStyle/>
          <a:p>
            <a:pPr>
              <a:defRPr/>
            </a:pPr>
            <a:r>
              <a:t>Public: g, p</a:t>
            </a:r>
          </a:p>
        </p:txBody>
      </p:sp>
      <p:sp>
        <p:nvSpPr>
          <p:cNvPr id="13" name="TextBox 12"/>
          <p:cNvSpPr txBox="1"/>
          <p:nvPr/>
        </p:nvSpPr>
        <p:spPr>
          <a:xfrm>
            <a:off x="1087265" y="5944538"/>
            <a:ext cx="4157702" cy="861744"/>
          </a:xfrm>
          <a:prstGeom prst="rect">
            <a:avLst/>
          </a:prstGeom>
          <a:noFill/>
        </p:spPr>
        <p:txBody>
          <a:bodyPr wrap="none">
            <a:spAutoFit/>
          </a:bodyPr>
          <a:lstStyle/>
          <a:p>
            <a:pPr>
              <a:defRPr/>
            </a:pPr>
            <a:r>
              <a:t>Shared symmetric key is </a:t>
            </a:r>
          </a:p>
          <a:p>
            <a:pPr>
              <a:defRPr/>
            </a:pPr>
            <a:r>
              <a:t>K=gab</a:t>
            </a:r>
          </a:p>
        </p:txBody>
      </p:sp>
      <p:sp>
        <p:nvSpPr>
          <p:cNvPr id="14" name="TextBox 13"/>
          <p:cNvSpPr txBox="1"/>
          <p:nvPr/>
        </p:nvSpPr>
        <p:spPr>
          <a:xfrm>
            <a:off x="310966" y="2482940"/>
            <a:ext cx="1611704" cy="523190"/>
          </a:xfrm>
          <a:prstGeom prst="rect">
            <a:avLst/>
          </a:prstGeom>
          <a:noFill/>
        </p:spPr>
        <p:txBody>
          <a:bodyPr wrap="none">
            <a:spAutoFit/>
          </a:bodyPr>
          <a:lstStyle/>
          <a:p>
            <a:pPr>
              <a:defRPr/>
            </a:pPr>
            <a:r>
              <a:t>Private</a:t>
            </a:r>
          </a:p>
        </p:txBody>
      </p:sp>
      <p:sp>
        <p:nvSpPr>
          <p:cNvPr id="15" name="TextBox 14"/>
          <p:cNvSpPr txBox="1"/>
          <p:nvPr/>
        </p:nvSpPr>
        <p:spPr>
          <a:xfrm>
            <a:off x="338328" y="3505770"/>
            <a:ext cx="1535504" cy="523190"/>
          </a:xfrm>
          <a:prstGeom prst="rect">
            <a:avLst/>
          </a:prstGeom>
          <a:noFill/>
        </p:spPr>
        <p:txBody>
          <a:bodyPr wrap="none">
            <a:spAutoFit/>
          </a:bodyPr>
          <a:lstStyle/>
          <a:p>
            <a:pPr>
              <a:defRPr/>
            </a:pPr>
            <a:r>
              <a:t>Public</a:t>
            </a:r>
          </a:p>
        </p:txBody>
      </p:sp>
      <p:sp>
        <p:nvSpPr>
          <p:cNvPr id="16" name="TextBox 15"/>
          <p:cNvSpPr txBox="1"/>
          <p:nvPr/>
        </p:nvSpPr>
        <p:spPr>
          <a:xfrm>
            <a:off x="7177065" y="5888421"/>
            <a:ext cx="4157703" cy="861744"/>
          </a:xfrm>
          <a:prstGeom prst="rect">
            <a:avLst/>
          </a:prstGeom>
          <a:noFill/>
        </p:spPr>
        <p:txBody>
          <a:bodyPr wrap="none">
            <a:spAutoFit/>
          </a:bodyPr>
          <a:lstStyle/>
          <a:p>
            <a:pPr>
              <a:defRPr/>
            </a:pPr>
            <a:r>
              <a:t>Shared symmetric key is </a:t>
            </a:r>
          </a:p>
          <a:p>
            <a:pPr>
              <a:defRPr/>
            </a:pPr>
            <a:r>
              <a:t>K=gab</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451821"/>
            <a:ext cx="10515600" cy="894622"/>
          </a:xfrm>
          <a:prstGeom prst="rect">
            <a:avLst/>
          </a:prstGeom>
          <a:noFill/>
        </p:spPr>
        <p:txBody>
          <a:bodyPr wrap="none">
            <a:spAutoFit/>
          </a:bodyPr>
          <a:lstStyle/>
          <a:p>
            <a:pPr>
              <a:defRPr/>
            </a:pPr>
            <a:r>
              <a:t>What’s a protocol – A Human Analogy</a:t>
            </a:r>
          </a:p>
        </p:txBody>
      </p:sp>
      <p:sp>
        <p:nvSpPr>
          <p:cNvPr id="3" name="TextBox 2"/>
          <p:cNvSpPr txBox="1"/>
          <p:nvPr/>
        </p:nvSpPr>
        <p:spPr>
          <a:xfrm>
            <a:off x="885095" y="1371600"/>
            <a:ext cx="8153400" cy="685800"/>
          </a:xfrm>
          <a:prstGeom prst="rect">
            <a:avLst/>
          </a:prstGeom>
          <a:noFill/>
        </p:spPr>
        <p:txBody>
          <a:bodyPr wrap="none">
            <a:spAutoFit/>
          </a:bodyPr>
          <a:lstStyle/>
          <a:p>
            <a:pPr>
              <a:defRPr/>
            </a:pPr>
            <a:r>
              <a:t>A human protocol and a computer network protocol:</a:t>
            </a:r>
          </a:p>
          <a:p>
            <a:pPr>
              <a:defRPr/>
            </a:pPr>
          </a:p>
        </p:txBody>
      </p:sp>
      <p:sp>
        <p:nvSpPr>
          <p:cNvPr id="4" name="TextBox 3"/>
          <p:cNvSpPr txBox="1"/>
          <p:nvPr/>
        </p:nvSpPr>
        <p:spPr>
          <a:xfrm>
            <a:off x="980344" y="5862638"/>
            <a:ext cx="5511891" cy="533400"/>
          </a:xfrm>
          <a:prstGeom prst="rect">
            <a:avLst/>
          </a:prstGeom>
          <a:noFill/>
        </p:spPr>
        <p:txBody>
          <a:bodyPr wrap="none">
            <a:spAutoFit/>
          </a:bodyPr>
          <a:lstStyle/>
          <a:p>
            <a:pPr>
              <a:defRPr/>
            </a:pPr>
            <a:r>
              <a:t>Q: other human protocols? </a:t>
            </a:r>
          </a:p>
        </p:txBody>
      </p:sp>
      <p:pic>
        <p:nvPicPr>
          <p:cNvPr id="5" name="Picture 4" descr="image.png"/>
          <p:cNvPicPr>
            <a:picLocks noChangeAspect="1"/>
          </p:cNvPicPr>
          <p:nvPr/>
        </p:nvPicPr>
        <p:blipFill>
          <a:blip r:embed="rId2"/>
          <a:stretch>
            <a:fillRect/>
          </a:stretch>
        </p:blipFill>
        <p:spPr>
          <a:xfrm>
            <a:off x="2377642" y="2314576"/>
            <a:ext cx="561975" cy="693737"/>
          </a:xfrm>
          <a:prstGeom prst="rect">
            <a:avLst/>
          </a:prstGeom>
        </p:spPr>
      </p:pic>
      <p:pic>
        <p:nvPicPr>
          <p:cNvPr id="6" name="Picture 5" descr="image.png"/>
          <p:cNvPicPr>
            <a:picLocks noChangeAspect="1"/>
          </p:cNvPicPr>
          <p:nvPr/>
        </p:nvPicPr>
        <p:blipFill>
          <a:blip r:embed="rId3"/>
          <a:stretch>
            <a:fillRect/>
          </a:stretch>
        </p:blipFill>
        <p:spPr>
          <a:xfrm>
            <a:off x="4796992" y="2709863"/>
            <a:ext cx="676275" cy="690563"/>
          </a:xfrm>
          <a:prstGeom prst="rect">
            <a:avLst/>
          </a:prstGeom>
        </p:spPr>
      </p:pic>
      <p:sp>
        <p:nvSpPr>
          <p:cNvPr id="7" name="TextBox 6"/>
          <p:cNvSpPr txBox="1"/>
          <p:nvPr/>
        </p:nvSpPr>
        <p:spPr>
          <a:xfrm>
            <a:off x="5730145" y="2115345"/>
            <a:ext cx="0" cy="3573462"/>
          </a:xfrm>
          <a:prstGeom prst="rect">
            <a:avLst/>
          </a:prstGeom>
          <a:noFill/>
        </p:spPr>
        <p:txBody>
          <a:bodyPr wrap="none">
            <a:spAutoFit/>
          </a:bodyPr>
          <a:lstStyle/>
          <a:p>
            <a:pPr>
              <a:defRPr/>
            </a:pPr>
          </a:p>
        </p:txBody>
      </p:sp>
    </p:spTree>
  </p:cSld>
  <p:clrMapOvr>
    <a:masterClrMapping/>
  </p:clrMapOvr>
</p:sld>
</file>

<file path=ppt/slides/slide1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85405" y="151482"/>
            <a:ext cx="11021189" cy="821106"/>
          </a:xfrm>
          <a:prstGeom prst="rect">
            <a:avLst/>
          </a:prstGeom>
          <a:noFill/>
        </p:spPr>
        <p:txBody>
          <a:bodyPr wrap="none">
            <a:spAutoFit/>
          </a:bodyPr>
          <a:lstStyle/>
          <a:p>
            <a:pPr>
              <a:defRPr/>
            </a:pPr>
            <a:r>
              <a:t>TLS Handshake Step 3: Premaster Secret (DHE)</a:t>
            </a:r>
          </a:p>
        </p:txBody>
      </p:sp>
      <p:sp>
        <p:nvSpPr>
          <p:cNvPr id="3" name="TextBox 2"/>
          <p:cNvSpPr txBox="1"/>
          <p:nvPr/>
        </p:nvSpPr>
        <p:spPr>
          <a:xfrm>
            <a:off x="123827" y="1339362"/>
            <a:ext cx="7809798" cy="5438774"/>
          </a:xfrm>
          <a:prstGeom prst="rect">
            <a:avLst/>
          </a:prstGeom>
          <a:noFill/>
        </p:spPr>
        <p:txBody>
          <a:bodyPr wrap="none">
            <a:spAutoFit/>
          </a:bodyPr>
          <a:lstStyle/>
          <a:p>
            <a:pPr>
              <a:defRPr/>
            </a:pPr>
            <a:r>
              <a:t>The server generates a secret a and computes ga mod p</a:t>
            </a:r>
          </a:p>
          <a:p>
            <a:pPr>
              <a:defRPr/>
            </a:pPr>
            <a:r>
              <a:t>The server signs ga mod p with its private key (SKserver) and sends the message and signature</a:t>
            </a:r>
          </a:p>
          <a:p>
            <a:pPr>
              <a:defRPr/>
            </a:pPr>
            <a:r>
              <a:t>The client verifies the signature</a:t>
            </a:r>
          </a:p>
          <a:p>
            <a:pPr>
              <a:defRPr/>
            </a:pPr>
            <a:r>
              <a:t>PKI and chain of certificates</a:t>
            </a:r>
          </a:p>
          <a:p>
            <a:pPr>
              <a:defRPr/>
            </a:pPr>
            <a:r>
              <a:t>Proves that the server owns the private key</a:t>
            </a:r>
          </a:p>
          <a:p>
            <a:pPr>
              <a:defRPr/>
            </a:pPr>
            <a:r>
              <a:t>The client generates a secret b and computes gb mod p</a:t>
            </a:r>
          </a:p>
          <a:p>
            <a:pPr>
              <a:defRPr/>
            </a:pPr>
            <a:r>
              <a:t>The client and server now share a premaster secret (PS): gab mod p</a:t>
            </a:r>
          </a:p>
          <a:p>
            <a:pPr>
              <a:defRPr/>
            </a:pPr>
            <a:r>
              <a:t>Recall Diffie-Hellman: an attacker cannot compute gab mod p</a:t>
            </a:r>
          </a:p>
        </p:txBody>
      </p:sp>
    </p:spTree>
  </p:cSld>
  <p:clrMapOvr>
    <a:masterClrMapping/>
  </p:clrMapOvr>
</p:sld>
</file>

<file path=ppt/slides/slide1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04444" y="100295"/>
            <a:ext cx="11183112" cy="881692"/>
          </a:xfrm>
          <a:prstGeom prst="rect">
            <a:avLst/>
          </a:prstGeom>
          <a:noFill/>
        </p:spPr>
        <p:txBody>
          <a:bodyPr wrap="none">
            <a:spAutoFit/>
          </a:bodyPr>
          <a:lstStyle/>
          <a:p>
            <a:pPr>
              <a:defRPr/>
            </a:pPr>
            <a:r>
              <a:t>TLS Handshake Step 4: Derive Symmetric Keys</a:t>
            </a:r>
          </a:p>
        </p:txBody>
      </p:sp>
      <p:sp>
        <p:nvSpPr>
          <p:cNvPr id="3" name="TextBox 2"/>
          <p:cNvSpPr txBox="1"/>
          <p:nvPr/>
        </p:nvSpPr>
        <p:spPr>
          <a:xfrm>
            <a:off x="227642" y="1420155"/>
            <a:ext cx="8226528" cy="5197213"/>
          </a:xfrm>
          <a:prstGeom prst="rect">
            <a:avLst/>
          </a:prstGeom>
          <a:noFill/>
        </p:spPr>
        <p:txBody>
          <a:bodyPr wrap="none">
            <a:spAutoFit/>
          </a:bodyPr>
          <a:lstStyle/>
          <a:p>
            <a:pPr>
              <a:defRPr/>
            </a:pPr>
            <a:r>
              <a:t>The server and client each derive symmetric keys from random numbers RC, RS, and premaster secret PS</a:t>
            </a:r>
          </a:p>
          <a:p>
            <a:pPr>
              <a:defRPr/>
            </a:pPr>
            <a:r>
              <a:t>Usually derived by seeding a PRNG (reproducible random numbers) with the three values</a:t>
            </a:r>
          </a:p>
          <a:p>
            <a:pPr>
              <a:defRPr/>
            </a:pPr>
            <a:r>
              <a:t>Changing any of the values results in different symmetric keys</a:t>
            </a:r>
          </a:p>
          <a:p>
            <a:pPr>
              <a:defRPr/>
            </a:pPr>
            <a:r>
              <a:t>Four symmetric keys are derived</a:t>
            </a:r>
          </a:p>
          <a:p>
            <a:pPr>
              <a:defRPr/>
            </a:pPr>
            <a:r>
              <a:t>CC: For encrypting client-to-server messages</a:t>
            </a:r>
          </a:p>
          <a:p>
            <a:pPr>
              <a:defRPr/>
            </a:pPr>
            <a:r>
              <a:t>CS: For encrypting server-to-client messages</a:t>
            </a:r>
          </a:p>
          <a:p>
            <a:pPr>
              <a:defRPr/>
            </a:pPr>
            <a:r>
              <a:t>IC: For MACing client-to-server messages</a:t>
            </a:r>
          </a:p>
          <a:p>
            <a:pPr>
              <a:defRPr/>
            </a:pPr>
            <a:r>
              <a:t>IS: For MACing server-to-client messages</a:t>
            </a:r>
          </a:p>
          <a:p>
            <a:pPr>
              <a:defRPr/>
            </a:pPr>
            <a:r>
              <a:t>Note: Both client and server know all four keys</a:t>
            </a:r>
          </a:p>
        </p:txBody>
      </p:sp>
    </p:spTree>
  </p:cSld>
  <p:clrMapOvr>
    <a:masterClrMapping/>
  </p:clrMapOvr>
</p:sld>
</file>

<file path=ppt/slides/slide1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98800"/>
            <a:ext cx="10515600" cy="881925"/>
          </a:xfrm>
          <a:prstGeom prst="rect">
            <a:avLst/>
          </a:prstGeom>
          <a:noFill/>
        </p:spPr>
        <p:txBody>
          <a:bodyPr wrap="none">
            <a:spAutoFit/>
          </a:bodyPr>
          <a:lstStyle/>
          <a:p>
            <a:pPr>
              <a:defRPr/>
            </a:pPr>
            <a:r>
              <a:t>TLS Handshake Step 5: Exchange MACs</a:t>
            </a:r>
          </a:p>
        </p:txBody>
      </p:sp>
      <p:sp>
        <p:nvSpPr>
          <p:cNvPr id="3" name="TextBox 2"/>
          <p:cNvSpPr txBox="1"/>
          <p:nvPr/>
        </p:nvSpPr>
        <p:spPr>
          <a:xfrm>
            <a:off x="315051" y="1403386"/>
            <a:ext cx="7533518" cy="5178812"/>
          </a:xfrm>
          <a:prstGeom prst="rect">
            <a:avLst/>
          </a:prstGeom>
          <a:noFill/>
        </p:spPr>
        <p:txBody>
          <a:bodyPr wrap="none">
            <a:spAutoFit/>
          </a:bodyPr>
          <a:lstStyle/>
          <a:p>
            <a:pPr>
              <a:defRPr/>
            </a:pPr>
            <a:r>
              <a:t>The server and client exchange MACs on all the messages of the handshake so far</a:t>
            </a:r>
          </a:p>
          <a:p>
            <a:pPr>
              <a:defRPr/>
            </a:pPr>
            <a:r>
              <a:t>Recall MACs: Any tampering on the handshake will be detected</a:t>
            </a:r>
          </a:p>
          <a:p>
            <a:pPr>
              <a:defRPr/>
            </a:pPr>
            <a:r>
              <a:t>Not to be confused with MAC addresses</a:t>
            </a:r>
          </a:p>
          <a:p>
            <a:pPr>
              <a:defRPr/>
            </a:pPr>
            <a:r>
              <a:t>Why Do We Need This Step</a:t>
            </a:r>
          </a:p>
          <a:p>
            <a:pPr>
              <a:defRPr/>
            </a:pPr>
            <a:r>
              <a:t>Ensures message integrity &amp; Validates key agreement:</a:t>
            </a:r>
          </a:p>
          <a:p>
            <a:pPr>
              <a:defRPr/>
            </a:pPr>
            <a:r>
              <a:t>Verifying that no tampering occurred during the handshake process</a:t>
            </a:r>
          </a:p>
          <a:p>
            <a:pPr>
              <a:defRPr/>
            </a:pPr>
            <a:r>
              <a:t>Synchronization: </a:t>
            </a:r>
          </a:p>
          <a:p>
            <a:pPr>
              <a:defRPr/>
            </a:pPr>
            <a:r>
              <a:t>Confirming that both the client and server agree on the handshake messages and cryptographic parameters</a:t>
            </a:r>
          </a:p>
        </p:txBody>
      </p:sp>
    </p:spTree>
  </p:cSld>
  <p:clrMapOvr>
    <a:masterClrMapping/>
  </p:clrMapOvr>
</p:sld>
</file>

<file path=ppt/slides/slide1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4171"/>
            <a:ext cx="10515600" cy="881925"/>
          </a:xfrm>
          <a:prstGeom prst="rect">
            <a:avLst/>
          </a:prstGeom>
          <a:noFill/>
        </p:spPr>
        <p:txBody>
          <a:bodyPr wrap="none">
            <a:spAutoFit/>
          </a:bodyPr>
          <a:lstStyle/>
          <a:p>
            <a:pPr>
              <a:defRPr/>
            </a:pPr>
            <a:r>
              <a:t>TLS Handshake Step 6: Send Messages</a:t>
            </a:r>
          </a:p>
        </p:txBody>
      </p:sp>
      <p:sp>
        <p:nvSpPr>
          <p:cNvPr id="3" name="TextBox 2"/>
          <p:cNvSpPr txBox="1"/>
          <p:nvPr/>
        </p:nvSpPr>
        <p:spPr>
          <a:xfrm>
            <a:off x="95597" y="1077767"/>
            <a:ext cx="8548452" cy="4205433"/>
          </a:xfrm>
          <a:prstGeom prst="rect">
            <a:avLst/>
          </a:prstGeom>
          <a:noFill/>
        </p:spPr>
        <p:txBody>
          <a:bodyPr wrap="none">
            <a:spAutoFit/>
          </a:bodyPr>
          <a:lstStyle/>
          <a:p>
            <a:pPr>
              <a:defRPr/>
            </a:pPr>
            <a:r>
              <a:t>Messages can now be sent securely</a:t>
            </a:r>
          </a:p>
          <a:p>
            <a:pPr>
              <a:defRPr/>
            </a:pPr>
            <a:r>
              <a:t>Encrypted AND MAC’d</a:t>
            </a:r>
          </a:p>
          <a:p>
            <a:pPr>
              <a:defRPr/>
            </a:pPr>
            <a:r>
              <a:t>Note: TLS (up to version 1.2) uses MAC-then-encrypt, as shown in the right figure</a:t>
            </a:r>
          </a:p>
          <a:p>
            <a:pPr>
              <a:defRPr/>
            </a:pPr>
            <a:r>
              <a:t>Modern cryptographic best practices favor Encrypt-then-MAC, where the message is first encrypted, and the MAC is calculated over the ciphertext. Send ciphertext and MAC</a:t>
            </a:r>
          </a:p>
          <a:p>
            <a:pPr>
              <a:defRPr/>
            </a:pPr>
            <a:r>
              <a:t>This is generally considered more secure but is not used in earlier versions of TLS for legacy compatibility</a:t>
            </a:r>
          </a:p>
        </p:txBody>
      </p:sp>
      <p:pic>
        <p:nvPicPr>
          <p:cNvPr id="4" name="Picture 3" descr="image.png"/>
          <p:cNvPicPr>
            <a:picLocks noChangeAspect="1"/>
          </p:cNvPicPr>
          <p:nvPr/>
        </p:nvPicPr>
        <p:blipFill>
          <a:blip r:embed="rId2"/>
          <a:stretch>
            <a:fillRect/>
          </a:stretch>
        </p:blipFill>
        <p:spPr>
          <a:xfrm>
            <a:off x="838200" y="5026010"/>
            <a:ext cx="7682396" cy="1508446"/>
          </a:xfrm>
          <a:prstGeom prst="rect">
            <a:avLst/>
          </a:prstGeom>
        </p:spPr>
      </p:pic>
    </p:spTree>
  </p:cSld>
  <p:clrMapOvr>
    <a:masterClrMapping/>
  </p:clrMapOvr>
</p:sld>
</file>

<file path=ppt/slides/slide1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1"/>
            <a:ext cx="10515600" cy="1006886"/>
          </a:xfrm>
          <a:prstGeom prst="rect">
            <a:avLst/>
          </a:prstGeom>
          <a:noFill/>
        </p:spPr>
        <p:txBody>
          <a:bodyPr wrap="none">
            <a:spAutoFit/>
          </a:bodyPr>
          <a:lstStyle/>
          <a:p>
            <a:pPr>
              <a:defRPr/>
            </a:pPr>
            <a:r>
              <a:t>Sending Data with the TLS Protocol</a:t>
            </a:r>
          </a:p>
        </p:txBody>
      </p:sp>
      <p:pic>
        <p:nvPicPr>
          <p:cNvPr id="3" name="Picture 2" descr="image.png"/>
          <p:cNvPicPr>
            <a:picLocks noChangeAspect="1"/>
          </p:cNvPicPr>
          <p:nvPr/>
        </p:nvPicPr>
        <p:blipFill>
          <a:blip r:embed="rId2"/>
          <a:stretch>
            <a:fillRect/>
          </a:stretch>
        </p:blipFill>
        <p:spPr>
          <a:xfrm>
            <a:off x="1863643" y="1006886"/>
            <a:ext cx="8464710" cy="4764658"/>
          </a:xfrm>
          <a:prstGeom prst="rect">
            <a:avLst/>
          </a:prstGeom>
        </p:spPr>
      </p:pic>
      <p:sp>
        <p:nvSpPr>
          <p:cNvPr id="4" name="TextBox 3"/>
          <p:cNvSpPr txBox="1"/>
          <p:nvPr/>
        </p:nvSpPr>
        <p:spPr>
          <a:xfrm>
            <a:off x="1041243" y="5932044"/>
            <a:ext cx="10109510" cy="846386"/>
          </a:xfrm>
          <a:prstGeom prst="rect">
            <a:avLst/>
          </a:prstGeom>
          <a:noFill/>
        </p:spPr>
        <p:txBody>
          <a:bodyPr wrap="none">
            <a:spAutoFit/>
          </a:bodyPr>
          <a:lstStyle/>
          <a:p>
            <a:pPr>
              <a:defRPr/>
            </a:pPr>
            <a:r>
              <a:t>TCP Header: Contains transport-layer metadata (e.g., ports, sequence numbers)</a:t>
            </a:r>
          </a:p>
          <a:p>
            <a:pPr>
              <a:defRPr/>
            </a:pPr>
            <a:r>
              <a:t>TCP Payload: Includes the TLS Header (unencrypted) and the Encrypted Data</a:t>
            </a:r>
          </a:p>
        </p:txBody>
      </p:sp>
    </p:spTree>
  </p:cSld>
  <p:clrMapOvr>
    <a:masterClrMapping/>
  </p:clrMapOvr>
</p:sld>
</file>

<file path=ppt/slides/slide1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Transport Layer Security (TLS)</a:t>
            </a:r>
          </a:p>
          <a:p>
            <a:pPr>
              <a:defRPr/>
            </a:pPr>
            <a:r>
              <a:t>TLS Handshake Protocol </a:t>
            </a:r>
          </a:p>
          <a:p>
            <a:pPr>
              <a:defRPr/>
            </a:pPr>
            <a:r>
              <a:t>TLS: Security Guarantees and Summary</a:t>
            </a:r>
          </a:p>
          <a:p>
            <a:pPr>
              <a:defRPr/>
            </a:pPr>
            <a:r>
              <a:t>TLS: Application (HTTPS)</a:t>
            </a:r>
          </a:p>
          <a:p>
            <a:pPr>
              <a:defRPr/>
            </a:pPr>
          </a:p>
        </p:txBody>
      </p:sp>
    </p:spTree>
  </p:cSld>
  <p:clrMapOvr>
    <a:masterClrMapping/>
  </p:clrMapOvr>
</p:sld>
</file>

<file path=ppt/slides/slide1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933"/>
            <a:ext cx="10515600" cy="965290"/>
          </a:xfrm>
          <a:prstGeom prst="rect">
            <a:avLst/>
          </a:prstGeom>
          <a:noFill/>
        </p:spPr>
        <p:txBody>
          <a:bodyPr wrap="none">
            <a:spAutoFit/>
          </a:bodyPr>
          <a:lstStyle/>
          <a:p>
            <a:pPr>
              <a:defRPr/>
            </a:pPr>
            <a:r>
              <a:t>TLS: Talking to the Legitimate Server</a:t>
            </a:r>
          </a:p>
        </p:txBody>
      </p:sp>
      <p:sp>
        <p:nvSpPr>
          <p:cNvPr id="3" name="TextBox 2"/>
          <p:cNvSpPr txBox="1"/>
          <p:nvPr/>
        </p:nvSpPr>
        <p:spPr>
          <a:xfrm>
            <a:off x="222883" y="1690688"/>
            <a:ext cx="7544801" cy="4947855"/>
          </a:xfrm>
          <a:prstGeom prst="rect">
            <a:avLst/>
          </a:prstGeom>
          <a:noFill/>
        </p:spPr>
        <p:txBody>
          <a:bodyPr wrap="none">
            <a:spAutoFit/>
          </a:bodyPr>
          <a:lstStyle/>
          <a:p>
            <a:pPr>
              <a:defRPr/>
            </a:pPr>
            <a:r>
              <a:t>How can we be sure we are talking to the legitimate server (server authentication)?</a:t>
            </a:r>
          </a:p>
          <a:p>
            <a:pPr>
              <a:defRPr/>
            </a:pPr>
            <a:r>
              <a:t>The server sent its certificate, so we know the server’s public key</a:t>
            </a:r>
          </a:p>
          <a:p>
            <a:pPr>
              <a:defRPr/>
            </a:pPr>
            <a:r>
              <a:t>The server proved that it owns the corresponding private key</a:t>
            </a:r>
          </a:p>
          <a:p>
            <a:pPr>
              <a:defRPr/>
            </a:pPr>
            <a:r>
              <a:t>RSA: The server decrypted the PS</a:t>
            </a:r>
          </a:p>
          <a:p>
            <a:pPr>
              <a:defRPr/>
            </a:pPr>
            <a:r>
              <a:t>DHE: The server signed its half of the exchange</a:t>
            </a:r>
          </a:p>
          <a:p>
            <a:pPr>
              <a:defRPr/>
            </a:pPr>
            <a:r>
              <a:t>An attacker impersonating the server would not have the server’s private key (assuming they have not compromised the server)</a:t>
            </a:r>
          </a:p>
        </p:txBody>
      </p:sp>
      <p:sp>
        <p:nvSpPr>
          <p:cNvPr id="4" name="TextBox 3"/>
          <p:cNvSpPr txBox="1"/>
          <p:nvPr/>
        </p:nvSpPr>
        <p:spPr>
          <a:xfrm>
            <a:off x="8144392" y="2157652"/>
            <a:ext cx="937200" cy="400200"/>
          </a:xfrm>
          <a:prstGeom prst="rect">
            <a:avLst/>
          </a:prstGeom>
          <a:noFill/>
        </p:spPr>
        <p:txBody>
          <a:bodyPr wrap="none">
            <a:spAutoFit/>
          </a:bodyPr>
          <a:lstStyle/>
          <a:p>
            <a:pPr>
              <a:defRPr/>
            </a:pPr>
            <a:r>
              <a:t>Client</a:t>
            </a:r>
          </a:p>
        </p:txBody>
      </p:sp>
      <p:sp>
        <p:nvSpPr>
          <p:cNvPr id="5" name="TextBox 4"/>
          <p:cNvSpPr txBox="1"/>
          <p:nvPr/>
        </p:nvSpPr>
        <p:spPr>
          <a:xfrm>
            <a:off x="10495467" y="2157652"/>
            <a:ext cx="937200" cy="400200"/>
          </a:xfrm>
          <a:prstGeom prst="rect">
            <a:avLst/>
          </a:prstGeom>
          <a:noFill/>
        </p:spPr>
        <p:txBody>
          <a:bodyPr wrap="none">
            <a:spAutoFit/>
          </a:bodyPr>
          <a:lstStyle/>
          <a:p>
            <a:pPr>
              <a:defRPr/>
            </a:pPr>
            <a:r>
              <a:t>Server</a:t>
            </a:r>
          </a:p>
        </p:txBody>
      </p:sp>
      <p:sp>
        <p:nvSpPr>
          <p:cNvPr id="6" name="TextBox 5"/>
          <p:cNvSpPr txBox="1"/>
          <p:nvPr/>
        </p:nvSpPr>
        <p:spPr>
          <a:xfrm>
            <a:off x="8379798" y="2438223"/>
            <a:ext cx="2866739" cy="400134"/>
          </a:xfrm>
          <a:prstGeom prst="rect">
            <a:avLst/>
          </a:prstGeom>
          <a:noFill/>
        </p:spPr>
        <p:txBody>
          <a:bodyPr wrap="none">
            <a:spAutoFit/>
          </a:bodyPr>
          <a:lstStyle/>
          <a:p>
            <a:pPr>
              <a:defRPr/>
            </a:pPr>
            <a:r>
              <a:t>ClientHello</a:t>
            </a:r>
          </a:p>
        </p:txBody>
      </p:sp>
      <p:sp>
        <p:nvSpPr>
          <p:cNvPr id="7" name="TextBox 6"/>
          <p:cNvSpPr txBox="1"/>
          <p:nvPr/>
        </p:nvSpPr>
        <p:spPr>
          <a:xfrm>
            <a:off x="8367139" y="2953584"/>
            <a:ext cx="2803562" cy="400210"/>
          </a:xfrm>
          <a:prstGeom prst="rect">
            <a:avLst/>
          </a:prstGeom>
          <a:noFill/>
        </p:spPr>
        <p:txBody>
          <a:bodyPr wrap="none">
            <a:spAutoFit/>
          </a:bodyPr>
          <a:lstStyle/>
          <a:p>
            <a:pPr>
              <a:defRPr/>
            </a:pPr>
            <a:r>
              <a:t>ServerHello</a:t>
            </a:r>
          </a:p>
        </p:txBody>
      </p:sp>
      <p:sp>
        <p:nvSpPr>
          <p:cNvPr id="8" name="TextBox 7"/>
          <p:cNvSpPr txBox="1"/>
          <p:nvPr/>
        </p:nvSpPr>
        <p:spPr>
          <a:xfrm>
            <a:off x="8399889" y="3301134"/>
            <a:ext cx="2803562" cy="400210"/>
          </a:xfrm>
          <a:prstGeom prst="rect">
            <a:avLst/>
          </a:prstGeom>
          <a:noFill/>
        </p:spPr>
        <p:txBody>
          <a:bodyPr wrap="none">
            <a:spAutoFit/>
          </a:bodyPr>
          <a:lstStyle/>
          <a:p>
            <a:pPr>
              <a:defRPr/>
            </a:pPr>
            <a:r>
              <a:t>Certificate</a:t>
            </a:r>
          </a:p>
        </p:txBody>
      </p:sp>
      <p:sp>
        <p:nvSpPr>
          <p:cNvPr id="9" name="TextBox 8"/>
          <p:cNvSpPr txBox="1"/>
          <p:nvPr/>
        </p:nvSpPr>
        <p:spPr>
          <a:xfrm>
            <a:off x="8367139" y="3608672"/>
            <a:ext cx="2803562" cy="461635"/>
          </a:xfrm>
          <a:prstGeom prst="rect">
            <a:avLst/>
          </a:prstGeom>
          <a:noFill/>
        </p:spPr>
        <p:txBody>
          <a:bodyPr wrap="none">
            <a:spAutoFit/>
          </a:bodyPr>
          <a:lstStyle/>
          <a:p>
            <a:pPr>
              <a:defRPr/>
            </a:pPr>
            <a:r>
              <a:t>{ga mod p}SK-1server</a:t>
            </a:r>
          </a:p>
        </p:txBody>
      </p:sp>
      <p:sp>
        <p:nvSpPr>
          <p:cNvPr id="10" name="TextBox 9"/>
          <p:cNvSpPr txBox="1"/>
          <p:nvPr/>
        </p:nvSpPr>
        <p:spPr>
          <a:xfrm>
            <a:off x="8379798" y="4190823"/>
            <a:ext cx="2866739" cy="400134"/>
          </a:xfrm>
          <a:prstGeom prst="rect">
            <a:avLst/>
          </a:prstGeom>
          <a:noFill/>
        </p:spPr>
        <p:txBody>
          <a:bodyPr wrap="none">
            <a:spAutoFit/>
          </a:bodyPr>
          <a:lstStyle/>
          <a:p>
            <a:pPr>
              <a:defRPr/>
            </a:pPr>
            <a:r>
              <a:t>gb mod p</a:t>
            </a:r>
          </a:p>
        </p:txBody>
      </p:sp>
      <p:sp>
        <p:nvSpPr>
          <p:cNvPr id="11" name="TextBox 10"/>
          <p:cNvSpPr txBox="1"/>
          <p:nvPr/>
        </p:nvSpPr>
        <p:spPr>
          <a:xfrm>
            <a:off x="8379798" y="4541073"/>
            <a:ext cx="2866739" cy="461635"/>
          </a:xfrm>
          <a:prstGeom prst="rect">
            <a:avLst/>
          </a:prstGeom>
          <a:noFill/>
        </p:spPr>
        <p:txBody>
          <a:bodyPr wrap="none">
            <a:spAutoFit/>
          </a:bodyPr>
          <a:lstStyle/>
          <a:p>
            <a:pPr>
              <a:defRPr/>
            </a:pPr>
            <a:r>
              <a:t>{M, MAC(IC, M)}CC</a:t>
            </a:r>
          </a:p>
        </p:txBody>
      </p:sp>
      <p:sp>
        <p:nvSpPr>
          <p:cNvPr id="12" name="TextBox 11"/>
          <p:cNvSpPr txBox="1"/>
          <p:nvPr/>
        </p:nvSpPr>
        <p:spPr>
          <a:xfrm>
            <a:off x="8367139" y="5087184"/>
            <a:ext cx="2803562" cy="400210"/>
          </a:xfrm>
          <a:prstGeom prst="rect">
            <a:avLst/>
          </a:prstGeom>
          <a:noFill/>
        </p:spPr>
        <p:txBody>
          <a:bodyPr wrap="none">
            <a:spAutoFit/>
          </a:bodyPr>
          <a:lstStyle/>
          <a:p>
            <a:pPr>
              <a:defRPr/>
            </a:pPr>
            <a:r>
              <a:t>{M, MAC(IS, M)}CS</a:t>
            </a:r>
          </a:p>
        </p:txBody>
      </p:sp>
      <p:sp>
        <p:nvSpPr>
          <p:cNvPr id="13" name="TextBox 12"/>
          <p:cNvSpPr txBox="1"/>
          <p:nvPr/>
        </p:nvSpPr>
        <p:spPr>
          <a:xfrm>
            <a:off x="9822992" y="3946165"/>
            <a:ext cx="1417800" cy="338700"/>
          </a:xfrm>
          <a:prstGeom prst="rect">
            <a:avLst/>
          </a:prstGeom>
          <a:noFill/>
        </p:spPr>
        <p:txBody>
          <a:bodyPr wrap="none">
            <a:spAutoFit/>
          </a:bodyPr>
          <a:lstStyle/>
          <a:p>
            <a:pPr>
              <a:defRPr/>
            </a:pPr>
            <a:r>
              <a:t>Or RSA exchange</a:t>
            </a:r>
          </a:p>
        </p:txBody>
      </p:sp>
    </p:spTree>
  </p:cSld>
  <p:clrMapOvr>
    <a:masterClrMapping/>
  </p:clrMapOvr>
</p:sld>
</file>

<file path=ppt/slides/slide1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59690"/>
            <a:ext cx="10515600" cy="874199"/>
          </a:xfrm>
          <a:prstGeom prst="rect">
            <a:avLst/>
          </a:prstGeom>
          <a:noFill/>
        </p:spPr>
        <p:txBody>
          <a:bodyPr wrap="none">
            <a:spAutoFit/>
          </a:bodyPr>
          <a:lstStyle/>
          <a:p>
            <a:pPr>
              <a:defRPr/>
            </a:pPr>
            <a:r>
              <a:t>TLS: Securing Messages</a:t>
            </a:r>
          </a:p>
        </p:txBody>
      </p:sp>
      <p:sp>
        <p:nvSpPr>
          <p:cNvPr id="3" name="TextBox 2"/>
          <p:cNvSpPr txBox="1"/>
          <p:nvPr/>
        </p:nvSpPr>
        <p:spPr>
          <a:xfrm>
            <a:off x="0" y="1487424"/>
            <a:ext cx="8624743" cy="5254752"/>
          </a:xfrm>
          <a:prstGeom prst="rect">
            <a:avLst/>
          </a:prstGeom>
          <a:noFill/>
        </p:spPr>
        <p:txBody>
          <a:bodyPr wrap="none">
            <a:spAutoFit/>
          </a:bodyPr>
          <a:lstStyle/>
          <a:p>
            <a:pPr>
              <a:defRPr/>
            </a:pPr>
            <a:r>
              <a:t>How can we be sure that network attackers can’t read or tamper with our messages?</a:t>
            </a:r>
          </a:p>
          <a:p>
            <a:pPr>
              <a:defRPr/>
            </a:pPr>
            <a:r>
              <a:t>The attacker doesn’t know PS</a:t>
            </a:r>
          </a:p>
          <a:p>
            <a:pPr>
              <a:defRPr/>
            </a:pPr>
            <a:r>
              <a:t>RSA: PS was encrypted with the server’s public key</a:t>
            </a:r>
          </a:p>
          <a:p>
            <a:pPr>
              <a:defRPr/>
            </a:pPr>
            <a:r>
              <a:t>DHE: An attacker cannot learn the Diffie-Hellman secret</a:t>
            </a:r>
          </a:p>
          <a:p>
            <a:pPr>
              <a:defRPr/>
            </a:pPr>
            <a:r>
              <a:t>The symmetric keys are derived from PS</a:t>
            </a:r>
          </a:p>
          <a:p>
            <a:pPr>
              <a:defRPr/>
            </a:pPr>
            <a:r>
              <a:t>The attacker doesn’t know the symmetric keys used to encrypt and MAC messages</a:t>
            </a:r>
          </a:p>
          <a:p>
            <a:pPr>
              <a:defRPr/>
            </a:pPr>
            <a:r>
              <a:t>Encryption and MACs provide confidentiality and integrity</a:t>
            </a:r>
          </a:p>
        </p:txBody>
      </p:sp>
      <p:sp>
        <p:nvSpPr>
          <p:cNvPr id="4" name="TextBox 3"/>
          <p:cNvSpPr txBox="1"/>
          <p:nvPr/>
        </p:nvSpPr>
        <p:spPr>
          <a:xfrm>
            <a:off x="8723893" y="2046169"/>
            <a:ext cx="937200" cy="400200"/>
          </a:xfrm>
          <a:prstGeom prst="rect">
            <a:avLst/>
          </a:prstGeom>
          <a:noFill/>
        </p:spPr>
        <p:txBody>
          <a:bodyPr wrap="none">
            <a:spAutoFit/>
          </a:bodyPr>
          <a:lstStyle/>
          <a:p>
            <a:pPr>
              <a:defRPr/>
            </a:pPr>
            <a:r>
              <a:t>Client</a:t>
            </a:r>
          </a:p>
        </p:txBody>
      </p:sp>
      <p:sp>
        <p:nvSpPr>
          <p:cNvPr id="5" name="TextBox 4"/>
          <p:cNvSpPr txBox="1"/>
          <p:nvPr/>
        </p:nvSpPr>
        <p:spPr>
          <a:xfrm>
            <a:off x="11074968" y="2046169"/>
            <a:ext cx="937200" cy="400200"/>
          </a:xfrm>
          <a:prstGeom prst="rect">
            <a:avLst/>
          </a:prstGeom>
          <a:noFill/>
        </p:spPr>
        <p:txBody>
          <a:bodyPr wrap="none">
            <a:spAutoFit/>
          </a:bodyPr>
          <a:lstStyle/>
          <a:p>
            <a:pPr>
              <a:defRPr/>
            </a:pPr>
            <a:r>
              <a:t>Server</a:t>
            </a:r>
          </a:p>
        </p:txBody>
      </p:sp>
      <p:sp>
        <p:nvSpPr>
          <p:cNvPr id="6" name="TextBox 5"/>
          <p:cNvSpPr txBox="1"/>
          <p:nvPr/>
        </p:nvSpPr>
        <p:spPr>
          <a:xfrm>
            <a:off x="8959299" y="2326740"/>
            <a:ext cx="2866739" cy="400134"/>
          </a:xfrm>
          <a:prstGeom prst="rect">
            <a:avLst/>
          </a:prstGeom>
          <a:noFill/>
        </p:spPr>
        <p:txBody>
          <a:bodyPr wrap="none">
            <a:spAutoFit/>
          </a:bodyPr>
          <a:lstStyle/>
          <a:p>
            <a:pPr>
              <a:defRPr/>
            </a:pPr>
            <a:r>
              <a:t>ClientHello</a:t>
            </a:r>
          </a:p>
        </p:txBody>
      </p:sp>
      <p:sp>
        <p:nvSpPr>
          <p:cNvPr id="7" name="TextBox 6"/>
          <p:cNvSpPr txBox="1"/>
          <p:nvPr/>
        </p:nvSpPr>
        <p:spPr>
          <a:xfrm>
            <a:off x="8946640" y="2842101"/>
            <a:ext cx="2803562" cy="400210"/>
          </a:xfrm>
          <a:prstGeom prst="rect">
            <a:avLst/>
          </a:prstGeom>
          <a:noFill/>
        </p:spPr>
        <p:txBody>
          <a:bodyPr wrap="none">
            <a:spAutoFit/>
          </a:bodyPr>
          <a:lstStyle/>
          <a:p>
            <a:pPr>
              <a:defRPr/>
            </a:pPr>
            <a:r>
              <a:t>ServerHello</a:t>
            </a:r>
          </a:p>
        </p:txBody>
      </p:sp>
      <p:sp>
        <p:nvSpPr>
          <p:cNvPr id="8" name="TextBox 7"/>
          <p:cNvSpPr txBox="1"/>
          <p:nvPr/>
        </p:nvSpPr>
        <p:spPr>
          <a:xfrm>
            <a:off x="8979390" y="3189651"/>
            <a:ext cx="2803562" cy="400210"/>
          </a:xfrm>
          <a:prstGeom prst="rect">
            <a:avLst/>
          </a:prstGeom>
          <a:noFill/>
        </p:spPr>
        <p:txBody>
          <a:bodyPr wrap="none">
            <a:spAutoFit/>
          </a:bodyPr>
          <a:lstStyle/>
          <a:p>
            <a:pPr>
              <a:defRPr/>
            </a:pPr>
            <a:r>
              <a:t>Certificate</a:t>
            </a:r>
          </a:p>
        </p:txBody>
      </p:sp>
      <p:sp>
        <p:nvSpPr>
          <p:cNvPr id="9" name="TextBox 8"/>
          <p:cNvSpPr txBox="1"/>
          <p:nvPr/>
        </p:nvSpPr>
        <p:spPr>
          <a:xfrm>
            <a:off x="8946640" y="3497189"/>
            <a:ext cx="2803562" cy="461635"/>
          </a:xfrm>
          <a:prstGeom prst="rect">
            <a:avLst/>
          </a:prstGeom>
          <a:noFill/>
        </p:spPr>
        <p:txBody>
          <a:bodyPr wrap="none">
            <a:spAutoFit/>
          </a:bodyPr>
          <a:lstStyle/>
          <a:p>
            <a:pPr>
              <a:defRPr/>
            </a:pPr>
            <a:r>
              <a:t>{ga mod p}SK-1server</a:t>
            </a:r>
          </a:p>
        </p:txBody>
      </p:sp>
      <p:sp>
        <p:nvSpPr>
          <p:cNvPr id="10" name="TextBox 9"/>
          <p:cNvSpPr txBox="1"/>
          <p:nvPr/>
        </p:nvSpPr>
        <p:spPr>
          <a:xfrm>
            <a:off x="8959299" y="4079340"/>
            <a:ext cx="2866739" cy="400134"/>
          </a:xfrm>
          <a:prstGeom prst="rect">
            <a:avLst/>
          </a:prstGeom>
          <a:noFill/>
        </p:spPr>
        <p:txBody>
          <a:bodyPr wrap="none">
            <a:spAutoFit/>
          </a:bodyPr>
          <a:lstStyle/>
          <a:p>
            <a:pPr>
              <a:defRPr/>
            </a:pPr>
            <a:r>
              <a:t>gb mod p</a:t>
            </a:r>
          </a:p>
        </p:txBody>
      </p:sp>
      <p:sp>
        <p:nvSpPr>
          <p:cNvPr id="11" name="TextBox 10"/>
          <p:cNvSpPr txBox="1"/>
          <p:nvPr/>
        </p:nvSpPr>
        <p:spPr>
          <a:xfrm>
            <a:off x="8959299" y="4429590"/>
            <a:ext cx="2866739" cy="461635"/>
          </a:xfrm>
          <a:prstGeom prst="rect">
            <a:avLst/>
          </a:prstGeom>
          <a:noFill/>
        </p:spPr>
        <p:txBody>
          <a:bodyPr wrap="none">
            <a:spAutoFit/>
          </a:bodyPr>
          <a:lstStyle/>
          <a:p>
            <a:pPr>
              <a:defRPr/>
            </a:pPr>
            <a:r>
              <a:t>{M, MAC(IC, M)}CC</a:t>
            </a:r>
          </a:p>
        </p:txBody>
      </p:sp>
      <p:sp>
        <p:nvSpPr>
          <p:cNvPr id="12" name="TextBox 11"/>
          <p:cNvSpPr txBox="1"/>
          <p:nvPr/>
        </p:nvSpPr>
        <p:spPr>
          <a:xfrm>
            <a:off x="8946640" y="4975701"/>
            <a:ext cx="2803562" cy="400210"/>
          </a:xfrm>
          <a:prstGeom prst="rect">
            <a:avLst/>
          </a:prstGeom>
          <a:noFill/>
        </p:spPr>
        <p:txBody>
          <a:bodyPr wrap="none">
            <a:spAutoFit/>
          </a:bodyPr>
          <a:lstStyle/>
          <a:p>
            <a:pPr>
              <a:defRPr/>
            </a:pPr>
            <a:r>
              <a:t>{M, MAC(IS, M)}CS</a:t>
            </a:r>
          </a:p>
        </p:txBody>
      </p:sp>
      <p:sp>
        <p:nvSpPr>
          <p:cNvPr id="13" name="TextBox 12"/>
          <p:cNvSpPr txBox="1"/>
          <p:nvPr/>
        </p:nvSpPr>
        <p:spPr>
          <a:xfrm>
            <a:off x="10402493" y="3834682"/>
            <a:ext cx="1417800" cy="338700"/>
          </a:xfrm>
          <a:prstGeom prst="rect">
            <a:avLst/>
          </a:prstGeom>
          <a:noFill/>
        </p:spPr>
        <p:txBody>
          <a:bodyPr wrap="none">
            <a:spAutoFit/>
          </a:bodyPr>
          <a:lstStyle/>
          <a:p>
            <a:pPr>
              <a:defRPr/>
            </a:pPr>
            <a:r>
              <a:t>Or RSA exchange</a:t>
            </a:r>
          </a:p>
        </p:txBody>
      </p:sp>
    </p:spTree>
  </p:cSld>
  <p:clrMapOvr>
    <a:masterClrMapping/>
  </p:clrMapOvr>
</p:sld>
</file>

<file path=ppt/slides/slide1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51542"/>
            <a:ext cx="10515600" cy="934690"/>
          </a:xfrm>
          <a:prstGeom prst="rect">
            <a:avLst/>
          </a:prstGeom>
          <a:noFill/>
        </p:spPr>
        <p:txBody>
          <a:bodyPr wrap="none">
            <a:spAutoFit/>
          </a:bodyPr>
          <a:lstStyle/>
          <a:p>
            <a:pPr>
              <a:defRPr/>
            </a:pPr>
            <a:r>
              <a:t>TLS: Replay Attacks</a:t>
            </a:r>
          </a:p>
        </p:txBody>
      </p:sp>
      <p:sp>
        <p:nvSpPr>
          <p:cNvPr id="3" name="TextBox 2"/>
          <p:cNvSpPr txBox="1"/>
          <p:nvPr/>
        </p:nvSpPr>
        <p:spPr>
          <a:xfrm>
            <a:off x="186160" y="1938943"/>
            <a:ext cx="8083171" cy="3481500"/>
          </a:xfrm>
          <a:prstGeom prst="rect">
            <a:avLst/>
          </a:prstGeom>
          <a:noFill/>
        </p:spPr>
        <p:txBody>
          <a:bodyPr wrap="none">
            <a:spAutoFit/>
          </a:bodyPr>
          <a:lstStyle/>
          <a:p>
            <a:pPr>
              <a:defRPr/>
            </a:pPr>
            <a:r>
              <a:t>How can we be sure that the attacker hasn’t replayed old encrypted messages from a past TLS connection?</a:t>
            </a:r>
          </a:p>
          <a:p>
            <a:pPr>
              <a:defRPr/>
            </a:pPr>
            <a:r>
              <a:t>Replaying a packet that sends “Pay $10 to Mallory”</a:t>
            </a:r>
          </a:p>
          <a:p>
            <a:pPr>
              <a:defRPr/>
            </a:pPr>
            <a:r>
              <a:t>Every handshake uses a different RC and RS</a:t>
            </a:r>
          </a:p>
          <a:p>
            <a:pPr>
              <a:defRPr/>
            </a:pPr>
            <a:r>
              <a:t>The symmetric keys are derived from RC and RS</a:t>
            </a:r>
          </a:p>
          <a:p>
            <a:pPr>
              <a:defRPr/>
            </a:pPr>
            <a:r>
              <a:t>The symmetric keys are different for every connection</a:t>
            </a:r>
          </a:p>
        </p:txBody>
      </p:sp>
      <p:sp>
        <p:nvSpPr>
          <p:cNvPr id="4" name="TextBox 3"/>
          <p:cNvSpPr txBox="1"/>
          <p:nvPr/>
        </p:nvSpPr>
        <p:spPr>
          <a:xfrm>
            <a:off x="8591765" y="1674925"/>
            <a:ext cx="937200" cy="400200"/>
          </a:xfrm>
          <a:prstGeom prst="rect">
            <a:avLst/>
          </a:prstGeom>
          <a:noFill/>
        </p:spPr>
        <p:txBody>
          <a:bodyPr wrap="none">
            <a:spAutoFit/>
          </a:bodyPr>
          <a:lstStyle/>
          <a:p>
            <a:pPr>
              <a:defRPr/>
            </a:pPr>
            <a:r>
              <a:t>Client</a:t>
            </a:r>
          </a:p>
        </p:txBody>
      </p:sp>
      <p:sp>
        <p:nvSpPr>
          <p:cNvPr id="5" name="TextBox 4"/>
          <p:cNvSpPr txBox="1"/>
          <p:nvPr/>
        </p:nvSpPr>
        <p:spPr>
          <a:xfrm>
            <a:off x="10942840" y="1674925"/>
            <a:ext cx="937200" cy="400200"/>
          </a:xfrm>
          <a:prstGeom prst="rect">
            <a:avLst/>
          </a:prstGeom>
          <a:noFill/>
        </p:spPr>
        <p:txBody>
          <a:bodyPr wrap="none">
            <a:spAutoFit/>
          </a:bodyPr>
          <a:lstStyle/>
          <a:p>
            <a:pPr>
              <a:defRPr/>
            </a:pPr>
            <a:r>
              <a:t>Server</a:t>
            </a:r>
          </a:p>
        </p:txBody>
      </p:sp>
      <p:sp>
        <p:nvSpPr>
          <p:cNvPr id="6" name="TextBox 5"/>
          <p:cNvSpPr txBox="1"/>
          <p:nvPr/>
        </p:nvSpPr>
        <p:spPr>
          <a:xfrm>
            <a:off x="8827171" y="1955496"/>
            <a:ext cx="2866739" cy="400134"/>
          </a:xfrm>
          <a:prstGeom prst="rect">
            <a:avLst/>
          </a:prstGeom>
          <a:noFill/>
        </p:spPr>
        <p:txBody>
          <a:bodyPr wrap="none">
            <a:spAutoFit/>
          </a:bodyPr>
          <a:lstStyle/>
          <a:p>
            <a:pPr>
              <a:defRPr/>
            </a:pPr>
            <a:r>
              <a:t>ClientHello</a:t>
            </a:r>
          </a:p>
        </p:txBody>
      </p:sp>
      <p:sp>
        <p:nvSpPr>
          <p:cNvPr id="7" name="TextBox 6"/>
          <p:cNvSpPr txBox="1"/>
          <p:nvPr/>
        </p:nvSpPr>
        <p:spPr>
          <a:xfrm>
            <a:off x="8814512" y="2470857"/>
            <a:ext cx="2803562" cy="400210"/>
          </a:xfrm>
          <a:prstGeom prst="rect">
            <a:avLst/>
          </a:prstGeom>
          <a:noFill/>
        </p:spPr>
        <p:txBody>
          <a:bodyPr wrap="none">
            <a:spAutoFit/>
          </a:bodyPr>
          <a:lstStyle/>
          <a:p>
            <a:pPr>
              <a:defRPr/>
            </a:pPr>
            <a:r>
              <a:t>ServerHello</a:t>
            </a:r>
          </a:p>
        </p:txBody>
      </p:sp>
      <p:sp>
        <p:nvSpPr>
          <p:cNvPr id="8" name="TextBox 7"/>
          <p:cNvSpPr txBox="1"/>
          <p:nvPr/>
        </p:nvSpPr>
        <p:spPr>
          <a:xfrm>
            <a:off x="8847262" y="2818407"/>
            <a:ext cx="2803562" cy="400210"/>
          </a:xfrm>
          <a:prstGeom prst="rect">
            <a:avLst/>
          </a:prstGeom>
          <a:noFill/>
        </p:spPr>
        <p:txBody>
          <a:bodyPr wrap="none">
            <a:spAutoFit/>
          </a:bodyPr>
          <a:lstStyle/>
          <a:p>
            <a:pPr>
              <a:defRPr/>
            </a:pPr>
            <a:r>
              <a:t>Certificate</a:t>
            </a:r>
          </a:p>
        </p:txBody>
      </p:sp>
      <p:sp>
        <p:nvSpPr>
          <p:cNvPr id="9" name="TextBox 8"/>
          <p:cNvSpPr txBox="1"/>
          <p:nvPr/>
        </p:nvSpPr>
        <p:spPr>
          <a:xfrm>
            <a:off x="8814512" y="3125945"/>
            <a:ext cx="2803562" cy="461635"/>
          </a:xfrm>
          <a:prstGeom prst="rect">
            <a:avLst/>
          </a:prstGeom>
          <a:noFill/>
        </p:spPr>
        <p:txBody>
          <a:bodyPr wrap="none">
            <a:spAutoFit/>
          </a:bodyPr>
          <a:lstStyle/>
          <a:p>
            <a:pPr>
              <a:defRPr/>
            </a:pPr>
            <a:r>
              <a:t>{ga mod p}SK-1server</a:t>
            </a:r>
          </a:p>
        </p:txBody>
      </p:sp>
      <p:sp>
        <p:nvSpPr>
          <p:cNvPr id="10" name="TextBox 9"/>
          <p:cNvSpPr txBox="1"/>
          <p:nvPr/>
        </p:nvSpPr>
        <p:spPr>
          <a:xfrm>
            <a:off x="8827171" y="3708096"/>
            <a:ext cx="2866739" cy="400134"/>
          </a:xfrm>
          <a:prstGeom prst="rect">
            <a:avLst/>
          </a:prstGeom>
          <a:noFill/>
        </p:spPr>
        <p:txBody>
          <a:bodyPr wrap="none">
            <a:spAutoFit/>
          </a:bodyPr>
          <a:lstStyle/>
          <a:p>
            <a:pPr>
              <a:defRPr/>
            </a:pPr>
            <a:r>
              <a:t>gb mod p</a:t>
            </a:r>
          </a:p>
        </p:txBody>
      </p:sp>
      <p:sp>
        <p:nvSpPr>
          <p:cNvPr id="11" name="TextBox 10"/>
          <p:cNvSpPr txBox="1"/>
          <p:nvPr/>
        </p:nvSpPr>
        <p:spPr>
          <a:xfrm>
            <a:off x="8827171" y="4058346"/>
            <a:ext cx="2866739" cy="461635"/>
          </a:xfrm>
          <a:prstGeom prst="rect">
            <a:avLst/>
          </a:prstGeom>
          <a:noFill/>
        </p:spPr>
        <p:txBody>
          <a:bodyPr wrap="none">
            <a:spAutoFit/>
          </a:bodyPr>
          <a:lstStyle/>
          <a:p>
            <a:pPr>
              <a:defRPr/>
            </a:pPr>
            <a:r>
              <a:t>{M, MAC(IC, M)}CC</a:t>
            </a:r>
          </a:p>
        </p:txBody>
      </p:sp>
      <p:sp>
        <p:nvSpPr>
          <p:cNvPr id="12" name="TextBox 11"/>
          <p:cNvSpPr txBox="1"/>
          <p:nvPr/>
        </p:nvSpPr>
        <p:spPr>
          <a:xfrm>
            <a:off x="8814512" y="4604457"/>
            <a:ext cx="2803562" cy="400210"/>
          </a:xfrm>
          <a:prstGeom prst="rect">
            <a:avLst/>
          </a:prstGeom>
          <a:noFill/>
        </p:spPr>
        <p:txBody>
          <a:bodyPr wrap="none">
            <a:spAutoFit/>
          </a:bodyPr>
          <a:lstStyle/>
          <a:p>
            <a:pPr>
              <a:defRPr/>
            </a:pPr>
            <a:r>
              <a:t>{M, MAC(IS, M)}CS</a:t>
            </a:r>
          </a:p>
        </p:txBody>
      </p:sp>
      <p:sp>
        <p:nvSpPr>
          <p:cNvPr id="13" name="TextBox 12"/>
          <p:cNvSpPr txBox="1"/>
          <p:nvPr/>
        </p:nvSpPr>
        <p:spPr>
          <a:xfrm>
            <a:off x="10270365" y="3463438"/>
            <a:ext cx="1417800" cy="338700"/>
          </a:xfrm>
          <a:prstGeom prst="rect">
            <a:avLst/>
          </a:prstGeom>
          <a:noFill/>
        </p:spPr>
        <p:txBody>
          <a:bodyPr wrap="none">
            <a:spAutoFit/>
          </a:bodyPr>
          <a:lstStyle/>
          <a:p>
            <a:pPr>
              <a:defRPr/>
            </a:pPr>
            <a:r>
              <a:t>Or RSA exchange</a:t>
            </a:r>
          </a:p>
        </p:txBody>
      </p:sp>
    </p:spTree>
  </p:cSld>
  <p:clrMapOvr>
    <a:masterClrMapping/>
  </p:clrMapOvr>
</p:sld>
</file>

<file path=ppt/slides/slide1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4195"/>
            <a:ext cx="10515600" cy="1325563"/>
          </a:xfrm>
          <a:prstGeom prst="rect">
            <a:avLst/>
          </a:prstGeom>
          <a:noFill/>
        </p:spPr>
        <p:txBody>
          <a:bodyPr wrap="none">
            <a:spAutoFit/>
          </a:bodyPr>
          <a:lstStyle/>
          <a:p>
            <a:pPr>
              <a:defRPr/>
            </a:pPr>
            <a:r>
              <a:t>TLS: Replay Attacks</a:t>
            </a:r>
          </a:p>
        </p:txBody>
      </p:sp>
      <p:sp>
        <p:nvSpPr>
          <p:cNvPr id="3" name="TextBox 2"/>
          <p:cNvSpPr txBox="1"/>
          <p:nvPr/>
        </p:nvSpPr>
        <p:spPr>
          <a:xfrm>
            <a:off x="604843" y="1432621"/>
            <a:ext cx="7350433" cy="4800407"/>
          </a:xfrm>
          <a:prstGeom prst="rect">
            <a:avLst/>
          </a:prstGeom>
          <a:noFill/>
        </p:spPr>
        <p:txBody>
          <a:bodyPr wrap="none">
            <a:spAutoFit/>
          </a:bodyPr>
          <a:lstStyle/>
          <a:p>
            <a:pPr>
              <a:defRPr/>
            </a:pPr>
            <a:r>
              <a:t>How can we be sure that the attacker hasn’t replayed old messages from the current TLS connection?</a:t>
            </a:r>
          </a:p>
          <a:p>
            <a:pPr>
              <a:defRPr/>
            </a:pPr>
            <a:r>
              <a:t>Add record numbers (in the encrypted TLS message)</a:t>
            </a:r>
          </a:p>
          <a:p>
            <a:pPr>
              <a:defRPr/>
            </a:pPr>
            <a:r>
              <a:t>Every message uses a unique record number (used in MAC calculation, not explicitly transmitted)</a:t>
            </a:r>
          </a:p>
          <a:p>
            <a:pPr>
              <a:defRPr/>
            </a:pPr>
            <a:r>
              <a:t>If the attacker replays a message, the record number will be repeated</a:t>
            </a:r>
          </a:p>
          <a:p>
            <a:pPr>
              <a:defRPr/>
            </a:pPr>
            <a:r>
              <a:t>TLS record numbers are not TCP sequence numbers</a:t>
            </a:r>
          </a:p>
          <a:p>
            <a:pPr>
              <a:defRPr/>
            </a:pPr>
            <a:r>
              <a:t>Record numbers are used for security: ensure M is not replayed or reordered by attackers</a:t>
            </a:r>
          </a:p>
          <a:p>
            <a:pPr>
              <a:defRPr/>
            </a:pPr>
            <a:r>
              <a:t>Sequence numbers are used for correctness, in the layer below</a:t>
            </a:r>
          </a:p>
        </p:txBody>
      </p:sp>
      <p:sp>
        <p:nvSpPr>
          <p:cNvPr id="4" name="TextBox 3"/>
          <p:cNvSpPr txBox="1"/>
          <p:nvPr/>
        </p:nvSpPr>
        <p:spPr>
          <a:xfrm>
            <a:off x="8233273" y="1580588"/>
            <a:ext cx="937200" cy="400200"/>
          </a:xfrm>
          <a:prstGeom prst="rect">
            <a:avLst/>
          </a:prstGeom>
          <a:noFill/>
        </p:spPr>
        <p:txBody>
          <a:bodyPr wrap="none">
            <a:spAutoFit/>
          </a:bodyPr>
          <a:lstStyle/>
          <a:p>
            <a:pPr>
              <a:defRPr/>
            </a:pPr>
            <a:r>
              <a:t>Client</a:t>
            </a:r>
          </a:p>
        </p:txBody>
      </p:sp>
      <p:sp>
        <p:nvSpPr>
          <p:cNvPr id="5" name="TextBox 4"/>
          <p:cNvSpPr txBox="1"/>
          <p:nvPr/>
        </p:nvSpPr>
        <p:spPr>
          <a:xfrm>
            <a:off x="10584348" y="1580588"/>
            <a:ext cx="937200" cy="400200"/>
          </a:xfrm>
          <a:prstGeom prst="rect">
            <a:avLst/>
          </a:prstGeom>
          <a:noFill/>
        </p:spPr>
        <p:txBody>
          <a:bodyPr wrap="none">
            <a:spAutoFit/>
          </a:bodyPr>
          <a:lstStyle/>
          <a:p>
            <a:pPr>
              <a:defRPr/>
            </a:pPr>
            <a:r>
              <a:t>Server</a:t>
            </a:r>
          </a:p>
        </p:txBody>
      </p:sp>
      <p:sp>
        <p:nvSpPr>
          <p:cNvPr id="6" name="TextBox 5"/>
          <p:cNvSpPr txBox="1"/>
          <p:nvPr/>
        </p:nvSpPr>
        <p:spPr>
          <a:xfrm>
            <a:off x="8468679" y="1861159"/>
            <a:ext cx="2866739" cy="400134"/>
          </a:xfrm>
          <a:prstGeom prst="rect">
            <a:avLst/>
          </a:prstGeom>
          <a:noFill/>
        </p:spPr>
        <p:txBody>
          <a:bodyPr wrap="none">
            <a:spAutoFit/>
          </a:bodyPr>
          <a:lstStyle/>
          <a:p>
            <a:pPr>
              <a:defRPr/>
            </a:pPr>
            <a:r>
              <a:t>ClientHello</a:t>
            </a:r>
          </a:p>
        </p:txBody>
      </p:sp>
      <p:sp>
        <p:nvSpPr>
          <p:cNvPr id="7" name="TextBox 6"/>
          <p:cNvSpPr txBox="1"/>
          <p:nvPr/>
        </p:nvSpPr>
        <p:spPr>
          <a:xfrm>
            <a:off x="8456020" y="2376520"/>
            <a:ext cx="2803562" cy="400210"/>
          </a:xfrm>
          <a:prstGeom prst="rect">
            <a:avLst/>
          </a:prstGeom>
          <a:noFill/>
        </p:spPr>
        <p:txBody>
          <a:bodyPr wrap="none">
            <a:spAutoFit/>
          </a:bodyPr>
          <a:lstStyle/>
          <a:p>
            <a:pPr>
              <a:defRPr/>
            </a:pPr>
            <a:r>
              <a:t>ServerHello</a:t>
            </a:r>
          </a:p>
        </p:txBody>
      </p:sp>
      <p:sp>
        <p:nvSpPr>
          <p:cNvPr id="8" name="TextBox 7"/>
          <p:cNvSpPr txBox="1"/>
          <p:nvPr/>
        </p:nvSpPr>
        <p:spPr>
          <a:xfrm>
            <a:off x="8488770" y="2724070"/>
            <a:ext cx="2803562" cy="400210"/>
          </a:xfrm>
          <a:prstGeom prst="rect">
            <a:avLst/>
          </a:prstGeom>
          <a:noFill/>
        </p:spPr>
        <p:txBody>
          <a:bodyPr wrap="none">
            <a:spAutoFit/>
          </a:bodyPr>
          <a:lstStyle/>
          <a:p>
            <a:pPr>
              <a:defRPr/>
            </a:pPr>
            <a:r>
              <a:t>Certificate</a:t>
            </a:r>
          </a:p>
        </p:txBody>
      </p:sp>
      <p:sp>
        <p:nvSpPr>
          <p:cNvPr id="9" name="TextBox 8"/>
          <p:cNvSpPr txBox="1"/>
          <p:nvPr/>
        </p:nvSpPr>
        <p:spPr>
          <a:xfrm>
            <a:off x="8456020" y="3031608"/>
            <a:ext cx="2803562" cy="461635"/>
          </a:xfrm>
          <a:prstGeom prst="rect">
            <a:avLst/>
          </a:prstGeom>
          <a:noFill/>
        </p:spPr>
        <p:txBody>
          <a:bodyPr wrap="none">
            <a:spAutoFit/>
          </a:bodyPr>
          <a:lstStyle/>
          <a:p>
            <a:pPr>
              <a:defRPr/>
            </a:pPr>
            <a:r>
              <a:t>{ga mod p}SK-1server</a:t>
            </a:r>
          </a:p>
        </p:txBody>
      </p:sp>
      <p:sp>
        <p:nvSpPr>
          <p:cNvPr id="10" name="TextBox 9"/>
          <p:cNvSpPr txBox="1"/>
          <p:nvPr/>
        </p:nvSpPr>
        <p:spPr>
          <a:xfrm>
            <a:off x="8468679" y="3613759"/>
            <a:ext cx="2866739" cy="400134"/>
          </a:xfrm>
          <a:prstGeom prst="rect">
            <a:avLst/>
          </a:prstGeom>
          <a:noFill/>
        </p:spPr>
        <p:txBody>
          <a:bodyPr wrap="none">
            <a:spAutoFit/>
          </a:bodyPr>
          <a:lstStyle/>
          <a:p>
            <a:pPr>
              <a:defRPr/>
            </a:pPr>
            <a:r>
              <a:t>gb mod p</a:t>
            </a:r>
          </a:p>
        </p:txBody>
      </p:sp>
      <p:sp>
        <p:nvSpPr>
          <p:cNvPr id="11" name="TextBox 10"/>
          <p:cNvSpPr txBox="1"/>
          <p:nvPr/>
        </p:nvSpPr>
        <p:spPr>
          <a:xfrm>
            <a:off x="8468679" y="3964009"/>
            <a:ext cx="2866739" cy="461635"/>
          </a:xfrm>
          <a:prstGeom prst="rect">
            <a:avLst/>
          </a:prstGeom>
          <a:noFill/>
        </p:spPr>
        <p:txBody>
          <a:bodyPr wrap="none">
            <a:spAutoFit/>
          </a:bodyPr>
          <a:lstStyle/>
          <a:p>
            <a:pPr>
              <a:defRPr/>
            </a:pPr>
            <a:r>
              <a:t>{M, MAC(IC, M)}CC</a:t>
            </a:r>
          </a:p>
        </p:txBody>
      </p:sp>
      <p:sp>
        <p:nvSpPr>
          <p:cNvPr id="12" name="TextBox 11"/>
          <p:cNvSpPr txBox="1"/>
          <p:nvPr/>
        </p:nvSpPr>
        <p:spPr>
          <a:xfrm>
            <a:off x="8456020" y="4510120"/>
            <a:ext cx="2803562" cy="400210"/>
          </a:xfrm>
          <a:prstGeom prst="rect">
            <a:avLst/>
          </a:prstGeom>
          <a:noFill/>
        </p:spPr>
        <p:txBody>
          <a:bodyPr wrap="none">
            <a:spAutoFit/>
          </a:bodyPr>
          <a:lstStyle/>
          <a:p>
            <a:pPr>
              <a:defRPr/>
            </a:pPr>
            <a:r>
              <a:t>{M, MAC(IS, M)}CS</a:t>
            </a:r>
          </a:p>
        </p:txBody>
      </p:sp>
      <p:sp>
        <p:nvSpPr>
          <p:cNvPr id="13" name="TextBox 12"/>
          <p:cNvSpPr txBox="1"/>
          <p:nvPr/>
        </p:nvSpPr>
        <p:spPr>
          <a:xfrm>
            <a:off x="9911873" y="3369101"/>
            <a:ext cx="1417800" cy="338700"/>
          </a:xfrm>
          <a:prstGeom prst="rect">
            <a:avLst/>
          </a:prstGeom>
          <a:noFill/>
        </p:spPr>
        <p:txBody>
          <a:bodyPr wrap="none">
            <a:spAutoFit/>
          </a:bodyPr>
          <a:lstStyle/>
          <a:p>
            <a:pPr>
              <a:defRPr/>
            </a:pPr>
            <a:r>
              <a:t>Or RSA exchange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291947"/>
            <a:ext cx="10515600" cy="894622"/>
          </a:xfrm>
          <a:prstGeom prst="rect">
            <a:avLst/>
          </a:prstGeom>
          <a:noFill/>
        </p:spPr>
        <p:txBody>
          <a:bodyPr wrap="none">
            <a:spAutoFit/>
          </a:bodyPr>
          <a:lstStyle/>
          <a:p>
            <a:pPr>
              <a:defRPr/>
            </a:pPr>
            <a:r>
              <a:t>Network security</a:t>
            </a:r>
          </a:p>
        </p:txBody>
      </p:sp>
      <p:sp>
        <p:nvSpPr>
          <p:cNvPr id="3" name="TextBox 2"/>
          <p:cNvSpPr txBox="1"/>
          <p:nvPr/>
        </p:nvSpPr>
        <p:spPr>
          <a:xfrm>
            <a:off x="980180" y="1520385"/>
            <a:ext cx="10342830" cy="4922704"/>
          </a:xfrm>
          <a:prstGeom prst="rect">
            <a:avLst/>
          </a:prstGeom>
          <a:noFill/>
        </p:spPr>
        <p:txBody>
          <a:bodyPr wrap="none">
            <a:spAutoFit/>
          </a:bodyPr>
          <a:lstStyle/>
          <a:p>
            <a:pPr>
              <a:defRPr/>
            </a:pPr>
            <a:r>
              <a:t>Internet not originally designed with (much) security in mind</a:t>
            </a:r>
          </a:p>
          <a:p>
            <a:pPr>
              <a:defRPr/>
            </a:pPr>
            <a:r>
              <a:t>original vision: “a group of mutually trusting users attached to a transparent network” </a:t>
            </a:r>
          </a:p>
          <a:p>
            <a:pPr>
              <a:defRPr/>
            </a:pPr>
            <a:r>
              <a:t>Internet protocol designers playing “catch-up”</a:t>
            </a:r>
          </a:p>
          <a:p>
            <a:pPr>
              <a:defRPr/>
            </a:pPr>
            <a:r>
              <a:t>security considerations in all layers!</a:t>
            </a:r>
          </a:p>
          <a:p>
            <a:pPr>
              <a:defRPr/>
            </a:pPr>
            <a:r>
              <a:t>We now need to think about:</a:t>
            </a:r>
          </a:p>
          <a:p>
            <a:pPr>
              <a:defRPr/>
            </a:pPr>
            <a:r>
              <a:t>how bad guys can attack computer networks</a:t>
            </a:r>
          </a:p>
          <a:p>
            <a:pPr>
              <a:defRPr/>
            </a:pPr>
            <a:r>
              <a:t>how we can defend networks against attacks</a:t>
            </a:r>
          </a:p>
          <a:p>
            <a:pPr>
              <a:defRPr/>
            </a:pPr>
            <a:r>
              <a:t>how to design architectures that are immune to attacks</a:t>
            </a:r>
          </a:p>
        </p:txBody>
      </p:sp>
    </p:spTree>
  </p:cSld>
  <p:clrMapOvr>
    <a:masterClrMapping/>
  </p:clrMapOvr>
</p:sld>
</file>

<file path=ppt/slides/slide1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28601"/>
            <a:ext cx="10515600" cy="875846"/>
          </a:xfrm>
          <a:prstGeom prst="rect">
            <a:avLst/>
          </a:prstGeom>
          <a:noFill/>
        </p:spPr>
        <p:txBody>
          <a:bodyPr wrap="none">
            <a:spAutoFit/>
          </a:bodyPr>
          <a:lstStyle/>
          <a:p>
            <a:pPr>
              <a:defRPr/>
            </a:pPr>
            <a:r>
              <a:t>TLS: Forward Secrecy</a:t>
            </a:r>
          </a:p>
        </p:txBody>
      </p:sp>
      <p:sp>
        <p:nvSpPr>
          <p:cNvPr id="3" name="TextBox 2"/>
          <p:cNvSpPr txBox="1"/>
          <p:nvPr/>
        </p:nvSpPr>
        <p:spPr>
          <a:xfrm>
            <a:off x="276497" y="1380027"/>
            <a:ext cx="11639005" cy="1341799"/>
          </a:xfrm>
          <a:prstGeom prst="rect">
            <a:avLst/>
          </a:prstGeom>
          <a:noFill/>
        </p:spPr>
        <p:txBody>
          <a:bodyPr wrap="none">
            <a:spAutoFit/>
          </a:bodyPr>
          <a:lstStyle/>
          <a:p>
            <a:pPr>
              <a:defRPr/>
            </a:pPr>
            <a:r>
              <a:t>Forward secrecy: If an attacker records a connection now and compromises secret values later, they cannot compromise the recorded connection</a:t>
            </a:r>
          </a:p>
        </p:txBody>
      </p:sp>
      <p:sp>
        <p:nvSpPr>
          <p:cNvPr id="4" name="TextBox 3"/>
          <p:cNvSpPr txBox="1"/>
          <p:nvPr/>
        </p:nvSpPr>
        <p:spPr>
          <a:xfrm>
            <a:off x="276497" y="2997406"/>
            <a:ext cx="6093822" cy="2462213"/>
          </a:xfrm>
          <a:prstGeom prst="rect">
            <a:avLst/>
          </a:prstGeom>
          <a:noFill/>
        </p:spPr>
        <p:txBody>
          <a:bodyPr wrap="none">
            <a:spAutoFit/>
          </a:bodyPr>
          <a:lstStyle/>
          <a:p>
            <a:pPr>
              <a:defRPr/>
            </a:pPr>
            <a:r>
              <a:t>RSA TLS: No forward secrecy is guaranteed</a:t>
            </a:r>
          </a:p>
          <a:p>
            <a:pPr>
              <a:defRPr/>
            </a:pPr>
            <a:r>
              <a:t>The adversary can record RC, RS, and the encrypted PS</a:t>
            </a:r>
          </a:p>
          <a:p>
            <a:pPr>
              <a:defRPr/>
            </a:pPr>
            <a:r>
              <a:t>If the adversary later compromises the server’s private key, they can decrypt PS and derive the keys!</a:t>
            </a:r>
          </a:p>
        </p:txBody>
      </p:sp>
      <p:sp>
        <p:nvSpPr>
          <p:cNvPr id="5" name="TextBox 4"/>
          <p:cNvSpPr txBox="1"/>
          <p:nvPr/>
        </p:nvSpPr>
        <p:spPr>
          <a:xfrm>
            <a:off x="7273617" y="6144500"/>
            <a:ext cx="4918383" cy="650774"/>
          </a:xfrm>
          <a:prstGeom prst="rect">
            <a:avLst/>
          </a:prstGeom>
          <a:noFill/>
        </p:spPr>
        <p:txBody>
          <a:bodyPr wrap="none">
            <a:spAutoFit/>
          </a:bodyPr>
          <a:lstStyle/>
          <a:p>
            <a:pPr>
              <a:defRPr/>
            </a:pPr>
            <a:r>
              <a:t>TLS Handshake Step 3: Premaster Secret (RSA)</a:t>
            </a:r>
          </a:p>
        </p:txBody>
      </p:sp>
    </p:spTree>
  </p:cSld>
  <p:clrMapOvr>
    <a:masterClrMapping/>
  </p:clrMapOvr>
</p:sld>
</file>

<file path=ppt/slides/slide1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28601"/>
            <a:ext cx="10515600" cy="875846"/>
          </a:xfrm>
          <a:prstGeom prst="rect">
            <a:avLst/>
          </a:prstGeom>
          <a:noFill/>
        </p:spPr>
        <p:txBody>
          <a:bodyPr wrap="none">
            <a:spAutoFit/>
          </a:bodyPr>
          <a:lstStyle/>
          <a:p>
            <a:pPr>
              <a:defRPr/>
            </a:pPr>
            <a:r>
              <a:t>TLS: Forward Secrecy</a:t>
            </a:r>
          </a:p>
        </p:txBody>
      </p:sp>
      <p:sp>
        <p:nvSpPr>
          <p:cNvPr id="3" name="TextBox 2"/>
          <p:cNvSpPr txBox="1"/>
          <p:nvPr/>
        </p:nvSpPr>
        <p:spPr>
          <a:xfrm>
            <a:off x="276497" y="1353208"/>
            <a:ext cx="11639005" cy="1341799"/>
          </a:xfrm>
          <a:prstGeom prst="rect">
            <a:avLst/>
          </a:prstGeom>
          <a:noFill/>
        </p:spPr>
        <p:txBody>
          <a:bodyPr wrap="none">
            <a:spAutoFit/>
          </a:bodyPr>
          <a:lstStyle/>
          <a:p>
            <a:pPr>
              <a:defRPr/>
            </a:pPr>
            <a:r>
              <a:t>Forward secrecy: If an attacker records a connection now and compromises secret values later, they cannot compromise the recorded connection</a:t>
            </a:r>
          </a:p>
        </p:txBody>
      </p:sp>
      <p:sp>
        <p:nvSpPr>
          <p:cNvPr id="4" name="TextBox 3"/>
          <p:cNvSpPr txBox="1"/>
          <p:nvPr/>
        </p:nvSpPr>
        <p:spPr>
          <a:xfrm>
            <a:off x="276496" y="2943768"/>
            <a:ext cx="5418909" cy="2831544"/>
          </a:xfrm>
          <a:prstGeom prst="rect">
            <a:avLst/>
          </a:prstGeom>
          <a:noFill/>
        </p:spPr>
        <p:txBody>
          <a:bodyPr wrap="none">
            <a:spAutoFit/>
          </a:bodyPr>
          <a:lstStyle/>
          <a:p>
            <a:pPr>
              <a:defRPr/>
            </a:pPr>
            <a:r>
              <a:t>DHE TLS: Guaranteed forward secrecy</a:t>
            </a:r>
          </a:p>
          <a:p>
            <a:pPr>
              <a:defRPr/>
            </a:pPr>
            <a:r>
              <a:t>Diffie-Hellman provides forward secrecy: ga is deleted after the TLS session is over</a:t>
            </a:r>
          </a:p>
          <a:p>
            <a:pPr>
              <a:defRPr/>
            </a:pPr>
            <a:r>
              <a:t>Adversary can’t learn the keys, even if they later compromise the server’s private key</a:t>
            </a:r>
          </a:p>
        </p:txBody>
      </p:sp>
      <p:sp>
        <p:nvSpPr>
          <p:cNvPr id="5" name="TextBox 4"/>
          <p:cNvSpPr txBox="1"/>
          <p:nvPr/>
        </p:nvSpPr>
        <p:spPr>
          <a:xfrm>
            <a:off x="7219827" y="6208497"/>
            <a:ext cx="4898294" cy="537601"/>
          </a:xfrm>
          <a:prstGeom prst="rect">
            <a:avLst/>
          </a:prstGeom>
          <a:noFill/>
        </p:spPr>
        <p:txBody>
          <a:bodyPr wrap="none">
            <a:spAutoFit/>
          </a:bodyPr>
          <a:lstStyle/>
          <a:p>
            <a:pPr>
              <a:defRPr/>
            </a:pPr>
            <a:r>
              <a:t>TLS Handshake Step 3: Premaster Secret (DHE)</a:t>
            </a:r>
          </a:p>
        </p:txBody>
      </p:sp>
    </p:spTree>
  </p:cSld>
  <p:clrMapOvr>
    <a:masterClrMapping/>
  </p:clrMapOvr>
</p:sld>
</file>

<file path=ppt/slides/slide1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61925"/>
            <a:ext cx="10515600" cy="955675"/>
          </a:xfrm>
          <a:prstGeom prst="rect">
            <a:avLst/>
          </a:prstGeom>
          <a:noFill/>
        </p:spPr>
        <p:txBody>
          <a:bodyPr wrap="none">
            <a:spAutoFit/>
          </a:bodyPr>
          <a:lstStyle/>
          <a:p>
            <a:pPr>
              <a:defRPr/>
            </a:pPr>
            <a:r>
              <a:t>TLS Provides End-to-End Security</a:t>
            </a:r>
          </a:p>
        </p:txBody>
      </p:sp>
      <p:sp>
        <p:nvSpPr>
          <p:cNvPr id="3" name="TextBox 2"/>
          <p:cNvSpPr txBox="1"/>
          <p:nvPr/>
        </p:nvSpPr>
        <p:spPr>
          <a:xfrm>
            <a:off x="838200" y="1546199"/>
            <a:ext cx="10515600" cy="5149876"/>
          </a:xfrm>
          <a:prstGeom prst="rect">
            <a:avLst/>
          </a:prstGeom>
          <a:noFill/>
        </p:spPr>
        <p:txBody>
          <a:bodyPr wrap="none">
            <a:spAutoFit/>
          </a:bodyPr>
          <a:lstStyle/>
          <a:p>
            <a:pPr>
              <a:defRPr/>
            </a:pPr>
            <a:r>
              <a:t>TLS provides end-to-end security: Secure communication between the two endpoints, with no need to trust intermediaries</a:t>
            </a:r>
          </a:p>
          <a:p>
            <a:pPr>
              <a:defRPr/>
            </a:pPr>
            <a:r>
              <a:t>End-to-end security does not help if one of the endpoints is malicious (e.g. communicating with a malicious server)</a:t>
            </a:r>
          </a:p>
          <a:p>
            <a:pPr>
              <a:defRPr/>
            </a:pPr>
            <a:r>
              <a:t>Even if everybody between the client and the server is malicious, TLS provides a secure communication channel</a:t>
            </a:r>
          </a:p>
          <a:p>
            <a:pPr>
              <a:defRPr/>
            </a:pPr>
            <a:r>
              <a:t>Example: A local network attacker (on-path) tries to read our Wi-Fi session, but can’t read TLS messages</a:t>
            </a:r>
          </a:p>
          <a:p>
            <a:pPr>
              <a:defRPr/>
            </a:pPr>
            <a:r>
              <a:t>Example: A man-in-the-middle tries to inject TCP packets, but packets will be rejected because the MAC won’t be correct</a:t>
            </a:r>
          </a:p>
          <a:p>
            <a:pPr>
              <a:defRPr/>
            </a:pPr>
            <a:r>
              <a:t>Using TLS defends against most lower-level network attacks</a:t>
            </a:r>
          </a:p>
        </p:txBody>
      </p:sp>
    </p:spTree>
  </p:cSld>
  <p:clrMapOvr>
    <a:masterClrMapping/>
  </p:clrMapOvr>
</p:sld>
</file>

<file path=ppt/slides/slide1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61925"/>
            <a:ext cx="10515600" cy="942975"/>
          </a:xfrm>
          <a:prstGeom prst="rect">
            <a:avLst/>
          </a:prstGeom>
          <a:noFill/>
        </p:spPr>
        <p:txBody>
          <a:bodyPr wrap="none">
            <a:spAutoFit/>
          </a:bodyPr>
          <a:lstStyle/>
          <a:p>
            <a:pPr>
              <a:defRPr/>
            </a:pPr>
            <a:r>
              <a:t>TLS 1.3 Changes</a:t>
            </a:r>
          </a:p>
        </p:txBody>
      </p:sp>
      <p:sp>
        <p:nvSpPr>
          <p:cNvPr id="3" name="TextBox 2"/>
          <p:cNvSpPr txBox="1"/>
          <p:nvPr/>
        </p:nvSpPr>
        <p:spPr>
          <a:xfrm>
            <a:off x="412750" y="1409700"/>
            <a:ext cx="11366500" cy="4927600"/>
          </a:xfrm>
          <a:prstGeom prst="rect">
            <a:avLst/>
          </a:prstGeom>
          <a:noFill/>
        </p:spPr>
        <p:txBody>
          <a:bodyPr wrap="none">
            <a:spAutoFit/>
          </a:bodyPr>
          <a:lstStyle/>
          <a:p>
            <a:pPr>
              <a:defRPr/>
            </a:pPr>
            <a:r>
              <a:t>TLS 1.3: The latest version of the TLS protocol (2018)</a:t>
            </a:r>
          </a:p>
          <a:p>
            <a:pPr>
              <a:defRPr/>
            </a:pPr>
            <a:r>
              <a:t>RSA no longer supported (only DHE)</a:t>
            </a:r>
          </a:p>
          <a:p>
            <a:pPr>
              <a:defRPr/>
            </a:pPr>
            <a:r>
              <a:t>Guarantees forward secrecy</a:t>
            </a:r>
          </a:p>
          <a:p>
            <a:pPr>
              <a:defRPr/>
            </a:pPr>
            <a:r>
              <a:t>Performance optimization: The client sends gb mod p in ClientHello</a:t>
            </a:r>
          </a:p>
          <a:p>
            <a:pPr>
              <a:defRPr/>
            </a:pPr>
            <a:r>
              <a:t>If the server agrees to use DHE, the server sends ga mod p (with signature) in ServerHello message</a:t>
            </a:r>
          </a:p>
          <a:p>
            <a:pPr>
              <a:defRPr/>
            </a:pPr>
            <a:r>
              <a:t>Potentially saves two messages later in the handshake</a:t>
            </a:r>
          </a:p>
          <a:p>
            <a:pPr>
              <a:defRPr/>
            </a:pPr>
            <a:r>
              <a:t>Only supports AEAD mode encryption</a:t>
            </a:r>
          </a:p>
          <a:p>
            <a:pPr>
              <a:defRPr/>
            </a:pPr>
            <a:r>
              <a:t>AEAD (authenticated encryption with additional data): a block cipher mode that guarantees confidentiality and integrity at the same time</a:t>
            </a:r>
          </a:p>
          <a:p>
            <a:pPr>
              <a:defRPr/>
            </a:pPr>
            <a:r>
              <a:t>Eliminates attacks associated with the insecure MAC-then-encrypt pattern</a:t>
            </a:r>
          </a:p>
        </p:txBody>
      </p:sp>
    </p:spTree>
  </p:cSld>
  <p:clrMapOvr>
    <a:masterClrMapping/>
  </p:clrMapOvr>
</p:sld>
</file>

<file path=ppt/slides/slide1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56120"/>
            <a:ext cx="10515600" cy="1150166"/>
          </a:xfrm>
          <a:prstGeom prst="rect">
            <a:avLst/>
          </a:prstGeom>
          <a:noFill/>
        </p:spPr>
        <p:txBody>
          <a:bodyPr wrap="none">
            <a:spAutoFit/>
          </a:bodyPr>
          <a:lstStyle/>
          <a:p>
            <a:pPr>
              <a:defRPr/>
            </a:pPr>
            <a:r>
              <a:t>TLS Does Not Provide Anonymity</a:t>
            </a:r>
          </a:p>
        </p:txBody>
      </p:sp>
      <p:sp>
        <p:nvSpPr>
          <p:cNvPr id="3" name="TextBox 2"/>
          <p:cNvSpPr txBox="1"/>
          <p:nvPr/>
        </p:nvSpPr>
        <p:spPr>
          <a:xfrm>
            <a:off x="838200" y="1876018"/>
            <a:ext cx="10515600" cy="4414835"/>
          </a:xfrm>
          <a:prstGeom prst="rect">
            <a:avLst/>
          </a:prstGeom>
          <a:noFill/>
        </p:spPr>
        <p:txBody>
          <a:bodyPr wrap="none">
            <a:spAutoFit/>
          </a:bodyPr>
          <a:lstStyle/>
          <a:p>
            <a:pPr>
              <a:defRPr/>
            </a:pPr>
            <a:r>
              <a:t>Anonymity: Hiding the client’s and server’s identities from attackers</a:t>
            </a:r>
          </a:p>
          <a:p>
            <a:pPr>
              <a:defRPr/>
            </a:pPr>
            <a:r>
              <a:t>An attacker can figure out who is communicating with TLS</a:t>
            </a:r>
          </a:p>
          <a:p>
            <a:pPr>
              <a:defRPr/>
            </a:pPr>
            <a:r>
              <a:t>The certificate is sent during the TLS handshake, containing the server’s name</a:t>
            </a:r>
          </a:p>
          <a:p>
            <a:pPr>
              <a:defRPr/>
            </a:pPr>
            <a:r>
              <a:t>The client may also indicate the name of the server in the ClientHello (called Server Name Indication, or SNI)</a:t>
            </a:r>
          </a:p>
          <a:p>
            <a:pPr>
              <a:defRPr/>
            </a:pPr>
            <a:r>
              <a:t>An attacker can see IP addresses and ports of the underlying IP and TCP protocols</a:t>
            </a:r>
          </a:p>
        </p:txBody>
      </p:sp>
    </p:spTree>
  </p:cSld>
  <p:clrMapOvr>
    <a:masterClrMapping/>
  </p:clrMapOvr>
</p:sld>
</file>

<file path=ppt/slides/slide1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21434"/>
            <a:ext cx="10515600" cy="1006475"/>
          </a:xfrm>
          <a:prstGeom prst="rect">
            <a:avLst/>
          </a:prstGeom>
          <a:noFill/>
        </p:spPr>
        <p:txBody>
          <a:bodyPr wrap="none">
            <a:spAutoFit/>
          </a:bodyPr>
          <a:lstStyle/>
          <a:p>
            <a:pPr>
              <a:defRPr/>
            </a:pPr>
            <a:r>
              <a:t>TLS Does Not Provide Availability</a:t>
            </a:r>
          </a:p>
        </p:txBody>
      </p:sp>
      <p:sp>
        <p:nvSpPr>
          <p:cNvPr id="3" name="TextBox 2"/>
          <p:cNvSpPr txBox="1"/>
          <p:nvPr/>
        </p:nvSpPr>
        <p:spPr>
          <a:xfrm>
            <a:off x="838200" y="2069785"/>
            <a:ext cx="10515600" cy="4423090"/>
          </a:xfrm>
          <a:prstGeom prst="rect">
            <a:avLst/>
          </a:prstGeom>
          <a:noFill/>
        </p:spPr>
        <p:txBody>
          <a:bodyPr wrap="none">
            <a:spAutoFit/>
          </a:bodyPr>
          <a:lstStyle/>
          <a:p>
            <a:pPr>
              <a:defRPr/>
            </a:pPr>
            <a:r>
              <a:t>Availability: Keeping the connection open in the face of attackers</a:t>
            </a:r>
          </a:p>
          <a:p>
            <a:pPr>
              <a:defRPr/>
            </a:pPr>
            <a:r>
              <a:t>An attacker can stop a TLS connection</a:t>
            </a:r>
          </a:p>
          <a:p>
            <a:pPr>
              <a:defRPr/>
            </a:pPr>
            <a:r>
              <a:t>MITM can drop encrypted TLS packets</a:t>
            </a:r>
          </a:p>
          <a:p>
            <a:pPr>
              <a:defRPr/>
            </a:pPr>
            <a:r>
              <a:t>On-path attacker can still do RST injection to abort the underlying TCP connection</a:t>
            </a:r>
          </a:p>
          <a:p>
            <a:pPr>
              <a:defRPr/>
            </a:pPr>
            <a:r>
              <a:t>Result: A TLS connection can still be censored</a:t>
            </a:r>
          </a:p>
          <a:p>
            <a:pPr>
              <a:defRPr/>
            </a:pPr>
            <a:r>
              <a:t>The censor can block TLS connections</a:t>
            </a:r>
          </a:p>
        </p:txBody>
      </p:sp>
    </p:spTree>
  </p:cSld>
  <p:clrMapOvr>
    <a:masterClrMapping/>
  </p:clrMapOvr>
</p:sld>
</file>

<file path=ppt/slides/slide1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13493"/>
            <a:ext cx="10515600" cy="1027387"/>
          </a:xfrm>
          <a:prstGeom prst="rect">
            <a:avLst/>
          </a:prstGeom>
          <a:noFill/>
        </p:spPr>
        <p:txBody>
          <a:bodyPr wrap="none">
            <a:spAutoFit/>
          </a:bodyPr>
          <a:lstStyle/>
          <a:p>
            <a:pPr>
              <a:defRPr/>
            </a:pPr>
            <a:r>
              <a:t>TLS: Summary</a:t>
            </a:r>
          </a:p>
        </p:txBody>
      </p:sp>
      <p:sp>
        <p:nvSpPr>
          <p:cNvPr id="3" name="TextBox 2"/>
          <p:cNvSpPr txBox="1"/>
          <p:nvPr/>
        </p:nvSpPr>
        <p:spPr>
          <a:xfrm>
            <a:off x="276198" y="1405622"/>
            <a:ext cx="8465627" cy="5364479"/>
          </a:xfrm>
          <a:prstGeom prst="rect">
            <a:avLst/>
          </a:prstGeom>
          <a:noFill/>
        </p:spPr>
        <p:txBody>
          <a:bodyPr wrap="none">
            <a:spAutoFit/>
          </a:bodyPr>
          <a:lstStyle/>
          <a:p>
            <a:pPr>
              <a:defRPr/>
            </a:pPr>
            <a:r>
              <a:t>TLS Handshake</a:t>
            </a:r>
          </a:p>
          <a:p>
            <a:pPr>
              <a:defRPr/>
            </a:pPr>
            <a:r>
              <a:t>Nonces make every handshake different (prevents replay attacks across connections)</a:t>
            </a:r>
          </a:p>
          <a:p>
            <a:pPr>
              <a:defRPr/>
            </a:pPr>
            <a:r>
              <a:t>Certificate proves server’s public key</a:t>
            </a:r>
          </a:p>
          <a:p>
            <a:pPr>
              <a:defRPr/>
            </a:pPr>
            <a:r>
              <a:t>RSA or DHE proves that the server owns the private key</a:t>
            </a:r>
          </a:p>
          <a:p>
            <a:pPr>
              <a:defRPr/>
            </a:pPr>
            <a:r>
              <a:t>RSA or DHE helps client and server agree on a shared secret key</a:t>
            </a:r>
          </a:p>
          <a:p>
            <a:pPr>
              <a:defRPr/>
            </a:pPr>
            <a:r>
              <a:t>MAC exchange ensures no one tampered with the handshake</a:t>
            </a:r>
          </a:p>
          <a:p>
            <a:pPr>
              <a:defRPr/>
            </a:pPr>
            <a:r>
              <a:t>Messages are sent with symmetric encryption and MACs</a:t>
            </a:r>
          </a:p>
          <a:p>
            <a:pPr>
              <a:defRPr/>
            </a:pPr>
            <a:r>
              <a:t>TLS record numbers prevent replay attacks within a connection</a:t>
            </a:r>
          </a:p>
        </p:txBody>
      </p:sp>
      <p:sp>
        <p:nvSpPr>
          <p:cNvPr id="4" name="TextBox 3"/>
          <p:cNvSpPr txBox="1"/>
          <p:nvPr/>
        </p:nvSpPr>
        <p:spPr>
          <a:xfrm>
            <a:off x="8741826" y="1912252"/>
            <a:ext cx="937200" cy="400200"/>
          </a:xfrm>
          <a:prstGeom prst="rect">
            <a:avLst/>
          </a:prstGeom>
          <a:noFill/>
        </p:spPr>
        <p:txBody>
          <a:bodyPr wrap="none">
            <a:spAutoFit/>
          </a:bodyPr>
          <a:lstStyle/>
          <a:p>
            <a:pPr>
              <a:defRPr/>
            </a:pPr>
            <a:r>
              <a:t>Client</a:t>
            </a:r>
          </a:p>
        </p:txBody>
      </p:sp>
      <p:sp>
        <p:nvSpPr>
          <p:cNvPr id="5" name="TextBox 4"/>
          <p:cNvSpPr txBox="1"/>
          <p:nvPr/>
        </p:nvSpPr>
        <p:spPr>
          <a:xfrm>
            <a:off x="11092901" y="1912252"/>
            <a:ext cx="937200" cy="400200"/>
          </a:xfrm>
          <a:prstGeom prst="rect">
            <a:avLst/>
          </a:prstGeom>
          <a:noFill/>
        </p:spPr>
        <p:txBody>
          <a:bodyPr wrap="none">
            <a:spAutoFit/>
          </a:bodyPr>
          <a:lstStyle/>
          <a:p>
            <a:pPr>
              <a:defRPr/>
            </a:pPr>
            <a:r>
              <a:t>Server</a:t>
            </a:r>
          </a:p>
        </p:txBody>
      </p:sp>
      <p:sp>
        <p:nvSpPr>
          <p:cNvPr id="6" name="TextBox 5"/>
          <p:cNvSpPr txBox="1"/>
          <p:nvPr/>
        </p:nvSpPr>
        <p:spPr>
          <a:xfrm>
            <a:off x="8977232" y="2192823"/>
            <a:ext cx="2866739" cy="400134"/>
          </a:xfrm>
          <a:prstGeom prst="rect">
            <a:avLst/>
          </a:prstGeom>
          <a:noFill/>
        </p:spPr>
        <p:txBody>
          <a:bodyPr wrap="none">
            <a:spAutoFit/>
          </a:bodyPr>
          <a:lstStyle/>
          <a:p>
            <a:pPr>
              <a:defRPr/>
            </a:pPr>
            <a:r>
              <a:t>ClientHello</a:t>
            </a:r>
          </a:p>
        </p:txBody>
      </p:sp>
      <p:sp>
        <p:nvSpPr>
          <p:cNvPr id="7" name="TextBox 6"/>
          <p:cNvSpPr txBox="1"/>
          <p:nvPr/>
        </p:nvSpPr>
        <p:spPr>
          <a:xfrm>
            <a:off x="8964573" y="2708184"/>
            <a:ext cx="2803562" cy="400210"/>
          </a:xfrm>
          <a:prstGeom prst="rect">
            <a:avLst/>
          </a:prstGeom>
          <a:noFill/>
        </p:spPr>
        <p:txBody>
          <a:bodyPr wrap="none">
            <a:spAutoFit/>
          </a:bodyPr>
          <a:lstStyle/>
          <a:p>
            <a:pPr>
              <a:defRPr/>
            </a:pPr>
            <a:r>
              <a:t>ServerHello</a:t>
            </a:r>
          </a:p>
        </p:txBody>
      </p:sp>
      <p:sp>
        <p:nvSpPr>
          <p:cNvPr id="8" name="TextBox 7"/>
          <p:cNvSpPr txBox="1"/>
          <p:nvPr/>
        </p:nvSpPr>
        <p:spPr>
          <a:xfrm>
            <a:off x="8997323" y="3055734"/>
            <a:ext cx="2803562" cy="400210"/>
          </a:xfrm>
          <a:prstGeom prst="rect">
            <a:avLst/>
          </a:prstGeom>
          <a:noFill/>
        </p:spPr>
        <p:txBody>
          <a:bodyPr wrap="none">
            <a:spAutoFit/>
          </a:bodyPr>
          <a:lstStyle/>
          <a:p>
            <a:pPr>
              <a:defRPr/>
            </a:pPr>
            <a:r>
              <a:t>Certificate</a:t>
            </a:r>
          </a:p>
        </p:txBody>
      </p:sp>
      <p:sp>
        <p:nvSpPr>
          <p:cNvPr id="9" name="TextBox 8"/>
          <p:cNvSpPr txBox="1"/>
          <p:nvPr/>
        </p:nvSpPr>
        <p:spPr>
          <a:xfrm>
            <a:off x="8964573" y="3363272"/>
            <a:ext cx="2803562" cy="461635"/>
          </a:xfrm>
          <a:prstGeom prst="rect">
            <a:avLst/>
          </a:prstGeom>
          <a:noFill/>
        </p:spPr>
        <p:txBody>
          <a:bodyPr wrap="none">
            <a:spAutoFit/>
          </a:bodyPr>
          <a:lstStyle/>
          <a:p>
            <a:pPr>
              <a:defRPr/>
            </a:pPr>
            <a:r>
              <a:t>{ga mod p}SK-1server</a:t>
            </a:r>
          </a:p>
        </p:txBody>
      </p:sp>
      <p:sp>
        <p:nvSpPr>
          <p:cNvPr id="10" name="TextBox 9"/>
          <p:cNvSpPr txBox="1"/>
          <p:nvPr/>
        </p:nvSpPr>
        <p:spPr>
          <a:xfrm>
            <a:off x="8977232" y="3945423"/>
            <a:ext cx="2866739" cy="400134"/>
          </a:xfrm>
          <a:prstGeom prst="rect">
            <a:avLst/>
          </a:prstGeom>
          <a:noFill/>
        </p:spPr>
        <p:txBody>
          <a:bodyPr wrap="none">
            <a:spAutoFit/>
          </a:bodyPr>
          <a:lstStyle/>
          <a:p>
            <a:pPr>
              <a:defRPr/>
            </a:pPr>
            <a:r>
              <a:t>gb mod p</a:t>
            </a:r>
          </a:p>
        </p:txBody>
      </p:sp>
      <p:sp>
        <p:nvSpPr>
          <p:cNvPr id="11" name="TextBox 10"/>
          <p:cNvSpPr txBox="1"/>
          <p:nvPr/>
        </p:nvSpPr>
        <p:spPr>
          <a:xfrm>
            <a:off x="8977232" y="4295673"/>
            <a:ext cx="2866739" cy="461635"/>
          </a:xfrm>
          <a:prstGeom prst="rect">
            <a:avLst/>
          </a:prstGeom>
          <a:noFill/>
        </p:spPr>
        <p:txBody>
          <a:bodyPr wrap="none">
            <a:spAutoFit/>
          </a:bodyPr>
          <a:lstStyle/>
          <a:p>
            <a:pPr>
              <a:defRPr/>
            </a:pPr>
            <a:r>
              <a:t>{M, MAC(IC, M)}CC</a:t>
            </a:r>
          </a:p>
        </p:txBody>
      </p:sp>
      <p:sp>
        <p:nvSpPr>
          <p:cNvPr id="12" name="TextBox 11"/>
          <p:cNvSpPr txBox="1"/>
          <p:nvPr/>
        </p:nvSpPr>
        <p:spPr>
          <a:xfrm>
            <a:off x="8964573" y="4841784"/>
            <a:ext cx="2803562" cy="400210"/>
          </a:xfrm>
          <a:prstGeom prst="rect">
            <a:avLst/>
          </a:prstGeom>
          <a:noFill/>
        </p:spPr>
        <p:txBody>
          <a:bodyPr wrap="none">
            <a:spAutoFit/>
          </a:bodyPr>
          <a:lstStyle/>
          <a:p>
            <a:pPr>
              <a:defRPr/>
            </a:pPr>
            <a:r>
              <a:t>{M, MAC(IS, M)}CS</a:t>
            </a:r>
          </a:p>
        </p:txBody>
      </p:sp>
      <p:sp>
        <p:nvSpPr>
          <p:cNvPr id="13" name="TextBox 12"/>
          <p:cNvSpPr txBox="1"/>
          <p:nvPr/>
        </p:nvSpPr>
        <p:spPr>
          <a:xfrm>
            <a:off x="10420426" y="3700765"/>
            <a:ext cx="1417800" cy="338700"/>
          </a:xfrm>
          <a:prstGeom prst="rect">
            <a:avLst/>
          </a:prstGeom>
          <a:noFill/>
        </p:spPr>
        <p:txBody>
          <a:bodyPr wrap="none">
            <a:spAutoFit/>
          </a:bodyPr>
          <a:lstStyle/>
          <a:p>
            <a:pPr>
              <a:defRPr/>
            </a:pPr>
            <a:r>
              <a:t>Or RSA exchange</a:t>
            </a:r>
          </a:p>
        </p:txBody>
      </p:sp>
    </p:spTree>
  </p:cSld>
  <p:clrMapOvr>
    <a:masterClrMapping/>
  </p:clrMapOvr>
</p:sld>
</file>

<file path=ppt/slides/slide1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70634"/>
            <a:ext cx="10515600" cy="888909"/>
          </a:xfrm>
          <a:prstGeom prst="rect">
            <a:avLst/>
          </a:prstGeom>
          <a:noFill/>
        </p:spPr>
        <p:txBody>
          <a:bodyPr wrap="none">
            <a:spAutoFit/>
          </a:bodyPr>
          <a:lstStyle/>
          <a:p>
            <a:pPr>
              <a:defRPr/>
            </a:pPr>
            <a:r>
              <a:t>TLS Handshake Protocol: Workflow</a:t>
            </a:r>
          </a:p>
        </p:txBody>
      </p:sp>
      <p:sp>
        <p:nvSpPr>
          <p:cNvPr id="3" name="TextBox 2"/>
          <p:cNvSpPr txBox="1"/>
          <p:nvPr/>
        </p:nvSpPr>
        <p:spPr>
          <a:xfrm>
            <a:off x="9742215" y="4014430"/>
            <a:ext cx="2246812" cy="923330"/>
          </a:xfrm>
          <a:prstGeom prst="rect">
            <a:avLst/>
          </a:prstGeom>
          <a:noFill/>
        </p:spPr>
        <p:txBody>
          <a:bodyPr wrap="none">
            <a:spAutoFit/>
          </a:bodyPr>
          <a:lstStyle/>
          <a:p>
            <a:pPr>
              <a:defRPr/>
            </a:pPr>
            <a:r>
              <a:t>See the slide notes at the bottom of this page for details</a:t>
            </a:r>
          </a:p>
        </p:txBody>
      </p:sp>
    </p:spTree>
  </p:cSld>
  <p:clrMapOvr>
    <a:masterClrMapping/>
  </p:clrMapOvr>
</p:sld>
</file>

<file path=ppt/slides/slide1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Transport Layer Security (TLS)</a:t>
            </a:r>
          </a:p>
          <a:p>
            <a:pPr>
              <a:defRPr/>
            </a:pPr>
            <a:r>
              <a:t>TLS Handshake Protocol </a:t>
            </a:r>
          </a:p>
          <a:p>
            <a:pPr>
              <a:defRPr/>
            </a:pPr>
            <a:r>
              <a:t>TLS: Security Guarantees and Summary</a:t>
            </a:r>
          </a:p>
          <a:p>
            <a:pPr>
              <a:defRPr/>
            </a:pPr>
            <a:r>
              <a:t>TLS: Application (HTTPS)</a:t>
            </a:r>
          </a:p>
          <a:p>
            <a:pPr>
              <a:defRPr/>
            </a:pPr>
          </a:p>
        </p:txBody>
      </p:sp>
    </p:spTree>
  </p:cSld>
  <p:clrMapOvr>
    <a:masterClrMapping/>
  </p:clrMapOvr>
</p:sld>
</file>

<file path=ppt/slides/slide1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34497"/>
            <a:ext cx="10515600" cy="954224"/>
          </a:xfrm>
          <a:prstGeom prst="rect">
            <a:avLst/>
          </a:prstGeom>
          <a:noFill/>
        </p:spPr>
        <p:txBody>
          <a:bodyPr wrap="none">
            <a:spAutoFit/>
          </a:bodyPr>
          <a:lstStyle/>
          <a:p>
            <a:pPr>
              <a:defRPr/>
            </a:pPr>
            <a:r>
              <a:t>TLS for Applications</a:t>
            </a:r>
          </a:p>
        </p:txBody>
      </p:sp>
      <p:sp>
        <p:nvSpPr>
          <p:cNvPr id="3" name="TextBox 2"/>
          <p:cNvSpPr txBox="1"/>
          <p:nvPr/>
        </p:nvSpPr>
        <p:spPr>
          <a:xfrm>
            <a:off x="838200" y="1391830"/>
            <a:ext cx="10515600" cy="5100410"/>
          </a:xfrm>
          <a:prstGeom prst="rect">
            <a:avLst/>
          </a:prstGeom>
          <a:noFill/>
        </p:spPr>
        <p:txBody>
          <a:bodyPr wrap="none">
            <a:spAutoFit/>
          </a:bodyPr>
          <a:lstStyle/>
          <a:p>
            <a:pPr>
              <a:defRPr/>
            </a:pPr>
            <a:r>
              <a:t>TLS provides services to higher layers (the application layer)</a:t>
            </a:r>
          </a:p>
          <a:p>
            <a:pPr>
              <a:defRPr/>
            </a:pPr>
          </a:p>
          <a:p>
            <a:pPr>
              <a:defRPr/>
            </a:pPr>
            <a:r>
              <a:t>HTTPS: The HTTP protocol run over TLS</a:t>
            </a:r>
          </a:p>
          <a:p>
            <a:pPr>
              <a:defRPr/>
            </a:pPr>
            <a:r>
              <a:t>In contrast, HTTP runs over plain TCP, with no TLS added</a:t>
            </a:r>
          </a:p>
          <a:p>
            <a:pPr>
              <a:defRPr/>
            </a:pPr>
            <a:r>
              <a:t>Other secure application-layer protocols besides HTTPS exist</a:t>
            </a:r>
          </a:p>
          <a:p>
            <a:pPr>
              <a:defRPr/>
            </a:pPr>
            <a:r>
              <a:t>Pretty much anything that runs over TCP can also run over TLS, since the byte stream abstraction is maintained</a:t>
            </a:r>
          </a:p>
          <a:p>
            <a:pPr>
              <a:defRPr/>
            </a:pPr>
            <a:r>
              <a:t>Example: Email protocol can use the STARTTLS command to uses TLS to secure communications</a:t>
            </a:r>
          </a:p>
          <a:p>
            <a:pPr>
              <a:defRPr/>
            </a:pPr>
            <a:r>
              <a:t>TLS does not defend against application-layer vulnerabilities</a:t>
            </a:r>
          </a:p>
          <a:p>
            <a:pPr>
              <a:defRPr/>
            </a:pPr>
            <a:r>
              <a:t>Example: SQL injection, XSS, CSRF, and buffer overflow vulnerabilities in the application are still exploitable over TLS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291947"/>
            <a:ext cx="10515600" cy="894622"/>
          </a:xfrm>
          <a:prstGeom prst="rect">
            <a:avLst/>
          </a:prstGeom>
          <a:noFill/>
        </p:spPr>
        <p:txBody>
          <a:bodyPr wrap="none">
            <a:spAutoFit/>
          </a:bodyPr>
          <a:lstStyle/>
          <a:p>
            <a:pPr>
              <a:defRPr/>
            </a:pPr>
            <a:r>
              <a:t>Bad guys: packet interception</a:t>
            </a:r>
          </a:p>
        </p:txBody>
      </p:sp>
      <p:sp>
        <p:nvSpPr>
          <p:cNvPr id="3" name="TextBox 2"/>
          <p:cNvSpPr txBox="1"/>
          <p:nvPr/>
        </p:nvSpPr>
        <p:spPr>
          <a:xfrm>
            <a:off x="841312" y="1344535"/>
            <a:ext cx="10342830" cy="2084461"/>
          </a:xfrm>
          <a:prstGeom prst="rect">
            <a:avLst/>
          </a:prstGeom>
          <a:noFill/>
        </p:spPr>
        <p:txBody>
          <a:bodyPr wrap="none">
            <a:spAutoFit/>
          </a:bodyPr>
          <a:lstStyle/>
          <a:p>
            <a:pPr>
              <a:defRPr/>
            </a:pPr>
            <a:r>
              <a:t>packet “sniffing”: </a:t>
            </a:r>
          </a:p>
          <a:p>
            <a:pPr>
              <a:defRPr/>
            </a:pPr>
            <a:r>
              <a:t>broadcast media (shared Ethernet, wireless)</a:t>
            </a:r>
          </a:p>
          <a:p>
            <a:pPr>
              <a:defRPr/>
            </a:pPr>
            <a:r>
              <a:t>promiscuous network interface reads/records all packets (e.g., including passwords!) passing by</a:t>
            </a:r>
          </a:p>
        </p:txBody>
      </p:sp>
      <p:sp>
        <p:nvSpPr>
          <p:cNvPr id="4" name="TextBox 3"/>
          <p:cNvSpPr txBox="1"/>
          <p:nvPr/>
        </p:nvSpPr>
        <p:spPr>
          <a:xfrm>
            <a:off x="3359028" y="4133276"/>
            <a:ext cx="4587875" cy="728663"/>
          </a:xfrm>
          <a:prstGeom prst="rect">
            <a:avLst/>
          </a:prstGeom>
          <a:noFill/>
        </p:spPr>
        <p:txBody>
          <a:bodyPr wrap="none">
            <a:spAutoFit/>
          </a:bodyPr>
          <a:lstStyle/>
          <a:p>
            <a:pPr>
              <a:defRPr/>
            </a:pPr>
          </a:p>
        </p:txBody>
      </p:sp>
      <p:sp>
        <p:nvSpPr>
          <p:cNvPr id="5" name="TextBox 4"/>
          <p:cNvSpPr txBox="1"/>
          <p:nvPr/>
        </p:nvSpPr>
        <p:spPr>
          <a:xfrm>
            <a:off x="6191128" y="4003101"/>
            <a:ext cx="4762" cy="522288"/>
          </a:xfrm>
          <a:prstGeom prst="rect">
            <a:avLst/>
          </a:prstGeom>
          <a:noFill/>
        </p:spPr>
        <p:txBody>
          <a:bodyPr wrap="none">
            <a:spAutoFit/>
          </a:bodyPr>
          <a:lstStyle/>
          <a:p>
            <a:pPr>
              <a:defRPr/>
            </a:pPr>
          </a:p>
        </p:txBody>
      </p:sp>
      <p:sp>
        <p:nvSpPr>
          <p:cNvPr id="6" name="TextBox 5"/>
          <p:cNvSpPr txBox="1"/>
          <p:nvPr/>
        </p:nvSpPr>
        <p:spPr>
          <a:xfrm>
            <a:off x="4533778" y="4525389"/>
            <a:ext cx="0" cy="374650"/>
          </a:xfrm>
          <a:prstGeom prst="rect">
            <a:avLst/>
          </a:prstGeom>
          <a:noFill/>
        </p:spPr>
        <p:txBody>
          <a:bodyPr wrap="none">
            <a:spAutoFit/>
          </a:bodyPr>
          <a:lstStyle/>
          <a:p>
            <a:pPr>
              <a:defRPr/>
            </a:pPr>
          </a:p>
        </p:txBody>
      </p:sp>
      <p:sp>
        <p:nvSpPr>
          <p:cNvPr id="7" name="TextBox 6"/>
          <p:cNvSpPr txBox="1"/>
          <p:nvPr/>
        </p:nvSpPr>
        <p:spPr>
          <a:xfrm>
            <a:off x="4552828" y="5236589"/>
            <a:ext cx="0" cy="241300"/>
          </a:xfrm>
          <a:prstGeom prst="rect">
            <a:avLst/>
          </a:prstGeom>
          <a:noFill/>
        </p:spPr>
        <p:txBody>
          <a:bodyPr wrap="none">
            <a:spAutoFit/>
          </a:bodyPr>
          <a:lstStyle/>
          <a:p>
            <a:pPr>
              <a:defRPr/>
            </a:pPr>
          </a:p>
        </p:txBody>
      </p:sp>
      <p:sp>
        <p:nvSpPr>
          <p:cNvPr id="8" name="TextBox 7"/>
          <p:cNvSpPr txBox="1"/>
          <p:nvPr/>
        </p:nvSpPr>
        <p:spPr>
          <a:xfrm>
            <a:off x="2816103" y="3422076"/>
            <a:ext cx="387350" cy="457200"/>
          </a:xfrm>
          <a:prstGeom prst="rect">
            <a:avLst/>
          </a:prstGeom>
          <a:noFill/>
        </p:spPr>
        <p:txBody>
          <a:bodyPr wrap="none">
            <a:spAutoFit/>
          </a:bodyPr>
          <a:lstStyle/>
          <a:p>
            <a:pPr>
              <a:defRPr/>
            </a:pPr>
            <a:r>
              <a:t>A</a:t>
            </a:r>
          </a:p>
        </p:txBody>
      </p:sp>
      <p:sp>
        <p:nvSpPr>
          <p:cNvPr id="9" name="TextBox 8"/>
          <p:cNvSpPr txBox="1"/>
          <p:nvPr/>
        </p:nvSpPr>
        <p:spPr>
          <a:xfrm>
            <a:off x="8285040" y="4885751"/>
            <a:ext cx="388938" cy="461963"/>
          </a:xfrm>
          <a:prstGeom prst="rect">
            <a:avLst/>
          </a:prstGeom>
          <a:noFill/>
        </p:spPr>
        <p:txBody>
          <a:bodyPr wrap="none">
            <a:spAutoFit/>
          </a:bodyPr>
          <a:lstStyle/>
          <a:p>
            <a:pPr>
              <a:defRPr/>
            </a:pPr>
            <a:r>
              <a:t>B</a:t>
            </a:r>
          </a:p>
        </p:txBody>
      </p:sp>
      <p:sp>
        <p:nvSpPr>
          <p:cNvPr id="10" name="TextBox 9"/>
          <p:cNvSpPr txBox="1"/>
          <p:nvPr/>
        </p:nvSpPr>
        <p:spPr>
          <a:xfrm>
            <a:off x="6383215" y="3399851"/>
            <a:ext cx="404813" cy="457200"/>
          </a:xfrm>
          <a:prstGeom prst="rect">
            <a:avLst/>
          </a:prstGeom>
          <a:noFill/>
        </p:spPr>
        <p:txBody>
          <a:bodyPr wrap="none">
            <a:spAutoFit/>
          </a:bodyPr>
          <a:lstStyle/>
          <a:p>
            <a:pPr>
              <a:defRPr/>
            </a:pPr>
            <a:r>
              <a:t>C</a:t>
            </a:r>
          </a:p>
        </p:txBody>
      </p:sp>
    </p:spTree>
  </p:cSld>
  <p:clrMapOvr>
    <a:masterClrMapping/>
  </p:clrMapOvr>
</p:sld>
</file>

<file path=ppt/slides/slide1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3296"/>
            <a:ext cx="10515600" cy="810532"/>
          </a:xfrm>
          <a:prstGeom prst="rect">
            <a:avLst/>
          </a:prstGeom>
          <a:noFill/>
        </p:spPr>
        <p:txBody>
          <a:bodyPr wrap="none">
            <a:spAutoFit/>
          </a:bodyPr>
          <a:lstStyle/>
          <a:p>
            <a:pPr>
              <a:defRPr/>
            </a:pPr>
            <a:r>
              <a:t>TLS in Browsers</a:t>
            </a:r>
          </a:p>
        </p:txBody>
      </p:sp>
      <p:sp>
        <p:nvSpPr>
          <p:cNvPr id="3" name="TextBox 2"/>
          <p:cNvSpPr txBox="1"/>
          <p:nvPr/>
        </p:nvSpPr>
        <p:spPr>
          <a:xfrm>
            <a:off x="838200" y="1009816"/>
            <a:ext cx="10515600" cy="3735658"/>
          </a:xfrm>
          <a:prstGeom prst="rect">
            <a:avLst/>
          </a:prstGeom>
          <a:noFill/>
        </p:spPr>
        <p:txBody>
          <a:bodyPr wrap="none">
            <a:spAutoFit/>
          </a:bodyPr>
          <a:lstStyle/>
          <a:p>
            <a:pPr>
              <a:defRPr/>
            </a:pPr>
            <a:r>
              <a:t>Original design:</a:t>
            </a:r>
          </a:p>
          <a:p>
            <a:pPr>
              <a:defRPr/>
            </a:pPr>
            <a:r>
              <a:t>When your browser communicates with a server over TLS, your browser displays a lock icon</a:t>
            </a:r>
          </a:p>
          <a:p>
            <a:pPr>
              <a:defRPr/>
            </a:pPr>
            <a:r>
              <a:t>If TLS is not used, there is no lock icon</a:t>
            </a:r>
          </a:p>
          <a:p>
            <a:pPr>
              <a:defRPr/>
            </a:pPr>
            <a:r>
              <a:t>What the lock icon means</a:t>
            </a:r>
          </a:p>
          <a:p>
            <a:pPr>
              <a:defRPr/>
            </a:pPr>
            <a:r>
              <a:t>Communication is encrypted (TLS guarantee)</a:t>
            </a:r>
          </a:p>
          <a:p>
            <a:pPr>
              <a:defRPr/>
            </a:pPr>
            <a:r>
              <a:t>You are talking to the legitimate server (TLS guarantee)</a:t>
            </a:r>
          </a:p>
          <a:p>
            <a:pPr>
              <a:defRPr/>
            </a:pPr>
            <a:r>
              <a:t>Any external images or scripts are also fetched over TLS</a:t>
            </a:r>
          </a:p>
        </p:txBody>
      </p:sp>
      <p:sp>
        <p:nvSpPr>
          <p:cNvPr id="4" name="TextBox 3"/>
          <p:cNvSpPr txBox="1"/>
          <p:nvPr/>
        </p:nvSpPr>
        <p:spPr>
          <a:xfrm>
            <a:off x="1340717" y="6105400"/>
            <a:ext cx="3833777" cy="461635"/>
          </a:xfrm>
          <a:prstGeom prst="rect">
            <a:avLst/>
          </a:prstGeom>
          <a:noFill/>
        </p:spPr>
        <p:txBody>
          <a:bodyPr wrap="none">
            <a:spAutoFit/>
          </a:bodyPr>
          <a:lstStyle/>
          <a:p>
            <a:pPr>
              <a:defRPr/>
            </a:pPr>
            <a:r>
              <a:t>This website uses HTTP: no lock icon</a:t>
            </a:r>
          </a:p>
        </p:txBody>
      </p:sp>
      <p:sp>
        <p:nvSpPr>
          <p:cNvPr id="5" name="TextBox 4"/>
          <p:cNvSpPr txBox="1"/>
          <p:nvPr/>
        </p:nvSpPr>
        <p:spPr>
          <a:xfrm>
            <a:off x="6187440" y="6105400"/>
            <a:ext cx="3833776" cy="461635"/>
          </a:xfrm>
          <a:prstGeom prst="rect">
            <a:avLst/>
          </a:prstGeom>
          <a:noFill/>
        </p:spPr>
        <p:txBody>
          <a:bodyPr wrap="none">
            <a:spAutoFit/>
          </a:bodyPr>
          <a:lstStyle/>
          <a:p>
            <a:pPr>
              <a:defRPr/>
            </a:pPr>
            <a:r>
              <a:t>This website uses HTTPS: lock icon</a:t>
            </a:r>
          </a:p>
        </p:txBody>
      </p:sp>
      <p:pic>
        <p:nvPicPr>
          <p:cNvPr id="6" name="Picture 5" descr="image.png"/>
          <p:cNvPicPr>
            <a:picLocks noChangeAspect="1"/>
          </p:cNvPicPr>
          <p:nvPr/>
        </p:nvPicPr>
        <p:blipFill>
          <a:blip r:embed="rId2"/>
          <a:stretch>
            <a:fillRect/>
          </a:stretch>
        </p:blipFill>
        <p:spPr>
          <a:xfrm>
            <a:off x="1523813" y="4801462"/>
            <a:ext cx="3467584" cy="905001"/>
          </a:xfrm>
          <a:prstGeom prst="rect">
            <a:avLst/>
          </a:prstGeom>
        </p:spPr>
      </p:pic>
      <p:pic>
        <p:nvPicPr>
          <p:cNvPr id="7" name="Picture 6" descr="image.png"/>
          <p:cNvPicPr>
            <a:picLocks noChangeAspect="1"/>
          </p:cNvPicPr>
          <p:nvPr/>
        </p:nvPicPr>
        <p:blipFill>
          <a:blip r:embed="rId3"/>
          <a:stretch>
            <a:fillRect/>
          </a:stretch>
        </p:blipFill>
        <p:spPr>
          <a:xfrm>
            <a:off x="6894484" y="4458515"/>
            <a:ext cx="2419688" cy="1590897"/>
          </a:xfrm>
          <a:prstGeom prst="rect">
            <a:avLst/>
          </a:prstGeom>
        </p:spPr>
      </p:pic>
    </p:spTree>
  </p:cSld>
  <p:clrMapOvr>
    <a:masterClrMapping/>
  </p:clrMapOvr>
</p:sld>
</file>

<file path=ppt/slides/slide1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240325" y="3602039"/>
            <a:ext cx="9711350" cy="1655762"/>
          </a:xfrm>
          <a:prstGeom prst="rect">
            <a:avLst/>
          </a:prstGeom>
          <a:noFill/>
        </p:spPr>
        <p:txBody>
          <a:bodyPr wrap="none">
            <a:spAutoFit/>
          </a:bodyPr>
          <a:lstStyle/>
          <a:p>
            <a:pPr>
              <a:defRPr/>
            </a:pPr>
          </a:p>
          <a:p>
            <a:pPr>
              <a:defRPr/>
            </a:pPr>
          </a:p>
          <a:p>
            <a:pPr>
              <a:defRPr/>
            </a:pPr>
            <a:r>
              <a:t>Week 12, Lecture 2: DNS Security</a:t>
            </a:r>
          </a:p>
        </p:txBody>
      </p:sp>
    </p:spTree>
  </p:cSld>
  <p:clrMapOvr>
    <a:masterClrMapping/>
  </p:clrMapOvr>
</p:sld>
</file>

<file path=ppt/slides/slide1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Review</a:t>
            </a:r>
          </a:p>
          <a:p>
            <a:pPr>
              <a:defRPr/>
            </a:pPr>
            <a:r>
              <a:t>DNS over TLS</a:t>
            </a:r>
          </a:p>
          <a:p>
            <a:pPr>
              <a:defRPr/>
            </a:pPr>
            <a:r>
              <a:t>DNSSEC: Design Ideas</a:t>
            </a:r>
          </a:p>
          <a:p>
            <a:pPr>
              <a:defRPr/>
            </a:pPr>
            <a:r>
              <a:t>DNSSEC: Implementation</a:t>
            </a:r>
          </a:p>
          <a:p>
            <a:pPr>
              <a:defRPr/>
            </a:pPr>
            <a:r>
              <a:t>DNS Security: Summary</a:t>
            </a:r>
          </a:p>
          <a:p>
            <a:pPr>
              <a:defRPr/>
            </a:pPr>
          </a:p>
          <a:p>
            <a:pPr>
              <a:defRPr/>
            </a:pPr>
          </a:p>
          <a:p>
            <a:pPr>
              <a:defRPr/>
            </a:pPr>
          </a:p>
        </p:txBody>
      </p:sp>
    </p:spTree>
  </p:cSld>
  <p:clrMapOvr>
    <a:masterClrMapping/>
  </p:clrMapOvr>
</p:sld>
</file>

<file path=ppt/slides/slide1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43417"/>
            <a:ext cx="11360800" cy="763600"/>
          </a:xfrm>
          <a:prstGeom prst="rect">
            <a:avLst/>
          </a:prstGeom>
          <a:noFill/>
        </p:spPr>
        <p:txBody>
          <a:bodyPr wrap="none">
            <a:spAutoFit/>
          </a:bodyPr>
          <a:lstStyle/>
          <a:p>
            <a:pPr>
              <a:defRPr/>
            </a:pPr>
            <a:r>
              <a:t>Week 3 Lecture 1: DNS</a:t>
            </a:r>
          </a:p>
        </p:txBody>
      </p:sp>
      <p:sp>
        <p:nvSpPr>
          <p:cNvPr id="3" name="TextBox 2"/>
          <p:cNvSpPr txBox="1"/>
          <p:nvPr/>
        </p:nvSpPr>
        <p:spPr>
          <a:xfrm>
            <a:off x="7724825" y="3503074"/>
            <a:ext cx="1382004" cy="492561"/>
          </a:xfrm>
          <a:prstGeom prst="rect">
            <a:avLst/>
          </a:prstGeom>
          <a:noFill/>
        </p:spPr>
        <p:txBody>
          <a:bodyPr wrap="none">
            <a:spAutoFit/>
          </a:bodyPr>
          <a:lstStyle/>
          <a:p>
            <a:pPr>
              <a:defRPr/>
            </a:pPr>
            <a:r>
              <a:t>. (root)</a:t>
            </a:r>
          </a:p>
        </p:txBody>
      </p:sp>
      <p:sp>
        <p:nvSpPr>
          <p:cNvPr id="4" name="TextBox 3"/>
          <p:cNvSpPr txBox="1"/>
          <p:nvPr/>
        </p:nvSpPr>
        <p:spPr>
          <a:xfrm>
            <a:off x="6222910" y="4313280"/>
            <a:ext cx="746088" cy="492561"/>
          </a:xfrm>
          <a:prstGeom prst="rect">
            <a:avLst/>
          </a:prstGeom>
          <a:noFill/>
        </p:spPr>
        <p:txBody>
          <a:bodyPr wrap="none">
            <a:spAutoFit/>
          </a:bodyPr>
          <a:lstStyle/>
          <a:p>
            <a:pPr>
              <a:defRPr/>
            </a:pPr>
            <a:r>
              <a:t>.edu</a:t>
            </a:r>
          </a:p>
        </p:txBody>
      </p:sp>
      <p:sp>
        <p:nvSpPr>
          <p:cNvPr id="5" name="TextBox 4"/>
          <p:cNvSpPr txBox="1"/>
          <p:nvPr/>
        </p:nvSpPr>
        <p:spPr>
          <a:xfrm>
            <a:off x="8042783" y="4313280"/>
            <a:ext cx="746088" cy="492561"/>
          </a:xfrm>
          <a:prstGeom prst="rect">
            <a:avLst/>
          </a:prstGeom>
          <a:noFill/>
        </p:spPr>
        <p:txBody>
          <a:bodyPr wrap="none">
            <a:spAutoFit/>
          </a:bodyPr>
          <a:lstStyle/>
          <a:p>
            <a:pPr>
              <a:defRPr/>
            </a:pPr>
            <a:r>
              <a:t>.org</a:t>
            </a:r>
          </a:p>
        </p:txBody>
      </p:sp>
      <p:sp>
        <p:nvSpPr>
          <p:cNvPr id="6" name="TextBox 5"/>
          <p:cNvSpPr txBox="1"/>
          <p:nvPr/>
        </p:nvSpPr>
        <p:spPr>
          <a:xfrm>
            <a:off x="9862655" y="4313280"/>
            <a:ext cx="746088" cy="492561"/>
          </a:xfrm>
          <a:prstGeom prst="rect">
            <a:avLst/>
          </a:prstGeom>
          <a:noFill/>
        </p:spPr>
        <p:txBody>
          <a:bodyPr wrap="none">
            <a:spAutoFit/>
          </a:bodyPr>
          <a:lstStyle/>
          <a:p>
            <a:pPr>
              <a:defRPr/>
            </a:pPr>
            <a:r>
              <a:t>.com</a:t>
            </a:r>
          </a:p>
        </p:txBody>
      </p:sp>
      <p:sp>
        <p:nvSpPr>
          <p:cNvPr id="7" name="TextBox 6"/>
          <p:cNvSpPr txBox="1"/>
          <p:nvPr/>
        </p:nvSpPr>
        <p:spPr>
          <a:xfrm>
            <a:off x="10608743" y="5123482"/>
            <a:ext cx="1292259" cy="492561"/>
          </a:xfrm>
          <a:prstGeom prst="rect">
            <a:avLst/>
          </a:prstGeom>
          <a:noFill/>
        </p:spPr>
        <p:txBody>
          <a:bodyPr wrap="none">
            <a:spAutoFit/>
          </a:bodyPr>
          <a:lstStyle/>
          <a:p>
            <a:pPr>
              <a:defRPr/>
            </a:pPr>
            <a:r>
              <a:t>google.com</a:t>
            </a:r>
          </a:p>
        </p:txBody>
      </p:sp>
      <p:sp>
        <p:nvSpPr>
          <p:cNvPr id="8" name="TextBox 7"/>
          <p:cNvSpPr txBox="1"/>
          <p:nvPr/>
        </p:nvSpPr>
        <p:spPr>
          <a:xfrm>
            <a:off x="9160296" y="5123482"/>
            <a:ext cx="1292259" cy="492561"/>
          </a:xfrm>
          <a:prstGeom prst="rect">
            <a:avLst/>
          </a:prstGeom>
          <a:noFill/>
        </p:spPr>
        <p:txBody>
          <a:bodyPr wrap="none">
            <a:spAutoFit/>
          </a:bodyPr>
          <a:lstStyle/>
          <a:p>
            <a:pPr>
              <a:defRPr/>
            </a:pPr>
            <a:r>
              <a:t>piazza.com</a:t>
            </a:r>
          </a:p>
        </p:txBody>
      </p:sp>
      <p:sp>
        <p:nvSpPr>
          <p:cNvPr id="9" name="TextBox 8"/>
          <p:cNvSpPr txBox="1"/>
          <p:nvPr/>
        </p:nvSpPr>
        <p:spPr>
          <a:xfrm>
            <a:off x="7839322" y="5123482"/>
            <a:ext cx="1164674" cy="492561"/>
          </a:xfrm>
          <a:prstGeom prst="rect">
            <a:avLst/>
          </a:prstGeom>
          <a:noFill/>
        </p:spPr>
        <p:txBody>
          <a:bodyPr wrap="none">
            <a:spAutoFit/>
          </a:bodyPr>
          <a:lstStyle/>
          <a:p>
            <a:pPr>
              <a:defRPr/>
            </a:pPr>
            <a:r>
              <a:t>cs101.org</a:t>
            </a:r>
          </a:p>
        </p:txBody>
      </p:sp>
      <p:sp>
        <p:nvSpPr>
          <p:cNvPr id="10" name="TextBox 9"/>
          <p:cNvSpPr txBox="1"/>
          <p:nvPr/>
        </p:nvSpPr>
        <p:spPr>
          <a:xfrm>
            <a:off x="6724627" y="5123482"/>
            <a:ext cx="958395" cy="492561"/>
          </a:xfrm>
          <a:prstGeom prst="rect">
            <a:avLst/>
          </a:prstGeom>
          <a:noFill/>
        </p:spPr>
        <p:txBody>
          <a:bodyPr wrap="none">
            <a:spAutoFit/>
          </a:bodyPr>
          <a:lstStyle/>
          <a:p>
            <a:pPr>
              <a:defRPr/>
            </a:pPr>
            <a:r>
              <a:t>mit.edu</a:t>
            </a:r>
          </a:p>
        </p:txBody>
      </p:sp>
      <p:sp>
        <p:nvSpPr>
          <p:cNvPr id="11" name="TextBox 10"/>
          <p:cNvSpPr txBox="1"/>
          <p:nvPr/>
        </p:nvSpPr>
        <p:spPr>
          <a:xfrm>
            <a:off x="5576249" y="5123482"/>
            <a:ext cx="992050" cy="492561"/>
          </a:xfrm>
          <a:prstGeom prst="rect">
            <a:avLst/>
          </a:prstGeom>
          <a:noFill/>
        </p:spPr>
        <p:txBody>
          <a:bodyPr wrap="none">
            <a:spAutoFit/>
          </a:bodyPr>
          <a:lstStyle/>
          <a:p>
            <a:pPr>
              <a:defRPr/>
            </a:pPr>
            <a:r>
              <a:t>msoe.edu</a:t>
            </a:r>
          </a:p>
        </p:txBody>
      </p:sp>
      <p:sp>
        <p:nvSpPr>
          <p:cNvPr id="12" name="TextBox 11"/>
          <p:cNvSpPr txBox="1"/>
          <p:nvPr/>
        </p:nvSpPr>
        <p:spPr>
          <a:xfrm>
            <a:off x="9474084" y="3518520"/>
            <a:ext cx="771493" cy="461665"/>
          </a:xfrm>
          <a:prstGeom prst="rect">
            <a:avLst/>
          </a:prstGeom>
          <a:noFill/>
        </p:spPr>
        <p:txBody>
          <a:bodyPr wrap="none">
            <a:spAutoFit/>
          </a:bodyPr>
          <a:lstStyle/>
          <a:p>
            <a:pPr>
              <a:defRPr/>
            </a:pPr>
            <a:r>
              <a:t>Root</a:t>
            </a:r>
          </a:p>
        </p:txBody>
      </p:sp>
      <p:sp>
        <p:nvSpPr>
          <p:cNvPr id="13" name="TextBox 12"/>
          <p:cNvSpPr txBox="1"/>
          <p:nvPr/>
        </p:nvSpPr>
        <p:spPr>
          <a:xfrm>
            <a:off x="10859576" y="4328727"/>
            <a:ext cx="654346" cy="461665"/>
          </a:xfrm>
          <a:prstGeom prst="rect">
            <a:avLst/>
          </a:prstGeom>
          <a:noFill/>
        </p:spPr>
        <p:txBody>
          <a:bodyPr wrap="none">
            <a:spAutoFit/>
          </a:bodyPr>
          <a:lstStyle/>
          <a:p>
            <a:pPr>
              <a:defRPr/>
            </a:pPr>
            <a:r>
              <a:t>TLD</a:t>
            </a:r>
          </a:p>
        </p:txBody>
      </p:sp>
      <p:sp>
        <p:nvSpPr>
          <p:cNvPr id="14" name="TextBox 13"/>
          <p:cNvSpPr txBox="1"/>
          <p:nvPr/>
        </p:nvSpPr>
        <p:spPr>
          <a:xfrm>
            <a:off x="7527594" y="5651646"/>
            <a:ext cx="1835695" cy="461665"/>
          </a:xfrm>
          <a:prstGeom prst="rect">
            <a:avLst/>
          </a:prstGeom>
          <a:noFill/>
        </p:spPr>
        <p:txBody>
          <a:bodyPr wrap="none">
            <a:spAutoFit/>
          </a:bodyPr>
          <a:lstStyle/>
          <a:p>
            <a:pPr>
              <a:defRPr/>
            </a:pPr>
            <a:r>
              <a:t>Authoritative</a:t>
            </a:r>
          </a:p>
        </p:txBody>
      </p:sp>
      <p:sp>
        <p:nvSpPr>
          <p:cNvPr id="15" name="TextBox 14"/>
          <p:cNvSpPr txBox="1"/>
          <p:nvPr/>
        </p:nvSpPr>
        <p:spPr>
          <a:xfrm>
            <a:off x="415600" y="2326827"/>
            <a:ext cx="1417320" cy="905433"/>
          </a:xfrm>
          <a:prstGeom prst="rect">
            <a:avLst/>
          </a:prstGeom>
          <a:noFill/>
        </p:spPr>
        <p:txBody>
          <a:bodyPr wrap="none">
            <a:spAutoFit/>
          </a:bodyPr>
          <a:lstStyle/>
          <a:p>
            <a:pPr>
              <a:defRPr/>
            </a:pPr>
            <a:r>
              <a:t>Stub Resolver</a:t>
            </a:r>
          </a:p>
          <a:p>
            <a:pPr>
              <a:defRPr/>
            </a:pPr>
            <a:r>
              <a:t>(Laptop)</a:t>
            </a:r>
          </a:p>
        </p:txBody>
      </p:sp>
      <p:sp>
        <p:nvSpPr>
          <p:cNvPr id="16" name="TextBox 15"/>
          <p:cNvSpPr txBox="1"/>
          <p:nvPr/>
        </p:nvSpPr>
        <p:spPr>
          <a:xfrm>
            <a:off x="415600" y="4084304"/>
            <a:ext cx="1417320" cy="1539900"/>
          </a:xfrm>
          <a:prstGeom prst="rect">
            <a:avLst/>
          </a:prstGeom>
          <a:noFill/>
        </p:spPr>
        <p:txBody>
          <a:bodyPr wrap="none">
            <a:spAutoFit/>
          </a:bodyPr>
          <a:lstStyle/>
          <a:p>
            <a:pPr>
              <a:defRPr/>
            </a:pPr>
            <a:r>
              <a:t>Recursive Resolver</a:t>
            </a:r>
          </a:p>
          <a:p>
            <a:pPr>
              <a:defRPr/>
            </a:pPr>
            <a:r>
              <a:t>(Router)</a:t>
            </a:r>
          </a:p>
        </p:txBody>
      </p:sp>
    </p:spTree>
  </p:cSld>
  <p:clrMapOvr>
    <a:masterClrMapping/>
  </p:clrMapOvr>
</p:sld>
</file>

<file path=ppt/slides/slide1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3784"/>
            <a:ext cx="11360800" cy="887520"/>
          </a:xfrm>
          <a:prstGeom prst="rect">
            <a:avLst/>
          </a:prstGeom>
          <a:noFill/>
        </p:spPr>
        <p:txBody>
          <a:bodyPr wrap="none">
            <a:spAutoFit/>
          </a:bodyPr>
          <a:lstStyle/>
          <a:p>
            <a:pPr>
              <a:defRPr/>
            </a:pPr>
            <a:r>
              <a:t>Week 9 Lecture 1: DNS Cache Poisoning Attacks</a:t>
            </a:r>
          </a:p>
        </p:txBody>
      </p:sp>
      <p:sp>
        <p:nvSpPr>
          <p:cNvPr id="3" name="TextBox 2"/>
          <p:cNvSpPr txBox="1"/>
          <p:nvPr/>
        </p:nvSpPr>
        <p:spPr>
          <a:xfrm>
            <a:off x="56664" y="1359210"/>
            <a:ext cx="6621206" cy="4631160"/>
          </a:xfrm>
          <a:prstGeom prst="rect">
            <a:avLst/>
          </a:prstGeom>
          <a:noFill/>
        </p:spPr>
        <p:txBody>
          <a:bodyPr wrap="none">
            <a:spAutoFit/>
          </a:bodyPr>
          <a:lstStyle/>
          <a:p>
            <a:pPr>
              <a:defRPr/>
            </a:pPr>
            <a:r>
              <a:t>Cache poisoning attack: </a:t>
            </a:r>
          </a:p>
          <a:p>
            <a:pPr>
              <a:defRPr/>
            </a:pPr>
            <a:r>
              <a:t>Returning a false information into the DNS cache</a:t>
            </a:r>
          </a:p>
          <a:p>
            <a:pPr>
              <a:defRPr/>
            </a:pPr>
            <a:r>
              <a:t>The victim will cache the malicious records, “poisoning” it</a:t>
            </a:r>
          </a:p>
          <a:p>
            <a:pPr>
              <a:defRPr/>
            </a:pPr>
            <a:r>
              <a:t>Later, DNS queries return an incorrect response, and users are directed to the wrong websites</a:t>
            </a:r>
          </a:p>
          <a:p>
            <a:pPr>
              <a:defRPr/>
            </a:pPr>
            <a:r>
              <a:t>Example: Supply a malicious record mapping the attacker’s IP address to a legitimate domain</a:t>
            </a:r>
          </a:p>
          <a:p>
            <a:pPr>
              <a:defRPr/>
            </a:pPr>
            <a:r>
              <a:t>Now when the victim visits google.com, they’ll actually be sending packets to the attacker (6.6.6.6), who can launch the MITM attack!</a:t>
            </a:r>
          </a:p>
        </p:txBody>
      </p:sp>
    </p:spTree>
  </p:cSld>
  <p:clrMapOvr>
    <a:masterClrMapping/>
  </p:clrMapOvr>
</p:sld>
</file>

<file path=ppt/slides/slide1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47634"/>
            <a:ext cx="11360800" cy="763600"/>
          </a:xfrm>
          <a:prstGeom prst="rect">
            <a:avLst/>
          </a:prstGeom>
          <a:noFill/>
        </p:spPr>
        <p:txBody>
          <a:bodyPr wrap="none">
            <a:spAutoFit/>
          </a:bodyPr>
          <a:lstStyle/>
          <a:p>
            <a:pPr>
              <a:defRPr/>
            </a:pPr>
            <a:r>
              <a:t>Week 9 Lecture 1: Kaminsky Attack</a:t>
            </a:r>
          </a:p>
        </p:txBody>
      </p:sp>
      <p:sp>
        <p:nvSpPr>
          <p:cNvPr id="3" name="TextBox 2"/>
          <p:cNvSpPr txBox="1"/>
          <p:nvPr/>
        </p:nvSpPr>
        <p:spPr>
          <a:xfrm>
            <a:off x="9595976" y="1748433"/>
            <a:ext cx="1238100" cy="364800"/>
          </a:xfrm>
          <a:prstGeom prst="rect">
            <a:avLst/>
          </a:prstGeom>
          <a:noFill/>
        </p:spPr>
        <p:txBody>
          <a:bodyPr wrap="none">
            <a:spAutoFit/>
          </a:bodyPr>
          <a:lstStyle/>
          <a:p>
            <a:pPr>
              <a:defRPr/>
            </a:pPr>
            <a:r>
              <a:t>.(root)</a:t>
            </a:r>
          </a:p>
        </p:txBody>
      </p:sp>
      <p:sp>
        <p:nvSpPr>
          <p:cNvPr id="4" name="TextBox 3"/>
          <p:cNvSpPr txBox="1"/>
          <p:nvPr/>
        </p:nvSpPr>
        <p:spPr>
          <a:xfrm>
            <a:off x="9957635" y="2760933"/>
            <a:ext cx="731520" cy="393600"/>
          </a:xfrm>
          <a:prstGeom prst="rect">
            <a:avLst/>
          </a:prstGeom>
          <a:noFill/>
        </p:spPr>
        <p:txBody>
          <a:bodyPr wrap="none">
            <a:spAutoFit/>
          </a:bodyPr>
          <a:lstStyle/>
          <a:p>
            <a:pPr>
              <a:defRPr/>
            </a:pPr>
            <a:r>
              <a:t>.com</a:t>
            </a:r>
          </a:p>
        </p:txBody>
      </p:sp>
      <p:sp>
        <p:nvSpPr>
          <p:cNvPr id="5" name="TextBox 4"/>
          <p:cNvSpPr txBox="1"/>
          <p:nvPr/>
        </p:nvSpPr>
        <p:spPr>
          <a:xfrm>
            <a:off x="9627013" y="3685000"/>
            <a:ext cx="1385235" cy="393600"/>
          </a:xfrm>
          <a:prstGeom prst="rect">
            <a:avLst/>
          </a:prstGeom>
          <a:noFill/>
        </p:spPr>
        <p:txBody>
          <a:bodyPr wrap="none">
            <a:spAutoFit/>
          </a:bodyPr>
          <a:lstStyle/>
          <a:p>
            <a:pPr>
              <a:defRPr/>
            </a:pPr>
            <a:r>
              <a:t>google.com</a:t>
            </a:r>
          </a:p>
        </p:txBody>
      </p:sp>
      <p:sp>
        <p:nvSpPr>
          <p:cNvPr id="6" name="TextBox 5"/>
          <p:cNvSpPr txBox="1"/>
          <p:nvPr/>
        </p:nvSpPr>
        <p:spPr>
          <a:xfrm>
            <a:off x="3770434" y="2145627"/>
            <a:ext cx="1424101" cy="1630800"/>
          </a:xfrm>
          <a:prstGeom prst="rect">
            <a:avLst/>
          </a:prstGeom>
          <a:noFill/>
        </p:spPr>
        <p:txBody>
          <a:bodyPr wrap="none">
            <a:spAutoFit/>
          </a:bodyPr>
          <a:lstStyle/>
          <a:p>
            <a:pPr>
              <a:defRPr/>
            </a:pPr>
            <a:r>
              <a:t>Victim Recursive Resolver</a:t>
            </a:r>
          </a:p>
        </p:txBody>
      </p:sp>
      <p:sp>
        <p:nvSpPr>
          <p:cNvPr id="7" name="TextBox 6"/>
          <p:cNvSpPr txBox="1"/>
          <p:nvPr/>
        </p:nvSpPr>
        <p:spPr>
          <a:xfrm>
            <a:off x="926029" y="3279471"/>
            <a:ext cx="1728956" cy="612115"/>
          </a:xfrm>
          <a:prstGeom prst="rect">
            <a:avLst/>
          </a:prstGeom>
          <a:noFill/>
        </p:spPr>
        <p:txBody>
          <a:bodyPr wrap="none">
            <a:spAutoFit/>
          </a:bodyPr>
          <a:lstStyle/>
          <a:p>
            <a:pPr>
              <a:defRPr/>
            </a:pPr>
            <a:r>
              <a:t>Attacker’s name server</a:t>
            </a:r>
          </a:p>
        </p:txBody>
      </p:sp>
      <p:sp>
        <p:nvSpPr>
          <p:cNvPr id="8" name="TextBox 7"/>
          <p:cNvSpPr txBox="1"/>
          <p:nvPr/>
        </p:nvSpPr>
        <p:spPr>
          <a:xfrm>
            <a:off x="2969060" y="2113233"/>
            <a:ext cx="410100" cy="396600"/>
          </a:xfrm>
          <a:prstGeom prst="rect">
            <a:avLst/>
          </a:prstGeom>
          <a:noFill/>
        </p:spPr>
        <p:txBody>
          <a:bodyPr wrap="none">
            <a:spAutoFit/>
          </a:bodyPr>
          <a:lstStyle/>
          <a:p>
            <a:pPr>
              <a:defRPr/>
            </a:pPr>
            <a:r>
              <a:t>1</a:t>
            </a:r>
          </a:p>
        </p:txBody>
      </p:sp>
      <p:sp>
        <p:nvSpPr>
          <p:cNvPr id="9" name="TextBox 8"/>
          <p:cNvSpPr txBox="1"/>
          <p:nvPr/>
        </p:nvSpPr>
        <p:spPr>
          <a:xfrm>
            <a:off x="2893824" y="3106720"/>
            <a:ext cx="482766" cy="396600"/>
          </a:xfrm>
          <a:prstGeom prst="rect">
            <a:avLst/>
          </a:prstGeom>
          <a:noFill/>
        </p:spPr>
        <p:txBody>
          <a:bodyPr wrap="none">
            <a:spAutoFit/>
          </a:bodyPr>
          <a:lstStyle/>
          <a:p>
            <a:pPr>
              <a:defRPr/>
            </a:pPr>
            <a:r>
              <a:t>2b</a:t>
            </a:r>
          </a:p>
        </p:txBody>
      </p:sp>
      <p:sp>
        <p:nvSpPr>
          <p:cNvPr id="10" name="TextBox 9"/>
          <p:cNvSpPr txBox="1"/>
          <p:nvPr/>
        </p:nvSpPr>
        <p:spPr>
          <a:xfrm>
            <a:off x="1467995" y="4127247"/>
            <a:ext cx="3334424" cy="1022831"/>
          </a:xfrm>
          <a:prstGeom prst="rect">
            <a:avLst/>
          </a:prstGeom>
          <a:noFill/>
        </p:spPr>
        <p:txBody>
          <a:bodyPr wrap="none">
            <a:spAutoFit/>
          </a:bodyPr>
          <a:lstStyle/>
          <a:p>
            <a:pPr>
              <a:defRPr/>
            </a:pPr>
            <a:r>
              <a:t>Flood of forged answers with randomly guessed Query IDs</a:t>
            </a:r>
          </a:p>
        </p:txBody>
      </p:sp>
      <p:sp>
        <p:nvSpPr>
          <p:cNvPr id="11" name="TextBox 10"/>
          <p:cNvSpPr txBox="1"/>
          <p:nvPr/>
        </p:nvSpPr>
        <p:spPr>
          <a:xfrm>
            <a:off x="926028" y="2184885"/>
            <a:ext cx="1728956" cy="664957"/>
          </a:xfrm>
          <a:prstGeom prst="rect">
            <a:avLst/>
          </a:prstGeom>
          <a:noFill/>
        </p:spPr>
        <p:txBody>
          <a:bodyPr wrap="none">
            <a:spAutoFit/>
          </a:bodyPr>
          <a:lstStyle/>
          <a:p>
            <a:pPr>
              <a:defRPr/>
            </a:pPr>
            <a:r>
              <a:t>Attacker’s client</a:t>
            </a:r>
          </a:p>
        </p:txBody>
      </p:sp>
      <p:sp>
        <p:nvSpPr>
          <p:cNvPr id="12" name="TextBox 11"/>
          <p:cNvSpPr txBox="1"/>
          <p:nvPr/>
        </p:nvSpPr>
        <p:spPr>
          <a:xfrm>
            <a:off x="1347223" y="1307268"/>
            <a:ext cx="3739874" cy="692876"/>
          </a:xfrm>
          <a:prstGeom prst="rect">
            <a:avLst/>
          </a:prstGeom>
          <a:noFill/>
        </p:spPr>
        <p:txBody>
          <a:bodyPr wrap="none">
            <a:spAutoFit/>
          </a:bodyPr>
          <a:lstStyle/>
          <a:p>
            <a:pPr>
              <a:defRPr/>
            </a:pPr>
            <a:r>
              <a:t>What is the IP address of fake_photo.google.com</a:t>
            </a:r>
          </a:p>
        </p:txBody>
      </p:sp>
      <p:sp>
        <p:nvSpPr>
          <p:cNvPr id="13" name="TextBox 12"/>
          <p:cNvSpPr txBox="1"/>
          <p:nvPr/>
        </p:nvSpPr>
        <p:spPr>
          <a:xfrm>
            <a:off x="7237568" y="3261502"/>
            <a:ext cx="410100" cy="396600"/>
          </a:xfrm>
          <a:prstGeom prst="rect">
            <a:avLst/>
          </a:prstGeom>
          <a:noFill/>
        </p:spPr>
        <p:txBody>
          <a:bodyPr wrap="none">
            <a:spAutoFit/>
          </a:bodyPr>
          <a:lstStyle/>
          <a:p>
            <a:pPr>
              <a:defRPr/>
            </a:pPr>
            <a:r>
              <a:t>6</a:t>
            </a:r>
          </a:p>
        </p:txBody>
      </p:sp>
      <p:sp>
        <p:nvSpPr>
          <p:cNvPr id="14" name="TextBox 13"/>
          <p:cNvSpPr txBox="1"/>
          <p:nvPr/>
        </p:nvSpPr>
        <p:spPr>
          <a:xfrm>
            <a:off x="7210102" y="3678761"/>
            <a:ext cx="410100" cy="396600"/>
          </a:xfrm>
          <a:prstGeom prst="rect">
            <a:avLst/>
          </a:prstGeom>
          <a:noFill/>
        </p:spPr>
        <p:txBody>
          <a:bodyPr wrap="none">
            <a:spAutoFit/>
          </a:bodyPr>
          <a:lstStyle/>
          <a:p>
            <a:pPr>
              <a:defRPr/>
            </a:pPr>
            <a:r>
              <a:t>7</a:t>
            </a:r>
          </a:p>
        </p:txBody>
      </p:sp>
      <p:sp>
        <p:nvSpPr>
          <p:cNvPr id="15" name="TextBox 14"/>
          <p:cNvSpPr txBox="1"/>
          <p:nvPr/>
        </p:nvSpPr>
        <p:spPr>
          <a:xfrm>
            <a:off x="7382506" y="2594954"/>
            <a:ext cx="410100" cy="396600"/>
          </a:xfrm>
          <a:prstGeom prst="rect">
            <a:avLst/>
          </a:prstGeom>
          <a:noFill/>
        </p:spPr>
        <p:txBody>
          <a:bodyPr wrap="none">
            <a:spAutoFit/>
          </a:bodyPr>
          <a:lstStyle/>
          <a:p>
            <a:pPr>
              <a:defRPr/>
            </a:pPr>
            <a:r>
              <a:t>4</a:t>
            </a:r>
          </a:p>
        </p:txBody>
      </p:sp>
      <p:sp>
        <p:nvSpPr>
          <p:cNvPr id="16" name="TextBox 15"/>
          <p:cNvSpPr txBox="1"/>
          <p:nvPr/>
        </p:nvSpPr>
        <p:spPr>
          <a:xfrm>
            <a:off x="7434884" y="3014049"/>
            <a:ext cx="410100" cy="396600"/>
          </a:xfrm>
          <a:prstGeom prst="rect">
            <a:avLst/>
          </a:prstGeom>
          <a:noFill/>
        </p:spPr>
        <p:txBody>
          <a:bodyPr wrap="none">
            <a:spAutoFit/>
          </a:bodyPr>
          <a:lstStyle/>
          <a:p>
            <a:pPr>
              <a:defRPr/>
            </a:pPr>
            <a:r>
              <a:t>5</a:t>
            </a:r>
          </a:p>
        </p:txBody>
      </p:sp>
      <p:sp>
        <p:nvSpPr>
          <p:cNvPr id="17" name="TextBox 16"/>
          <p:cNvSpPr txBox="1"/>
          <p:nvPr/>
        </p:nvSpPr>
        <p:spPr>
          <a:xfrm>
            <a:off x="7404676" y="2215793"/>
            <a:ext cx="410100" cy="396600"/>
          </a:xfrm>
          <a:prstGeom prst="rect">
            <a:avLst/>
          </a:prstGeom>
          <a:noFill/>
        </p:spPr>
        <p:txBody>
          <a:bodyPr wrap="none">
            <a:spAutoFit/>
          </a:bodyPr>
          <a:lstStyle/>
          <a:p>
            <a:pPr>
              <a:defRPr/>
            </a:pPr>
            <a:r>
              <a:t>3</a:t>
            </a:r>
          </a:p>
        </p:txBody>
      </p:sp>
      <p:sp>
        <p:nvSpPr>
          <p:cNvPr id="18" name="TextBox 17"/>
          <p:cNvSpPr txBox="1"/>
          <p:nvPr/>
        </p:nvSpPr>
        <p:spPr>
          <a:xfrm>
            <a:off x="7358663" y="1766899"/>
            <a:ext cx="410100" cy="396600"/>
          </a:xfrm>
          <a:prstGeom prst="rect">
            <a:avLst/>
          </a:prstGeom>
          <a:noFill/>
        </p:spPr>
        <p:txBody>
          <a:bodyPr wrap="none">
            <a:spAutoFit/>
          </a:bodyPr>
          <a:lstStyle/>
          <a:p>
            <a:pPr>
              <a:defRPr/>
            </a:pPr>
            <a:r>
              <a:t>2a</a:t>
            </a:r>
          </a:p>
        </p:txBody>
      </p:sp>
      <p:sp>
        <p:nvSpPr>
          <p:cNvPr id="19" name="TextBox 18"/>
          <p:cNvSpPr txBox="1"/>
          <p:nvPr/>
        </p:nvSpPr>
        <p:spPr>
          <a:xfrm>
            <a:off x="4861203" y="4154155"/>
            <a:ext cx="5862802" cy="422099"/>
          </a:xfrm>
          <a:prstGeom prst="rect">
            <a:avLst/>
          </a:prstGeom>
          <a:noFill/>
        </p:spPr>
        <p:txBody>
          <a:bodyPr wrap="none">
            <a:spAutoFit/>
          </a:bodyPr>
          <a:lstStyle/>
          <a:p>
            <a:pPr>
              <a:defRPr/>
            </a:pPr>
            <a:r>
              <a:t>“fake_photo.google.com doesn’t exist! This response has ID 774.”</a:t>
            </a:r>
          </a:p>
        </p:txBody>
      </p:sp>
    </p:spTree>
  </p:cSld>
  <p:clrMapOvr>
    <a:masterClrMapping/>
  </p:clrMapOvr>
</p:sld>
</file>

<file path=ppt/slides/slide1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Review</a:t>
            </a:r>
          </a:p>
          <a:p>
            <a:pPr>
              <a:defRPr/>
            </a:pPr>
            <a:r>
              <a:t>DNS over TLS</a:t>
            </a:r>
          </a:p>
          <a:p>
            <a:pPr>
              <a:defRPr/>
            </a:pPr>
            <a:r>
              <a:t>DNSSEC: Design Ideas</a:t>
            </a:r>
          </a:p>
          <a:p>
            <a:pPr>
              <a:defRPr/>
            </a:pPr>
            <a:r>
              <a:t>DNSSEC: Implementation</a:t>
            </a:r>
          </a:p>
          <a:p>
            <a:pPr>
              <a:defRPr/>
            </a:pPr>
            <a:r>
              <a:t>DNS Security: Summary</a:t>
            </a:r>
          </a:p>
          <a:p>
            <a:pPr>
              <a:defRPr/>
            </a:pPr>
          </a:p>
          <a:p>
            <a:pPr>
              <a:defRPr/>
            </a:pPr>
          </a:p>
          <a:p>
            <a:pPr>
              <a:defRPr/>
            </a:pPr>
          </a:p>
        </p:txBody>
      </p:sp>
    </p:spTree>
  </p:cSld>
  <p:clrMapOvr>
    <a:masterClrMapping/>
  </p:clrMapOvr>
</p:sld>
</file>

<file path=ppt/slides/slide1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9815" y="143690"/>
            <a:ext cx="11112370" cy="885009"/>
          </a:xfrm>
          <a:prstGeom prst="rect">
            <a:avLst/>
          </a:prstGeom>
          <a:noFill/>
        </p:spPr>
        <p:txBody>
          <a:bodyPr wrap="none">
            <a:spAutoFit/>
          </a:bodyPr>
          <a:lstStyle/>
          <a:p>
            <a:pPr>
              <a:defRPr/>
            </a:pPr>
            <a:r>
              <a:t>Securing DNS Lookups: What do we Really Need?</a:t>
            </a:r>
          </a:p>
        </p:txBody>
      </p:sp>
      <p:sp>
        <p:nvSpPr>
          <p:cNvPr id="3" name="TextBox 2"/>
          <p:cNvSpPr txBox="1"/>
          <p:nvPr/>
        </p:nvSpPr>
        <p:spPr>
          <a:xfrm>
            <a:off x="165132" y="1028699"/>
            <a:ext cx="11861735" cy="5740033"/>
          </a:xfrm>
          <a:prstGeom prst="rect">
            <a:avLst/>
          </a:prstGeom>
          <a:noFill/>
        </p:spPr>
        <p:txBody>
          <a:bodyPr wrap="none">
            <a:spAutoFit/>
          </a:bodyPr>
          <a:lstStyle/>
          <a:p>
            <a:pPr>
              <a:defRPr/>
            </a:pPr>
            <a:r>
              <a:t>We want integrity on the response</a:t>
            </a:r>
          </a:p>
          <a:p>
            <a:pPr>
              <a:defRPr/>
            </a:pPr>
            <a:r>
              <a:t>Recall: Integrity means an attacker can’t tamper with the results</a:t>
            </a:r>
          </a:p>
          <a:p>
            <a:pPr>
              <a:defRPr/>
            </a:pPr>
            <a:r>
              <a:t>Prevent cache poisoning attacks through cryptographic verification</a:t>
            </a:r>
          </a:p>
          <a:p>
            <a:pPr>
              <a:defRPr/>
            </a:pPr>
          </a:p>
          <a:p>
            <a:pPr>
              <a:defRPr/>
            </a:pPr>
            <a:r>
              <a:t>We want authenticity on the response</a:t>
            </a:r>
          </a:p>
          <a:p>
            <a:pPr>
              <a:defRPr/>
            </a:pPr>
            <a:r>
              <a:t>Recall: Authenticity means verifying the response came from the legitimate DNS server</a:t>
            </a:r>
          </a:p>
          <a:p>
            <a:pPr>
              <a:defRPr/>
            </a:pPr>
            <a:r>
              <a:t>Mitigate Kaminsky attacks and MITM attacks</a:t>
            </a:r>
          </a:p>
          <a:p>
            <a:pPr>
              <a:defRPr/>
            </a:pPr>
          </a:p>
          <a:p>
            <a:pPr>
              <a:defRPr/>
            </a:pPr>
            <a:r>
              <a:t>We do not need confidentiality on the response </a:t>
            </a:r>
          </a:p>
          <a:p>
            <a:pPr>
              <a:defRPr/>
            </a:pPr>
            <a:r>
              <a:t>DNS results are public: The attacker can always look up the results themselves!</a:t>
            </a:r>
          </a:p>
          <a:p>
            <a:pPr>
              <a:defRPr/>
            </a:pPr>
            <a:r>
              <a:t>Even if the attacker couldn’t see the DNS response, they can see which IP you connect to later (source and destination IPs are visible regardless, really?)</a:t>
            </a:r>
          </a:p>
          <a:p>
            <a:pPr>
              <a:defRPr/>
            </a:pPr>
            <a:r>
              <a:t>DNS queries leak information about user activities to network observers</a:t>
            </a:r>
          </a:p>
        </p:txBody>
      </p:sp>
    </p:spTree>
  </p:cSld>
  <p:clrMapOvr>
    <a:masterClrMapping/>
  </p:clrMapOvr>
</p:sld>
</file>

<file path=ppt/slides/slide1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36641"/>
            <a:ext cx="11360800" cy="928165"/>
          </a:xfrm>
          <a:prstGeom prst="rect">
            <a:avLst/>
          </a:prstGeom>
          <a:noFill/>
        </p:spPr>
        <p:txBody>
          <a:bodyPr wrap="none">
            <a:spAutoFit/>
          </a:bodyPr>
          <a:lstStyle/>
          <a:p>
            <a:pPr>
              <a:defRPr/>
            </a:pPr>
            <a:r>
              <a:t>DNS over TLS</a:t>
            </a:r>
          </a:p>
        </p:txBody>
      </p:sp>
      <p:sp>
        <p:nvSpPr>
          <p:cNvPr id="3" name="TextBox 2"/>
          <p:cNvSpPr txBox="1"/>
          <p:nvPr/>
        </p:nvSpPr>
        <p:spPr>
          <a:xfrm>
            <a:off x="200413" y="1184733"/>
            <a:ext cx="7269167" cy="5536626"/>
          </a:xfrm>
          <a:prstGeom prst="rect">
            <a:avLst/>
          </a:prstGeom>
          <a:noFill/>
        </p:spPr>
        <p:txBody>
          <a:bodyPr wrap="none">
            <a:spAutoFit/>
          </a:bodyPr>
          <a:lstStyle/>
          <a:p>
            <a:pPr>
              <a:defRPr/>
            </a:pPr>
            <a:r>
              <a:t>DNS over TLS (DoT) is one way to send DNS queries over an encrypted connection </a:t>
            </a:r>
          </a:p>
          <a:p>
            <a:pPr>
              <a:defRPr/>
            </a:pPr>
          </a:p>
          <a:p>
            <a:pPr>
              <a:defRPr/>
            </a:pPr>
            <a:r>
              <a:t>Idea: TLS is end-to-end secure, so let’s send all DNS requests and responses over TLS</a:t>
            </a:r>
          </a:p>
          <a:p>
            <a:pPr>
              <a:defRPr/>
            </a:pPr>
            <a:r>
              <a:t>DNS traditionally uses UDP (port 53), but can use TCP; DoT uses TLS over TCP (port 853)</a:t>
            </a:r>
          </a:p>
          <a:p>
            <a:pPr>
              <a:defRPr/>
            </a:pPr>
            <a:r>
              <a:t>Two resolvers make a TLS connection; DoT encrypts the link between resolvers.</a:t>
            </a:r>
          </a:p>
          <a:p>
            <a:pPr>
              <a:defRPr/>
            </a:pPr>
            <a:r>
              <a:t>Optional: Recursive resolver MAY use DoT when querying authoritative servers (not widely deployed) </a:t>
            </a:r>
          </a:p>
          <a:p>
            <a:pPr>
              <a:defRPr/>
            </a:pPr>
          </a:p>
          <a:p>
            <a:pPr>
              <a:defRPr/>
            </a:pPr>
            <a:r>
              <a:t>Does DoT solve our problems?</a:t>
            </a:r>
          </a:p>
        </p:txBody>
      </p:sp>
    </p:spTree>
  </p:cSld>
  <p:clrMapOvr>
    <a:masterClrMapping/>
  </p:clrMapOvr>
</p:sld>
</file>

<file path=ppt/slides/slide1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21783"/>
            <a:ext cx="11360800" cy="811530"/>
          </a:xfrm>
          <a:prstGeom prst="rect">
            <a:avLst/>
          </a:prstGeom>
          <a:noFill/>
        </p:spPr>
        <p:txBody>
          <a:bodyPr wrap="none">
            <a:spAutoFit/>
          </a:bodyPr>
          <a:lstStyle/>
          <a:p>
            <a:pPr>
              <a:defRPr/>
            </a:pPr>
            <a:r>
              <a:t>DNS over TLS: Issues</a:t>
            </a:r>
          </a:p>
        </p:txBody>
      </p:sp>
      <p:sp>
        <p:nvSpPr>
          <p:cNvPr id="3" name="TextBox 2"/>
          <p:cNvSpPr txBox="1"/>
          <p:nvPr/>
        </p:nvSpPr>
        <p:spPr>
          <a:xfrm>
            <a:off x="194535" y="1159178"/>
            <a:ext cx="7594535" cy="5461362"/>
          </a:xfrm>
          <a:prstGeom prst="rect">
            <a:avLst/>
          </a:prstGeom>
          <a:noFill/>
        </p:spPr>
        <p:txBody>
          <a:bodyPr wrap="none">
            <a:spAutoFit/>
          </a:bodyPr>
          <a:lstStyle/>
          <a:p>
            <a:pPr>
              <a:defRPr/>
            </a:pPr>
            <a:r>
              <a:t>Performance: DNS needs to be lightweight and fast</a:t>
            </a:r>
          </a:p>
          <a:p>
            <a:pPr>
              <a:defRPr/>
            </a:pPr>
            <a:r>
              <a:t>Recall: TLS requires a long handshake</a:t>
            </a:r>
          </a:p>
          <a:p>
            <a:pPr>
              <a:defRPr/>
            </a:pPr>
          </a:p>
          <a:p>
            <a:pPr>
              <a:defRPr/>
            </a:pPr>
            <a:r>
              <a:t>Security: DoT only secures the link between the stub resolver and the recursive resolver</a:t>
            </a:r>
          </a:p>
          <a:p>
            <a:pPr>
              <a:defRPr/>
            </a:pPr>
            <a:r>
              <a:t>Malicious RR has full MITM capability</a:t>
            </a:r>
          </a:p>
          <a:p>
            <a:pPr>
              <a:defRPr/>
            </a:pPr>
            <a:r>
              <a:t>Can modify any responses before encryption</a:t>
            </a:r>
          </a:p>
          <a:p>
            <a:pPr>
              <a:defRPr/>
            </a:pPr>
            <a:r>
              <a:t>User must trust their recursive resolver</a:t>
            </a:r>
          </a:p>
          <a:p>
            <a:pPr>
              <a:defRPr/>
            </a:pPr>
          </a:p>
          <a:p>
            <a:pPr>
              <a:defRPr/>
            </a:pPr>
            <a:r>
              <a:t>Security: DoT doesn't authenticate authoritative responses</a:t>
            </a:r>
          </a:p>
          <a:p>
            <a:pPr>
              <a:defRPr/>
            </a:pPr>
            <a:r>
              <a:t>Active attackers can still poison the DNS cache</a:t>
            </a:r>
          </a:p>
          <a:p>
            <a:pPr>
              <a:defRPr/>
            </a:pPr>
            <a:r>
              <a:t>No cryptographic verification of DNS data</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291947"/>
            <a:ext cx="10515600" cy="894622"/>
          </a:xfrm>
          <a:prstGeom prst="rect">
            <a:avLst/>
          </a:prstGeom>
          <a:noFill/>
        </p:spPr>
        <p:txBody>
          <a:bodyPr wrap="none">
            <a:spAutoFit/>
          </a:bodyPr>
          <a:lstStyle/>
          <a:p>
            <a:pPr>
              <a:defRPr/>
            </a:pPr>
            <a:r>
              <a:t>Bad guys: denial of service</a:t>
            </a:r>
          </a:p>
        </p:txBody>
      </p:sp>
      <p:sp>
        <p:nvSpPr>
          <p:cNvPr id="3" name="TextBox 2"/>
          <p:cNvSpPr txBox="1"/>
          <p:nvPr/>
        </p:nvSpPr>
        <p:spPr>
          <a:xfrm>
            <a:off x="727345" y="1393213"/>
            <a:ext cx="9863871" cy="1524447"/>
          </a:xfrm>
          <a:prstGeom prst="rect">
            <a:avLst/>
          </a:prstGeom>
          <a:noFill/>
        </p:spPr>
        <p:txBody>
          <a:bodyPr wrap="none">
            <a:spAutoFit/>
          </a:bodyPr>
          <a:lstStyle/>
          <a:p>
            <a:pPr>
              <a:defRPr/>
            </a:pPr>
            <a:r>
              <a:t>Denial of Service (DoS): attackers make resources (server, bandwidth) unavailable to legitimate traffic by overwhelming resource with bogus traffic</a:t>
            </a:r>
          </a:p>
        </p:txBody>
      </p:sp>
      <p:sp>
        <p:nvSpPr>
          <p:cNvPr id="4" name="TextBox 3"/>
          <p:cNvSpPr txBox="1"/>
          <p:nvPr/>
        </p:nvSpPr>
        <p:spPr>
          <a:xfrm>
            <a:off x="1761658" y="3116853"/>
            <a:ext cx="4114800" cy="533400"/>
          </a:xfrm>
          <a:prstGeom prst="rect">
            <a:avLst/>
          </a:prstGeom>
          <a:noFill/>
        </p:spPr>
        <p:txBody>
          <a:bodyPr wrap="none">
            <a:spAutoFit/>
          </a:bodyPr>
          <a:lstStyle/>
          <a:p>
            <a:pPr>
              <a:defRPr/>
            </a:pPr>
            <a:r>
              <a:t>1. select target</a:t>
            </a:r>
          </a:p>
        </p:txBody>
      </p:sp>
      <p:sp>
        <p:nvSpPr>
          <p:cNvPr id="5" name="TextBox 4"/>
          <p:cNvSpPr txBox="1"/>
          <p:nvPr/>
        </p:nvSpPr>
        <p:spPr>
          <a:xfrm>
            <a:off x="1751423" y="3883879"/>
            <a:ext cx="4341955" cy="914400"/>
          </a:xfrm>
          <a:prstGeom prst="rect">
            <a:avLst/>
          </a:prstGeom>
          <a:noFill/>
        </p:spPr>
        <p:txBody>
          <a:bodyPr wrap="none">
            <a:spAutoFit/>
          </a:bodyPr>
          <a:lstStyle/>
          <a:p>
            <a:pPr>
              <a:defRPr/>
            </a:pPr>
            <a:r>
              <a:t>2. break into hosts around the network (see botnet)</a:t>
            </a:r>
          </a:p>
          <a:p>
            <a:pPr>
              <a:defRPr/>
            </a:pPr>
          </a:p>
        </p:txBody>
      </p:sp>
      <p:sp>
        <p:nvSpPr>
          <p:cNvPr id="6" name="TextBox 5"/>
          <p:cNvSpPr txBox="1"/>
          <p:nvPr/>
        </p:nvSpPr>
        <p:spPr>
          <a:xfrm>
            <a:off x="1761657" y="4908337"/>
            <a:ext cx="4432737" cy="950119"/>
          </a:xfrm>
          <a:prstGeom prst="rect">
            <a:avLst/>
          </a:prstGeom>
          <a:noFill/>
        </p:spPr>
        <p:txBody>
          <a:bodyPr wrap="none">
            <a:spAutoFit/>
          </a:bodyPr>
          <a:lstStyle/>
          <a:p>
            <a:pPr>
              <a:defRPr/>
            </a:pPr>
            <a:r>
              <a:t>3. send packets to target from compromised hosts</a:t>
            </a:r>
          </a:p>
        </p:txBody>
      </p:sp>
      <p:sp>
        <p:nvSpPr>
          <p:cNvPr id="7" name="TextBox 6"/>
          <p:cNvSpPr txBox="1"/>
          <p:nvPr/>
        </p:nvSpPr>
        <p:spPr>
          <a:xfrm>
            <a:off x="9219616" y="6443089"/>
            <a:ext cx="2743200" cy="365125"/>
          </a:xfrm>
          <a:prstGeom prst="rect">
            <a:avLst/>
          </a:prstGeom>
          <a:noFill/>
        </p:spPr>
        <p:txBody>
          <a:bodyPr wrap="none">
            <a:spAutoFit/>
          </a:bodyPr>
          <a:lstStyle/>
          <a:p>
            <a:pPr>
              <a:defRPr/>
            </a:pPr>
            <a:r>
              <a:t>Introduction: 1-19</a:t>
            </a:r>
          </a:p>
        </p:txBody>
      </p:sp>
    </p:spTree>
  </p:cSld>
  <p:clrMapOvr>
    <a:masterClrMapping/>
  </p:clrMapOvr>
</p:sld>
</file>

<file path=ppt/slides/slide1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62049"/>
            <a:ext cx="11360800" cy="933994"/>
          </a:xfrm>
          <a:prstGeom prst="rect">
            <a:avLst/>
          </a:prstGeom>
          <a:noFill/>
        </p:spPr>
        <p:txBody>
          <a:bodyPr wrap="none">
            <a:spAutoFit/>
          </a:bodyPr>
          <a:lstStyle/>
          <a:p>
            <a:pPr>
              <a:defRPr/>
            </a:pPr>
            <a:r>
              <a:t>DNS over TLS in Practice</a:t>
            </a:r>
          </a:p>
        </p:txBody>
      </p:sp>
      <p:sp>
        <p:nvSpPr>
          <p:cNvPr id="3" name="TextBox 2"/>
          <p:cNvSpPr txBox="1"/>
          <p:nvPr/>
        </p:nvSpPr>
        <p:spPr>
          <a:xfrm>
            <a:off x="354555" y="1238717"/>
            <a:ext cx="11482889" cy="5416868"/>
          </a:xfrm>
          <a:prstGeom prst="rect">
            <a:avLst/>
          </a:prstGeom>
          <a:noFill/>
        </p:spPr>
        <p:txBody>
          <a:bodyPr wrap="none">
            <a:spAutoFit/>
          </a:bodyPr>
          <a:lstStyle/>
          <a:p>
            <a:pPr>
              <a:defRPr/>
            </a:pPr>
            <a:r>
              <a:t>Implemented by Google and Cloudflare:</a:t>
            </a:r>
          </a:p>
          <a:p>
            <a:pPr>
              <a:defRPr/>
            </a:pPr>
            <a:r>
              <a:t>Google Public DNS (8.8.8.8): DoT available on port 853</a:t>
            </a:r>
          </a:p>
          <a:p>
            <a:pPr>
              <a:defRPr/>
            </a:pPr>
            <a:r>
              <a:t>Cloudflare (1.1.1.1): DoT available on port 853</a:t>
            </a:r>
          </a:p>
          <a:p>
            <a:pPr>
              <a:defRPr/>
            </a:pPr>
            <a:r>
              <a:t>Want to try DoT? Install Knot DNS tools on SEED VM and follow Cloudflare tutorial</a:t>
            </a:r>
          </a:p>
          <a:p>
            <a:pPr>
              <a:defRPr/>
            </a:pPr>
            <a:r>
              <a:t>Benefits:</a:t>
            </a:r>
          </a:p>
          <a:p>
            <a:pPr>
              <a:defRPr/>
            </a:pPr>
            <a:r>
              <a:t>Prevents on-path tampering of DNS traffic</a:t>
            </a:r>
          </a:p>
          <a:p>
            <a:pPr>
              <a:defRPr/>
            </a:pPr>
            <a:r>
              <a:t>Modern networks minimize TLS overhead (TLS 1.3); The overhead is not a big deal.</a:t>
            </a:r>
          </a:p>
          <a:p>
            <a:pPr>
              <a:defRPr/>
            </a:pPr>
            <a:r>
              <a:t>Limitations:</a:t>
            </a:r>
          </a:p>
          <a:p>
            <a:pPr>
              <a:defRPr/>
            </a:pPr>
            <a:r>
              <a:t>Only defends against network attackers</a:t>
            </a:r>
          </a:p>
          <a:p>
            <a:pPr>
              <a:defRPr/>
            </a:pPr>
            <a:r>
              <a:t>Malicious recursive resolver can still poison responses</a:t>
            </a:r>
          </a:p>
          <a:p>
            <a:pPr>
              <a:defRPr/>
            </a:pPr>
            <a:r>
              <a:t>Does not authenticate DNS data from authoritative name servers</a:t>
            </a:r>
          </a:p>
          <a:p>
            <a:pPr>
              <a:defRPr/>
            </a:pPr>
          </a:p>
          <a:p>
            <a:pPr>
              <a:defRPr/>
            </a:pPr>
            <a:r>
              <a:t>DNS over TLS is not enough to fully secure DNS!</a:t>
            </a:r>
          </a:p>
        </p:txBody>
      </p:sp>
    </p:spTree>
  </p:cSld>
  <p:clrMapOvr>
    <a:masterClrMapping/>
  </p:clrMapOvr>
</p:sld>
</file>

<file path=ppt/slides/slide1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599" y="85134"/>
            <a:ext cx="11360800" cy="763600"/>
          </a:xfrm>
          <a:prstGeom prst="rect">
            <a:avLst/>
          </a:prstGeom>
          <a:noFill/>
        </p:spPr>
        <p:txBody>
          <a:bodyPr wrap="none">
            <a:spAutoFit/>
          </a:bodyPr>
          <a:lstStyle/>
          <a:p>
            <a:pPr>
              <a:defRPr/>
            </a:pPr>
            <a:r>
              <a:t>DNS over TLS: Object Security and Channel Security</a:t>
            </a:r>
          </a:p>
        </p:txBody>
      </p:sp>
      <p:sp>
        <p:nvSpPr>
          <p:cNvPr id="3" name="TextBox 2"/>
          <p:cNvSpPr txBox="1"/>
          <p:nvPr/>
        </p:nvSpPr>
        <p:spPr>
          <a:xfrm>
            <a:off x="596964" y="1041023"/>
            <a:ext cx="10998071" cy="5816977"/>
          </a:xfrm>
          <a:prstGeom prst="rect">
            <a:avLst/>
          </a:prstGeom>
          <a:noFill/>
        </p:spPr>
        <p:txBody>
          <a:bodyPr wrap="none">
            <a:spAutoFit/>
          </a:bodyPr>
          <a:lstStyle/>
          <a:p>
            <a:pPr>
              <a:defRPr/>
            </a:pPr>
            <a:r>
              <a:t>Channel security: Securing the communication channel between two end hosts</a:t>
            </a:r>
          </a:p>
          <a:p>
            <a:pPr>
              <a:defRPr/>
            </a:pPr>
            <a:r>
              <a:t>Provides confidentiality/integrity/authenticity/anonymity for data in transit</a:t>
            </a:r>
          </a:p>
          <a:p>
            <a:pPr>
              <a:defRPr/>
            </a:pPr>
            <a:r>
              <a:t>For example: TLS, VPN</a:t>
            </a:r>
          </a:p>
          <a:p>
            <a:pPr>
              <a:defRPr/>
            </a:pPr>
            <a:r>
              <a:t>Object security: Securing the data itself (in transit or in storage)</a:t>
            </a:r>
          </a:p>
          <a:p>
            <a:pPr>
              <a:defRPr/>
            </a:pPr>
            <a:r>
              <a:t>Data is encrypted/signed/verified</a:t>
            </a:r>
          </a:p>
          <a:p>
            <a:pPr>
              <a:defRPr/>
            </a:pPr>
            <a:r>
              <a:t>For example: Encryption, Digital Signature</a:t>
            </a:r>
          </a:p>
          <a:p>
            <a:pPr>
              <a:defRPr/>
            </a:pPr>
          </a:p>
          <a:p>
            <a:pPr>
              <a:defRPr/>
            </a:pPr>
            <a:r>
              <a:t>Main problem of DNS over TLS: </a:t>
            </a:r>
          </a:p>
          <a:p>
            <a:pPr>
              <a:defRPr/>
            </a:pPr>
            <a:r>
              <a:t>DoT provides channel security (stub resolver and recursive resolver)</a:t>
            </a:r>
          </a:p>
          <a:p>
            <a:pPr>
              <a:defRPr/>
            </a:pPr>
            <a:r>
              <a:t>To fully secure DNS, we need object security:</a:t>
            </a:r>
          </a:p>
          <a:p>
            <a:pPr>
              <a:defRPr/>
            </a:pPr>
            <a:r>
              <a:t>Cryptographically sign DNS records at the source</a:t>
            </a:r>
          </a:p>
          <a:p>
            <a:pPr>
              <a:defRPr/>
            </a:pPr>
            <a:r>
              <a:t>Verify signatures at the user (stub resolver), regardless of intermediaries</a:t>
            </a:r>
          </a:p>
          <a:p>
            <a:pPr>
              <a:defRPr/>
            </a:pPr>
            <a:r>
              <a:t>This is what DNSSEC provides</a:t>
            </a:r>
          </a:p>
        </p:txBody>
      </p:sp>
    </p:spTree>
  </p:cSld>
  <p:clrMapOvr>
    <a:masterClrMapping/>
  </p:clrMapOvr>
</p:sld>
</file>

<file path=ppt/slides/slide1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508881"/>
          </a:xfrm>
          <a:prstGeom prst="rect">
            <a:avLst/>
          </a:prstGeom>
          <a:noFill/>
        </p:spPr>
        <p:txBody>
          <a:bodyPr wrap="none">
            <a:spAutoFit/>
          </a:bodyPr>
          <a:lstStyle/>
          <a:p>
            <a:pPr>
              <a:defRPr/>
            </a:pPr>
            <a:r>
              <a:t>Review</a:t>
            </a:r>
          </a:p>
          <a:p>
            <a:pPr>
              <a:defRPr/>
            </a:pPr>
            <a:r>
              <a:t>DNS over TLS</a:t>
            </a:r>
          </a:p>
          <a:p>
            <a:pPr>
              <a:defRPr/>
            </a:pPr>
            <a:r>
              <a:t>DNSSEC: Design Ideas</a:t>
            </a:r>
          </a:p>
          <a:p>
            <a:pPr>
              <a:defRPr/>
            </a:pPr>
            <a:r>
              <a:t>DNSSEC: Implementation</a:t>
            </a:r>
          </a:p>
          <a:p>
            <a:pPr>
              <a:defRPr/>
            </a:pPr>
            <a:r>
              <a:t>DNS Security: Summary</a:t>
            </a:r>
          </a:p>
          <a:p>
            <a:pPr>
              <a:defRPr/>
            </a:pPr>
          </a:p>
          <a:p>
            <a:pPr>
              <a:defRPr/>
            </a:pPr>
          </a:p>
          <a:p>
            <a:pPr>
              <a:defRPr/>
            </a:pPr>
          </a:p>
        </p:txBody>
      </p:sp>
    </p:spTree>
  </p:cSld>
  <p:clrMapOvr>
    <a:masterClrMapping/>
  </p:clrMapOvr>
</p:sld>
</file>

<file path=ppt/slides/slide1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33499"/>
            <a:ext cx="11360800" cy="763600"/>
          </a:xfrm>
          <a:prstGeom prst="rect">
            <a:avLst/>
          </a:prstGeom>
          <a:noFill/>
        </p:spPr>
        <p:txBody>
          <a:bodyPr wrap="none">
            <a:spAutoFit/>
          </a:bodyPr>
          <a:lstStyle/>
          <a:p>
            <a:pPr>
              <a:defRPr/>
            </a:pPr>
            <a:r>
              <a:t>DNSSEC</a:t>
            </a:r>
          </a:p>
        </p:txBody>
      </p:sp>
      <p:sp>
        <p:nvSpPr>
          <p:cNvPr id="3" name="TextBox 2"/>
          <p:cNvSpPr txBox="1"/>
          <p:nvPr/>
        </p:nvSpPr>
        <p:spPr>
          <a:xfrm>
            <a:off x="415600" y="1470770"/>
            <a:ext cx="11071550" cy="4847481"/>
          </a:xfrm>
          <a:prstGeom prst="rect">
            <a:avLst/>
          </a:prstGeom>
          <a:noFill/>
        </p:spPr>
        <p:txBody>
          <a:bodyPr wrap="none">
            <a:spAutoFit/>
          </a:bodyPr>
          <a:lstStyle/>
          <a:p>
            <a:pPr>
              <a:defRPr/>
            </a:pPr>
            <a:r>
              <a:t>DNSSEC (DNS Security Extensions): An extension of the DNS protocol that ensures integrity and authenticity on the results</a:t>
            </a:r>
          </a:p>
          <a:p>
            <a:pPr>
              <a:defRPr/>
            </a:pPr>
            <a:r>
              <a:t>Designed to cryptographically prove that returned answers are correct</a:t>
            </a:r>
          </a:p>
          <a:p>
            <a:pPr>
              <a:defRPr/>
            </a:pPr>
            <a:r>
              <a:t>Uses a hierarchical, distributed trust system to validate records</a:t>
            </a:r>
          </a:p>
          <a:p>
            <a:pPr>
              <a:defRPr/>
            </a:pPr>
          </a:p>
          <a:p>
            <a:pPr>
              <a:defRPr/>
            </a:pPr>
            <a:r>
              <a:t>DNSSEC is backwards-compatible</a:t>
            </a:r>
          </a:p>
          <a:p>
            <a:pPr>
              <a:defRPr/>
            </a:pPr>
            <a:r>
              <a:t>DNSSEC is built on top of ordinary DNS</a:t>
            </a:r>
          </a:p>
          <a:p>
            <a:pPr>
              <a:defRPr/>
            </a:pPr>
            <a:r>
              <a:t>Some, but not all name servers support DNSSEC</a:t>
            </a:r>
          </a:p>
          <a:p>
            <a:pPr>
              <a:defRPr/>
            </a:pPr>
          </a:p>
          <a:p>
            <a:pPr>
              <a:defRPr/>
            </a:pPr>
            <a:r>
              <a:t>DNSSEC Visualization tool: DNSViz | A DNS visualization tool</a:t>
            </a:r>
          </a:p>
          <a:p>
            <a:pPr>
              <a:defRPr/>
            </a:pPr>
          </a:p>
        </p:txBody>
      </p:sp>
    </p:spTree>
  </p:cSld>
  <p:clrMapOvr>
    <a:masterClrMapping/>
  </p:clrMapOvr>
</p:sld>
</file>

<file path=ppt/slides/slide1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76349"/>
            <a:ext cx="11360800" cy="892228"/>
          </a:xfrm>
          <a:prstGeom prst="rect">
            <a:avLst/>
          </a:prstGeom>
          <a:noFill/>
        </p:spPr>
        <p:txBody>
          <a:bodyPr wrap="none">
            <a:spAutoFit/>
          </a:bodyPr>
          <a:lstStyle/>
          <a:p>
            <a:pPr>
              <a:defRPr/>
            </a:pPr>
            <a:r>
              <a:t>DNSSEC from Scratch: Let’s Build it Together</a:t>
            </a:r>
          </a:p>
        </p:txBody>
      </p:sp>
      <p:sp>
        <p:nvSpPr>
          <p:cNvPr id="3" name="TextBox 2"/>
          <p:cNvSpPr txBox="1"/>
          <p:nvPr/>
        </p:nvSpPr>
        <p:spPr>
          <a:xfrm>
            <a:off x="457831" y="1950320"/>
            <a:ext cx="11276338" cy="3877985"/>
          </a:xfrm>
          <a:prstGeom prst="rect">
            <a:avLst/>
          </a:prstGeom>
          <a:noFill/>
        </p:spPr>
        <p:txBody>
          <a:bodyPr wrap="none">
            <a:spAutoFit/>
          </a:bodyPr>
          <a:lstStyle/>
          <a:p>
            <a:pPr>
              <a:defRPr/>
            </a:pPr>
            <a:r>
              <a:t>Question 1: What kind of cryptographic primitive should we use to ensure integrity on the DNS records?</a:t>
            </a:r>
          </a:p>
          <a:p>
            <a:pPr>
              <a:defRPr/>
            </a:pPr>
            <a:r>
              <a:t>MACs (symmetric-key) or digital signatures (public-key)</a:t>
            </a:r>
          </a:p>
          <a:p>
            <a:pPr>
              <a:defRPr/>
            </a:pPr>
            <a:r>
              <a:t>Digital signatures are the best solution: We want everyone to be able to verify integrity (not just the people with the symmetric key)</a:t>
            </a:r>
          </a:p>
          <a:p>
            <a:pPr>
              <a:defRPr/>
            </a:pPr>
          </a:p>
          <a:p>
            <a:pPr>
              <a:defRPr/>
            </a:pPr>
            <a:r>
              <a:t>Question 2: How do we ensure the returned record is authentic?</a:t>
            </a:r>
          </a:p>
          <a:p>
            <a:pPr>
              <a:defRPr/>
            </a:pPr>
            <a:r>
              <a:t>The name servers should sign the record with their private key</a:t>
            </a:r>
          </a:p>
          <a:p>
            <a:pPr>
              <a:defRPr/>
            </a:pPr>
            <a:r>
              <a:t>Users verify the record with the name servers’ public key</a:t>
            </a:r>
          </a:p>
        </p:txBody>
      </p:sp>
    </p:spTree>
  </p:cSld>
  <p:clrMapOvr>
    <a:masterClrMapping/>
  </p:clrMapOvr>
</p:sld>
</file>

<file path=ppt/slides/slide1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25720"/>
            <a:ext cx="11360800" cy="868706"/>
          </a:xfrm>
          <a:prstGeom prst="rect">
            <a:avLst/>
          </a:prstGeom>
          <a:noFill/>
        </p:spPr>
        <p:txBody>
          <a:bodyPr wrap="none">
            <a:spAutoFit/>
          </a:bodyPr>
          <a:lstStyle/>
          <a:p>
            <a:pPr>
              <a:defRPr/>
            </a:pPr>
            <a:r>
              <a:t>DNSSEC from Scratch: Let’s Build it Together</a:t>
            </a:r>
          </a:p>
        </p:txBody>
      </p:sp>
      <p:sp>
        <p:nvSpPr>
          <p:cNvPr id="3" name="TextBox 2"/>
          <p:cNvSpPr txBox="1"/>
          <p:nvPr/>
        </p:nvSpPr>
        <p:spPr>
          <a:xfrm>
            <a:off x="793602" y="1273498"/>
            <a:ext cx="10251594" cy="3062377"/>
          </a:xfrm>
          <a:prstGeom prst="rect">
            <a:avLst/>
          </a:prstGeom>
          <a:noFill/>
        </p:spPr>
        <p:txBody>
          <a:bodyPr wrap="none">
            <a:spAutoFit/>
          </a:bodyPr>
          <a:lstStyle/>
          <a:p>
            <a:pPr>
              <a:defRPr/>
            </a:pPr>
            <a:r>
              <a:t>Question 3: What does the name server need to send in order to ensure authenticity and integrity on a record?</a:t>
            </a:r>
          </a:p>
          <a:p>
            <a:pPr>
              <a:defRPr/>
            </a:pPr>
            <a:r>
              <a:t>The DNS record</a:t>
            </a:r>
          </a:p>
          <a:p>
            <a:pPr>
              <a:defRPr/>
            </a:pPr>
            <a:r>
              <a:t>A signature over the record, signed with the name server’s private key</a:t>
            </a:r>
          </a:p>
          <a:p>
            <a:pPr>
              <a:defRPr/>
            </a:pPr>
            <a:r>
              <a:t>The name server’s public key</a:t>
            </a:r>
          </a:p>
          <a:p>
            <a:pPr>
              <a:defRPr/>
            </a:pPr>
            <a:r>
              <a:t>How do we make sure nobody tampered with the public key?</a:t>
            </a:r>
          </a:p>
          <a:p>
            <a:pPr>
              <a:defRPr/>
            </a:pPr>
            <a:r>
              <a:t>Chain of trust!  (but DNSSEC does not use PKI)</a:t>
            </a:r>
          </a:p>
        </p:txBody>
      </p:sp>
    </p:spTree>
  </p:cSld>
  <p:clrMapOvr>
    <a:masterClrMapping/>
  </p:clrMapOvr>
</p:sld>
</file>

<file path=ppt/slides/slide1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06427"/>
            <a:ext cx="11360800" cy="763600"/>
          </a:xfrm>
          <a:prstGeom prst="rect">
            <a:avLst/>
          </a:prstGeom>
          <a:noFill/>
        </p:spPr>
        <p:txBody>
          <a:bodyPr wrap="none">
            <a:spAutoFit/>
          </a:bodyPr>
          <a:lstStyle/>
          <a:p>
            <a:pPr>
              <a:defRPr/>
            </a:pPr>
            <a:r>
              <a:t>DNSSEC from Scratch: Let’s Build it Together</a:t>
            </a:r>
          </a:p>
        </p:txBody>
      </p:sp>
      <p:sp>
        <p:nvSpPr>
          <p:cNvPr id="3" name="TextBox 2"/>
          <p:cNvSpPr txBox="1"/>
          <p:nvPr/>
        </p:nvSpPr>
        <p:spPr>
          <a:xfrm>
            <a:off x="319774" y="1285700"/>
            <a:ext cx="11552451" cy="2693045"/>
          </a:xfrm>
          <a:prstGeom prst="rect">
            <a:avLst/>
          </a:prstGeom>
          <a:noFill/>
        </p:spPr>
        <p:txBody>
          <a:bodyPr wrap="none">
            <a:spAutoFit/>
          </a:bodyPr>
          <a:lstStyle/>
          <a:p>
            <a:pPr>
              <a:defRPr/>
            </a:pPr>
            <a:r>
              <a:t>Question 4: PKIs need a trust anchor. Who do we implicitly trust in DNSSEC?</a:t>
            </a:r>
          </a:p>
          <a:p>
            <a:pPr>
              <a:defRPr/>
            </a:pPr>
            <a:r>
              <a:t>We implicitly trust the top of the certificate hierarchy, which is the root name server</a:t>
            </a:r>
          </a:p>
          <a:p>
            <a:pPr>
              <a:defRPr/>
            </a:pPr>
            <a:r>
              <a:t>The root name server’s public key (self-signed) is hard-coded into resolvers</a:t>
            </a:r>
          </a:p>
          <a:p>
            <a:pPr>
              <a:defRPr/>
            </a:pPr>
            <a:r>
              <a:t>Question 5: How does a name server delegate trust to a child name server?</a:t>
            </a:r>
          </a:p>
          <a:p>
            <a:pPr>
              <a:defRPr/>
            </a:pPr>
            <a:r>
              <a:t>Just like in a certificate chain, the parent sign the child’s public key</a:t>
            </a:r>
          </a:p>
          <a:p>
            <a:pPr>
              <a:defRPr/>
            </a:pPr>
            <a:r>
              <a:t>If you trust the parent name server, then now you trust the child name server</a:t>
            </a:r>
          </a:p>
        </p:txBody>
      </p:sp>
    </p:spTree>
  </p:cSld>
  <p:clrMapOvr>
    <a:masterClrMapping/>
  </p:clrMapOvr>
</p:sld>
</file>

<file path=ppt/slides/slide1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508881"/>
          </a:xfrm>
          <a:prstGeom prst="rect">
            <a:avLst/>
          </a:prstGeom>
          <a:noFill/>
        </p:spPr>
        <p:txBody>
          <a:bodyPr wrap="none">
            <a:spAutoFit/>
          </a:bodyPr>
          <a:lstStyle/>
          <a:p>
            <a:pPr>
              <a:defRPr/>
            </a:pPr>
            <a:r>
              <a:t>Review</a:t>
            </a:r>
          </a:p>
          <a:p>
            <a:pPr>
              <a:defRPr/>
            </a:pPr>
            <a:r>
              <a:t>DNS over TLS</a:t>
            </a:r>
          </a:p>
          <a:p>
            <a:pPr>
              <a:defRPr/>
            </a:pPr>
            <a:r>
              <a:t>DNSSEC: Design Ideas</a:t>
            </a:r>
          </a:p>
          <a:p>
            <a:pPr>
              <a:defRPr/>
            </a:pPr>
            <a:r>
              <a:t>DNSSEC: Implementation</a:t>
            </a:r>
          </a:p>
          <a:p>
            <a:pPr>
              <a:defRPr/>
            </a:pPr>
            <a:r>
              <a:t>DNS Security: Summary</a:t>
            </a:r>
          </a:p>
          <a:p>
            <a:pPr>
              <a:defRPr/>
            </a:pPr>
          </a:p>
        </p:txBody>
      </p:sp>
    </p:spTree>
  </p:cSld>
  <p:clrMapOvr>
    <a:masterClrMapping/>
  </p:clrMapOvr>
</p:sld>
</file>

<file path=ppt/slides/slide1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30550"/>
            <a:ext cx="11360800" cy="763600"/>
          </a:xfrm>
          <a:prstGeom prst="rect">
            <a:avLst/>
          </a:prstGeom>
          <a:noFill/>
        </p:spPr>
        <p:txBody>
          <a:bodyPr wrap="none">
            <a:spAutoFit/>
          </a:bodyPr>
          <a:lstStyle/>
          <a:p>
            <a:pPr>
              <a:defRPr/>
            </a:pPr>
            <a:r>
              <a:t>Resource Record Sets (RRSETs)</a:t>
            </a:r>
          </a:p>
        </p:txBody>
      </p:sp>
      <p:sp>
        <p:nvSpPr>
          <p:cNvPr id="3" name="TextBox 2"/>
          <p:cNvSpPr txBox="1"/>
          <p:nvPr/>
        </p:nvSpPr>
        <p:spPr>
          <a:xfrm>
            <a:off x="0" y="2847590"/>
            <a:ext cx="7265244" cy="1661993"/>
          </a:xfrm>
          <a:prstGeom prst="rect">
            <a:avLst/>
          </a:prstGeom>
          <a:noFill/>
        </p:spPr>
        <p:txBody>
          <a:bodyPr wrap="none">
            <a:spAutoFit/>
          </a:bodyPr>
          <a:lstStyle/>
          <a:p>
            <a:pPr>
              <a:defRPr/>
            </a:pPr>
            <a:r>
              <a:t>In DNSSEC: A group of DNS records with the same name and type form a Resource Record Set (RRset)</a:t>
            </a:r>
          </a:p>
          <a:p>
            <a:pPr>
              <a:defRPr/>
            </a:pPr>
            <a:r>
              <a:t>Example: All the type AAAA records for a given domain</a:t>
            </a:r>
          </a:p>
          <a:p>
            <a:pPr>
              <a:defRPr/>
            </a:pPr>
            <a:r>
              <a:t>Example: All the DNSKEY records </a:t>
            </a:r>
          </a:p>
        </p:txBody>
      </p:sp>
      <p:sp>
        <p:nvSpPr>
          <p:cNvPr id="4" name="TextBox 3"/>
          <p:cNvSpPr txBox="1"/>
          <p:nvPr/>
        </p:nvSpPr>
        <p:spPr>
          <a:xfrm>
            <a:off x="1562101" y="1564754"/>
            <a:ext cx="8880019" cy="861774"/>
          </a:xfrm>
          <a:prstGeom prst="rect">
            <a:avLst/>
          </a:prstGeom>
          <a:noFill/>
        </p:spPr>
        <p:txBody>
          <a:bodyPr wrap="none">
            <a:spAutoFit/>
          </a:bodyPr>
          <a:lstStyle/>
          <a:p>
            <a:pPr>
              <a:defRPr/>
            </a:pPr>
            <a:r>
              <a:t>RR format: (name, [TTL], class, type, value)</a:t>
            </a:r>
          </a:p>
          <a:p>
            <a:pPr>
              <a:defRPr/>
            </a:pPr>
            <a:r>
              <a:t>E.g.,:              edu.       172800     IN             NS       a.edu-servers.net</a:t>
            </a:r>
          </a:p>
        </p:txBody>
      </p:sp>
      <p:sp>
        <p:nvSpPr>
          <p:cNvPr id="5" name="TextBox 4"/>
          <p:cNvSpPr txBox="1"/>
          <p:nvPr/>
        </p:nvSpPr>
        <p:spPr>
          <a:xfrm>
            <a:off x="415599" y="1034802"/>
            <a:ext cx="9169272" cy="461665"/>
          </a:xfrm>
          <a:prstGeom prst="rect">
            <a:avLst/>
          </a:prstGeom>
          <a:noFill/>
        </p:spPr>
        <p:txBody>
          <a:bodyPr wrap="none">
            <a:spAutoFit/>
          </a:bodyPr>
          <a:lstStyle/>
          <a:p>
            <a:pPr>
              <a:defRPr/>
            </a:pPr>
            <a:r>
              <a:t>Recall: A DNS resource record has a fixed format</a:t>
            </a:r>
          </a:p>
        </p:txBody>
      </p:sp>
      <p:sp>
        <p:nvSpPr>
          <p:cNvPr id="6" name="TextBox 5"/>
          <p:cNvSpPr txBox="1"/>
          <p:nvPr/>
        </p:nvSpPr>
        <p:spPr>
          <a:xfrm>
            <a:off x="3916619" y="5185750"/>
            <a:ext cx="6980660" cy="1277273"/>
          </a:xfrm>
          <a:prstGeom prst="rect">
            <a:avLst/>
          </a:prstGeom>
          <a:noFill/>
        </p:spPr>
        <p:txBody>
          <a:bodyPr wrap="none">
            <a:spAutoFit/>
          </a:bodyPr>
          <a:lstStyle/>
          <a:p>
            <a:pPr>
              <a:defRPr/>
            </a:pPr>
            <a:r>
              <a:t>RRSETs will be useful for simplifying signatures</a:t>
            </a:r>
          </a:p>
          <a:p>
            <a:pPr>
              <a:defRPr/>
            </a:pPr>
            <a:r>
              <a:t>Instead of signing every record separately, name server can sign an entire RRset at once</a:t>
            </a:r>
          </a:p>
        </p:txBody>
      </p:sp>
      <p:pic>
        <p:nvPicPr>
          <p:cNvPr id="7" name="Picture 6" descr="image.png"/>
          <p:cNvPicPr>
            <a:picLocks noChangeAspect="1"/>
          </p:cNvPicPr>
          <p:nvPr/>
        </p:nvPicPr>
        <p:blipFill>
          <a:blip r:embed="rId2"/>
          <a:stretch>
            <a:fillRect/>
          </a:stretch>
        </p:blipFill>
        <p:spPr>
          <a:xfrm>
            <a:off x="1450075" y="4509583"/>
            <a:ext cx="1915294" cy="2321569"/>
          </a:xfrm>
          <a:prstGeom prst="rect">
            <a:avLst/>
          </a:prstGeom>
        </p:spPr>
      </p:pic>
      <p:pic>
        <p:nvPicPr>
          <p:cNvPr id="8" name="Picture 7" descr="image.png"/>
          <p:cNvPicPr>
            <a:picLocks noChangeAspect="1"/>
          </p:cNvPicPr>
          <p:nvPr/>
        </p:nvPicPr>
        <p:blipFill>
          <a:blip r:embed="rId3"/>
          <a:stretch>
            <a:fillRect/>
          </a:stretch>
        </p:blipFill>
        <p:spPr>
          <a:xfrm>
            <a:off x="6957816" y="2494815"/>
            <a:ext cx="5225366" cy="2510818"/>
          </a:xfrm>
          <a:prstGeom prst="rect">
            <a:avLst/>
          </a:prstGeom>
        </p:spPr>
      </p:pic>
    </p:spTree>
  </p:cSld>
  <p:clrMapOvr>
    <a:masterClrMapping/>
  </p:clrMapOvr>
</p:sld>
</file>

<file path=ppt/slides/slide1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30919"/>
            <a:ext cx="11360800" cy="928409"/>
          </a:xfrm>
          <a:prstGeom prst="rect">
            <a:avLst/>
          </a:prstGeom>
          <a:noFill/>
        </p:spPr>
        <p:txBody>
          <a:bodyPr wrap="none">
            <a:spAutoFit/>
          </a:bodyPr>
          <a:lstStyle/>
          <a:p>
            <a:pPr>
              <a:defRPr/>
            </a:pPr>
            <a:r>
              <a:t>New DNSSEC Record Types</a:t>
            </a:r>
          </a:p>
        </p:txBody>
      </p:sp>
      <p:sp>
        <p:nvSpPr>
          <p:cNvPr id="3" name="TextBox 2"/>
          <p:cNvSpPr txBox="1"/>
          <p:nvPr/>
        </p:nvSpPr>
        <p:spPr>
          <a:xfrm>
            <a:off x="102734" y="1221844"/>
            <a:ext cx="11986532" cy="5586145"/>
          </a:xfrm>
          <a:prstGeom prst="rect">
            <a:avLst/>
          </a:prstGeom>
          <a:noFill/>
        </p:spPr>
        <p:txBody>
          <a:bodyPr wrap="none">
            <a:spAutoFit/>
          </a:bodyPr>
          <a:lstStyle/>
          <a:p>
            <a:pPr>
              <a:defRPr/>
            </a:pPr>
            <a:r>
              <a:t>We need new record types to send cryptographic information in DNSSEC packets</a:t>
            </a:r>
          </a:p>
          <a:p>
            <a:pPr>
              <a:defRPr/>
            </a:pPr>
            <a:r>
              <a:t>DNSKEY:</a:t>
            </a:r>
          </a:p>
          <a:p>
            <a:pPr>
              <a:defRPr/>
            </a:pPr>
            <a:r>
              <a:t>Contains the name server’s own public keys</a:t>
            </a:r>
          </a:p>
          <a:p>
            <a:pPr>
              <a:defRPr/>
            </a:pPr>
            <a:r>
              <a:t>DS (delegated signer): </a:t>
            </a:r>
          </a:p>
          <a:p>
            <a:pPr>
              <a:defRPr/>
            </a:pPr>
            <a:r>
              <a:t>The parent signs the DS record to delegate trust to child</a:t>
            </a:r>
          </a:p>
          <a:p>
            <a:pPr>
              <a:defRPr/>
            </a:pPr>
            <a:r>
              <a:t>Contains the signer’s (owner’s) name</a:t>
            </a:r>
          </a:p>
          <a:p>
            <a:pPr>
              <a:defRPr/>
            </a:pPr>
            <a:r>
              <a:t>Contains the hash of child’s public keys </a:t>
            </a:r>
          </a:p>
          <a:p>
            <a:pPr>
              <a:defRPr/>
            </a:pPr>
            <a:r>
              <a:t>RRSIG (resource record signature):</a:t>
            </a:r>
          </a:p>
          <a:p>
            <a:pPr>
              <a:defRPr/>
            </a:pPr>
            <a:r>
              <a:t>Contain a Type Covered field that specifies which type of record it covers</a:t>
            </a:r>
          </a:p>
          <a:p>
            <a:pPr>
              <a:defRPr/>
            </a:pPr>
            <a:r>
              <a:t>RRSIG (covering DNSKEY): Contains a signature on DNSKEY records</a:t>
            </a:r>
          </a:p>
          <a:p>
            <a:pPr>
              <a:defRPr/>
            </a:pPr>
            <a:r>
              <a:t>RRSIG (covering DS): Contains a signature on DS records</a:t>
            </a:r>
          </a:p>
          <a:p>
            <a:pPr>
              <a:defRPr/>
            </a:pPr>
            <a:r>
              <a:t>RRSIG (covering A and AAAA): Contains a signature on resource records (sign an entire RRset )</a:t>
            </a:r>
          </a:p>
          <a:p>
            <a:pPr>
              <a:defRPr/>
            </a:pPr>
          </a:p>
          <a:p>
            <a:pPr>
              <a:defRPr/>
            </a:pPr>
            <a:r>
              <a:t>Note: DNSSEC requires a significant amount of metadata; the above description is oversimplified!</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777875"/>
          </a:xfrm>
          <a:prstGeom prst="rect">
            <a:avLst/>
          </a:prstGeom>
          <a:noFill/>
        </p:spPr>
        <p:txBody>
          <a:bodyPr wrap="none">
            <a:spAutoFit/>
          </a:bodyPr>
          <a:lstStyle/>
          <a:p>
            <a:pPr>
              <a:defRPr/>
            </a:pPr>
            <a:r>
              <a:t>Course Personnel</a:t>
            </a:r>
          </a:p>
        </p:txBody>
      </p:sp>
      <p:sp>
        <p:nvSpPr>
          <p:cNvPr id="3" name="TextBox 2"/>
          <p:cNvSpPr txBox="1"/>
          <p:nvPr/>
        </p:nvSpPr>
        <p:spPr>
          <a:xfrm>
            <a:off x="609600" y="1600200"/>
            <a:ext cx="10058400" cy="4648200"/>
          </a:xfrm>
          <a:prstGeom prst="rect">
            <a:avLst/>
          </a:prstGeom>
          <a:noFill/>
        </p:spPr>
        <p:txBody>
          <a:bodyPr wrap="none">
            <a:spAutoFit/>
          </a:bodyPr>
          <a:lstStyle/>
          <a:p>
            <a:pPr>
              <a:defRPr/>
            </a:pPr>
            <a:r>
              <a:t>Instructor: Dr. Zhonghao Liao</a:t>
            </a:r>
          </a:p>
          <a:p>
            <a:pPr>
              <a:defRPr/>
            </a:pPr>
            <a:r>
              <a:t>Office: DH 436</a:t>
            </a:r>
          </a:p>
          <a:p>
            <a:pPr>
              <a:defRPr/>
            </a:pPr>
            <a:r>
              <a:t>Email: liao@msoe.edu</a:t>
            </a:r>
          </a:p>
          <a:p>
            <a:pPr>
              <a:defRPr/>
            </a:pPr>
            <a:r>
              <a:t>Office hours: </a:t>
            </a:r>
          </a:p>
          <a:p>
            <a:pPr>
              <a:defRPr/>
            </a:pPr>
            <a:r>
              <a:t>Monday, Tuesday: 10:00 am – 11:00 am, 2:00 pm - 3:00 pm	</a:t>
            </a:r>
          </a:p>
          <a:p>
            <a:pPr>
              <a:defRPr/>
            </a:pPr>
            <a:r>
              <a:t>Thursday: 10:00 am - 11:00 am </a:t>
            </a:r>
          </a:p>
          <a:p>
            <a:pPr>
              <a:defRPr/>
            </a:pPr>
            <a:r>
              <a:t>Wednesday, Friday: Knock on door or by appointment</a:t>
            </a:r>
          </a:p>
          <a:p>
            <a:pPr>
              <a:defRPr/>
            </a:pPr>
            <a:r>
              <a:t>Please feel free to come over when I'm in the office</a:t>
            </a:r>
          </a:p>
          <a:p>
            <a:pPr>
              <a:defRPr/>
            </a:pPr>
            <a:r>
              <a:t>Watch the Canvas</a:t>
            </a:r>
          </a:p>
          <a:p>
            <a:pPr>
              <a:defRPr/>
            </a:pPr>
            <a:r>
              <a:t>Assignments, reading materials, lecture notes</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Network Threats &amp; Attacks</a:t>
            </a:r>
          </a:p>
        </p:txBody>
      </p:sp>
      <p:sp>
        <p:nvSpPr>
          <p:cNvPr id="3" name="TextBox 2"/>
          <p:cNvSpPr txBox="1"/>
          <p:nvPr/>
        </p:nvSpPr>
        <p:spPr>
          <a:xfrm>
            <a:off x="3073400" y="1997075"/>
            <a:ext cx="1498600" cy="533400"/>
          </a:xfrm>
          <a:prstGeom prst="rect">
            <a:avLst/>
          </a:prstGeom>
          <a:noFill/>
        </p:spPr>
        <p:txBody>
          <a:bodyPr wrap="none">
            <a:spAutoFit/>
          </a:bodyPr>
          <a:lstStyle/>
          <a:p>
            <a:pPr>
              <a:defRPr/>
            </a:pPr>
          </a:p>
        </p:txBody>
      </p:sp>
      <p:sp>
        <p:nvSpPr>
          <p:cNvPr id="4" name="TextBox 3"/>
          <p:cNvSpPr txBox="1"/>
          <p:nvPr/>
        </p:nvSpPr>
        <p:spPr>
          <a:xfrm>
            <a:off x="3073400" y="2530475"/>
            <a:ext cx="1498600" cy="533400"/>
          </a:xfrm>
          <a:prstGeom prst="rect">
            <a:avLst/>
          </a:prstGeom>
          <a:noFill/>
        </p:spPr>
        <p:txBody>
          <a:bodyPr wrap="none">
            <a:spAutoFit/>
          </a:bodyPr>
          <a:lstStyle/>
          <a:p>
            <a:pPr>
              <a:defRPr/>
            </a:pPr>
          </a:p>
        </p:txBody>
      </p:sp>
      <p:sp>
        <p:nvSpPr>
          <p:cNvPr id="5" name="TextBox 4"/>
          <p:cNvSpPr txBox="1"/>
          <p:nvPr/>
        </p:nvSpPr>
        <p:spPr>
          <a:xfrm>
            <a:off x="3073400" y="3063875"/>
            <a:ext cx="1498600" cy="533400"/>
          </a:xfrm>
          <a:prstGeom prst="rect">
            <a:avLst/>
          </a:prstGeom>
          <a:noFill/>
        </p:spPr>
        <p:txBody>
          <a:bodyPr wrap="none">
            <a:spAutoFit/>
          </a:bodyPr>
          <a:lstStyle/>
          <a:p>
            <a:pPr>
              <a:defRPr/>
            </a:pPr>
          </a:p>
        </p:txBody>
      </p:sp>
      <p:sp>
        <p:nvSpPr>
          <p:cNvPr id="6" name="TextBox 5"/>
          <p:cNvSpPr txBox="1"/>
          <p:nvPr/>
        </p:nvSpPr>
        <p:spPr>
          <a:xfrm>
            <a:off x="3073400" y="3597275"/>
            <a:ext cx="1498600" cy="533400"/>
          </a:xfrm>
          <a:prstGeom prst="rect">
            <a:avLst/>
          </a:prstGeom>
          <a:noFill/>
        </p:spPr>
        <p:txBody>
          <a:bodyPr wrap="none">
            <a:spAutoFit/>
          </a:bodyPr>
          <a:lstStyle/>
          <a:p>
            <a:pPr>
              <a:defRPr/>
            </a:pPr>
          </a:p>
        </p:txBody>
      </p:sp>
      <p:sp>
        <p:nvSpPr>
          <p:cNvPr id="7" name="TextBox 6"/>
          <p:cNvSpPr txBox="1"/>
          <p:nvPr/>
        </p:nvSpPr>
        <p:spPr>
          <a:xfrm>
            <a:off x="3073400" y="4130675"/>
            <a:ext cx="1498600" cy="533400"/>
          </a:xfrm>
          <a:prstGeom prst="rect">
            <a:avLst/>
          </a:prstGeom>
          <a:noFill/>
        </p:spPr>
        <p:txBody>
          <a:bodyPr wrap="none">
            <a:spAutoFit/>
          </a:bodyPr>
          <a:lstStyle/>
          <a:p>
            <a:pPr>
              <a:defRPr/>
            </a:pPr>
          </a:p>
        </p:txBody>
      </p:sp>
      <p:sp>
        <p:nvSpPr>
          <p:cNvPr id="8" name="TextBox 7"/>
          <p:cNvSpPr txBox="1"/>
          <p:nvPr/>
        </p:nvSpPr>
        <p:spPr>
          <a:xfrm>
            <a:off x="3073400" y="4664075"/>
            <a:ext cx="1498600" cy="533400"/>
          </a:xfrm>
          <a:prstGeom prst="rect">
            <a:avLst/>
          </a:prstGeom>
          <a:noFill/>
        </p:spPr>
        <p:txBody>
          <a:bodyPr wrap="none">
            <a:spAutoFit/>
          </a:bodyPr>
          <a:lstStyle/>
          <a:p>
            <a:pPr>
              <a:defRPr/>
            </a:pPr>
          </a:p>
        </p:txBody>
      </p:sp>
      <p:sp>
        <p:nvSpPr>
          <p:cNvPr id="9" name="TextBox 8"/>
          <p:cNvSpPr txBox="1"/>
          <p:nvPr/>
        </p:nvSpPr>
        <p:spPr>
          <a:xfrm>
            <a:off x="3073400" y="5197475"/>
            <a:ext cx="1498600" cy="533400"/>
          </a:xfrm>
          <a:prstGeom prst="rect">
            <a:avLst/>
          </a:prstGeom>
          <a:noFill/>
        </p:spPr>
        <p:txBody>
          <a:bodyPr wrap="none">
            <a:spAutoFit/>
          </a:bodyPr>
          <a:lstStyle/>
          <a:p>
            <a:pPr>
              <a:defRPr/>
            </a:pPr>
          </a:p>
        </p:txBody>
      </p:sp>
      <p:sp>
        <p:nvSpPr>
          <p:cNvPr id="10" name="TextBox 9"/>
          <p:cNvSpPr txBox="1"/>
          <p:nvPr/>
        </p:nvSpPr>
        <p:spPr>
          <a:xfrm>
            <a:off x="8001000" y="1997075"/>
            <a:ext cx="1498600" cy="533400"/>
          </a:xfrm>
          <a:prstGeom prst="rect">
            <a:avLst/>
          </a:prstGeom>
          <a:noFill/>
        </p:spPr>
        <p:txBody>
          <a:bodyPr wrap="none">
            <a:spAutoFit/>
          </a:bodyPr>
          <a:lstStyle/>
          <a:p>
            <a:pPr>
              <a:defRPr/>
            </a:pPr>
          </a:p>
        </p:txBody>
      </p:sp>
      <p:sp>
        <p:nvSpPr>
          <p:cNvPr id="11" name="TextBox 10"/>
          <p:cNvSpPr txBox="1"/>
          <p:nvPr/>
        </p:nvSpPr>
        <p:spPr>
          <a:xfrm>
            <a:off x="8001000" y="2530475"/>
            <a:ext cx="1498600" cy="533400"/>
          </a:xfrm>
          <a:prstGeom prst="rect">
            <a:avLst/>
          </a:prstGeom>
          <a:noFill/>
        </p:spPr>
        <p:txBody>
          <a:bodyPr wrap="none">
            <a:spAutoFit/>
          </a:bodyPr>
          <a:lstStyle/>
          <a:p>
            <a:pPr>
              <a:defRPr/>
            </a:pPr>
          </a:p>
        </p:txBody>
      </p:sp>
      <p:sp>
        <p:nvSpPr>
          <p:cNvPr id="12" name="TextBox 11"/>
          <p:cNvSpPr txBox="1"/>
          <p:nvPr/>
        </p:nvSpPr>
        <p:spPr>
          <a:xfrm>
            <a:off x="8001000" y="3063875"/>
            <a:ext cx="1498600" cy="533400"/>
          </a:xfrm>
          <a:prstGeom prst="rect">
            <a:avLst/>
          </a:prstGeom>
          <a:noFill/>
        </p:spPr>
        <p:txBody>
          <a:bodyPr wrap="none">
            <a:spAutoFit/>
          </a:bodyPr>
          <a:lstStyle/>
          <a:p>
            <a:pPr>
              <a:defRPr/>
            </a:pPr>
          </a:p>
        </p:txBody>
      </p:sp>
      <p:sp>
        <p:nvSpPr>
          <p:cNvPr id="13" name="TextBox 12"/>
          <p:cNvSpPr txBox="1"/>
          <p:nvPr/>
        </p:nvSpPr>
        <p:spPr>
          <a:xfrm>
            <a:off x="8001000" y="3597275"/>
            <a:ext cx="1498600" cy="533400"/>
          </a:xfrm>
          <a:prstGeom prst="rect">
            <a:avLst/>
          </a:prstGeom>
          <a:noFill/>
        </p:spPr>
        <p:txBody>
          <a:bodyPr wrap="none">
            <a:spAutoFit/>
          </a:bodyPr>
          <a:lstStyle/>
          <a:p>
            <a:pPr>
              <a:defRPr/>
            </a:pPr>
          </a:p>
        </p:txBody>
      </p:sp>
      <p:sp>
        <p:nvSpPr>
          <p:cNvPr id="14" name="TextBox 13"/>
          <p:cNvSpPr txBox="1"/>
          <p:nvPr/>
        </p:nvSpPr>
        <p:spPr>
          <a:xfrm>
            <a:off x="8001000" y="4130675"/>
            <a:ext cx="1498600" cy="533400"/>
          </a:xfrm>
          <a:prstGeom prst="rect">
            <a:avLst/>
          </a:prstGeom>
          <a:noFill/>
        </p:spPr>
        <p:txBody>
          <a:bodyPr wrap="none">
            <a:spAutoFit/>
          </a:bodyPr>
          <a:lstStyle/>
          <a:p>
            <a:pPr>
              <a:defRPr/>
            </a:pPr>
          </a:p>
        </p:txBody>
      </p:sp>
      <p:sp>
        <p:nvSpPr>
          <p:cNvPr id="15" name="TextBox 14"/>
          <p:cNvSpPr txBox="1"/>
          <p:nvPr/>
        </p:nvSpPr>
        <p:spPr>
          <a:xfrm>
            <a:off x="8001000" y="4664075"/>
            <a:ext cx="1498600" cy="533400"/>
          </a:xfrm>
          <a:prstGeom prst="rect">
            <a:avLst/>
          </a:prstGeom>
          <a:noFill/>
        </p:spPr>
        <p:txBody>
          <a:bodyPr wrap="none">
            <a:spAutoFit/>
          </a:bodyPr>
          <a:lstStyle/>
          <a:p>
            <a:pPr>
              <a:defRPr/>
            </a:pPr>
          </a:p>
        </p:txBody>
      </p:sp>
      <p:sp>
        <p:nvSpPr>
          <p:cNvPr id="16" name="TextBox 15"/>
          <p:cNvSpPr txBox="1"/>
          <p:nvPr/>
        </p:nvSpPr>
        <p:spPr>
          <a:xfrm>
            <a:off x="8001000" y="5197475"/>
            <a:ext cx="1498600" cy="533400"/>
          </a:xfrm>
          <a:prstGeom prst="rect">
            <a:avLst/>
          </a:prstGeom>
          <a:noFill/>
        </p:spPr>
        <p:txBody>
          <a:bodyPr wrap="none">
            <a:spAutoFit/>
          </a:bodyPr>
          <a:lstStyle/>
          <a:p>
            <a:pPr>
              <a:defRPr/>
            </a:pPr>
          </a:p>
        </p:txBody>
      </p:sp>
      <p:sp>
        <p:nvSpPr>
          <p:cNvPr id="17" name="TextBox 16"/>
          <p:cNvSpPr txBox="1"/>
          <p:nvPr/>
        </p:nvSpPr>
        <p:spPr>
          <a:xfrm>
            <a:off x="1752601" y="2057400"/>
            <a:ext cx="785813" cy="338138"/>
          </a:xfrm>
          <a:prstGeom prst="rect">
            <a:avLst/>
          </a:prstGeom>
          <a:noFill/>
        </p:spPr>
        <p:txBody>
          <a:bodyPr wrap="none">
            <a:spAutoFit/>
          </a:bodyPr>
          <a:lstStyle/>
          <a:p>
            <a:pPr>
              <a:defRPr/>
            </a:pPr>
            <a:r>
              <a:t>people</a:t>
            </a:r>
          </a:p>
        </p:txBody>
      </p:sp>
      <p:sp>
        <p:nvSpPr>
          <p:cNvPr id="18" name="TextBox 17"/>
          <p:cNvSpPr txBox="1"/>
          <p:nvPr/>
        </p:nvSpPr>
        <p:spPr>
          <a:xfrm>
            <a:off x="1752600" y="2579689"/>
            <a:ext cx="1155700" cy="338137"/>
          </a:xfrm>
          <a:prstGeom prst="rect">
            <a:avLst/>
          </a:prstGeom>
          <a:noFill/>
        </p:spPr>
        <p:txBody>
          <a:bodyPr wrap="none">
            <a:spAutoFit/>
          </a:bodyPr>
          <a:lstStyle/>
          <a:p>
            <a:pPr>
              <a:defRPr/>
            </a:pPr>
            <a:r>
              <a:t>application</a:t>
            </a:r>
          </a:p>
        </p:txBody>
      </p:sp>
      <p:sp>
        <p:nvSpPr>
          <p:cNvPr id="19" name="TextBox 18"/>
          <p:cNvSpPr txBox="1"/>
          <p:nvPr/>
        </p:nvSpPr>
        <p:spPr>
          <a:xfrm>
            <a:off x="1752600" y="3108325"/>
            <a:ext cx="831850" cy="336550"/>
          </a:xfrm>
          <a:prstGeom prst="rect">
            <a:avLst/>
          </a:prstGeom>
          <a:noFill/>
        </p:spPr>
        <p:txBody>
          <a:bodyPr wrap="none">
            <a:spAutoFit/>
          </a:bodyPr>
          <a:lstStyle/>
          <a:p>
            <a:pPr>
              <a:defRPr/>
            </a:pPr>
            <a:r>
              <a:t>session</a:t>
            </a:r>
          </a:p>
        </p:txBody>
      </p:sp>
      <p:sp>
        <p:nvSpPr>
          <p:cNvPr id="20" name="TextBox 19"/>
          <p:cNvSpPr txBox="1"/>
          <p:nvPr/>
        </p:nvSpPr>
        <p:spPr>
          <a:xfrm>
            <a:off x="1752601" y="3641725"/>
            <a:ext cx="1000125" cy="336550"/>
          </a:xfrm>
          <a:prstGeom prst="rect">
            <a:avLst/>
          </a:prstGeom>
          <a:noFill/>
        </p:spPr>
        <p:txBody>
          <a:bodyPr wrap="none">
            <a:spAutoFit/>
          </a:bodyPr>
          <a:lstStyle/>
          <a:p>
            <a:pPr>
              <a:defRPr/>
            </a:pPr>
            <a:r>
              <a:t>transport</a:t>
            </a:r>
          </a:p>
        </p:txBody>
      </p:sp>
      <p:sp>
        <p:nvSpPr>
          <p:cNvPr id="21" name="TextBox 20"/>
          <p:cNvSpPr txBox="1"/>
          <p:nvPr/>
        </p:nvSpPr>
        <p:spPr>
          <a:xfrm>
            <a:off x="1752600" y="4175125"/>
            <a:ext cx="908050" cy="336550"/>
          </a:xfrm>
          <a:prstGeom prst="rect">
            <a:avLst/>
          </a:prstGeom>
          <a:noFill/>
        </p:spPr>
        <p:txBody>
          <a:bodyPr wrap="none">
            <a:spAutoFit/>
          </a:bodyPr>
          <a:lstStyle/>
          <a:p>
            <a:pPr>
              <a:defRPr/>
            </a:pPr>
            <a:r>
              <a:t>network</a:t>
            </a:r>
          </a:p>
        </p:txBody>
      </p:sp>
      <p:sp>
        <p:nvSpPr>
          <p:cNvPr id="22" name="TextBox 21"/>
          <p:cNvSpPr txBox="1"/>
          <p:nvPr/>
        </p:nvSpPr>
        <p:spPr>
          <a:xfrm>
            <a:off x="1752600" y="4708525"/>
            <a:ext cx="947738" cy="336550"/>
          </a:xfrm>
          <a:prstGeom prst="rect">
            <a:avLst/>
          </a:prstGeom>
          <a:noFill/>
        </p:spPr>
        <p:txBody>
          <a:bodyPr wrap="none">
            <a:spAutoFit/>
          </a:bodyPr>
          <a:lstStyle/>
          <a:p>
            <a:pPr>
              <a:defRPr/>
            </a:pPr>
            <a:r>
              <a:t>data link</a:t>
            </a:r>
          </a:p>
        </p:txBody>
      </p:sp>
      <p:sp>
        <p:nvSpPr>
          <p:cNvPr id="23" name="TextBox 22"/>
          <p:cNvSpPr txBox="1"/>
          <p:nvPr/>
        </p:nvSpPr>
        <p:spPr>
          <a:xfrm>
            <a:off x="1752601" y="5241925"/>
            <a:ext cx="893763" cy="336550"/>
          </a:xfrm>
          <a:prstGeom prst="rect">
            <a:avLst/>
          </a:prstGeom>
          <a:noFill/>
        </p:spPr>
        <p:txBody>
          <a:bodyPr wrap="none">
            <a:spAutoFit/>
          </a:bodyPr>
          <a:lstStyle/>
          <a:p>
            <a:pPr>
              <a:defRPr/>
            </a:pPr>
            <a:r>
              <a:t>physical</a:t>
            </a:r>
          </a:p>
        </p:txBody>
      </p:sp>
      <p:sp>
        <p:nvSpPr>
          <p:cNvPr id="24" name="TextBox 23"/>
          <p:cNvSpPr txBox="1"/>
          <p:nvPr/>
        </p:nvSpPr>
        <p:spPr>
          <a:xfrm>
            <a:off x="4572000" y="2743200"/>
            <a:ext cx="3429000" cy="0"/>
          </a:xfrm>
          <a:prstGeom prst="rect">
            <a:avLst/>
          </a:prstGeom>
          <a:noFill/>
        </p:spPr>
        <p:txBody>
          <a:bodyPr wrap="none">
            <a:spAutoFit/>
          </a:bodyPr>
          <a:lstStyle/>
          <a:p>
            <a:pPr>
              <a:defRPr/>
            </a:pPr>
          </a:p>
        </p:txBody>
      </p:sp>
      <p:sp>
        <p:nvSpPr>
          <p:cNvPr id="25" name="TextBox 24"/>
          <p:cNvSpPr txBox="1"/>
          <p:nvPr/>
        </p:nvSpPr>
        <p:spPr>
          <a:xfrm>
            <a:off x="4572000" y="3825875"/>
            <a:ext cx="3429000" cy="0"/>
          </a:xfrm>
          <a:prstGeom prst="rect">
            <a:avLst/>
          </a:prstGeom>
          <a:noFill/>
        </p:spPr>
        <p:txBody>
          <a:bodyPr wrap="none">
            <a:spAutoFit/>
          </a:bodyPr>
          <a:lstStyle/>
          <a:p>
            <a:pPr>
              <a:defRPr/>
            </a:pPr>
          </a:p>
        </p:txBody>
      </p:sp>
      <p:sp>
        <p:nvSpPr>
          <p:cNvPr id="26" name="TextBox 25"/>
          <p:cNvSpPr txBox="1"/>
          <p:nvPr/>
        </p:nvSpPr>
        <p:spPr>
          <a:xfrm>
            <a:off x="4572000" y="4435475"/>
            <a:ext cx="3429000" cy="0"/>
          </a:xfrm>
          <a:prstGeom prst="rect">
            <a:avLst/>
          </a:prstGeom>
          <a:noFill/>
        </p:spPr>
        <p:txBody>
          <a:bodyPr wrap="none">
            <a:spAutoFit/>
          </a:bodyPr>
          <a:lstStyle/>
          <a:p>
            <a:pPr>
              <a:defRPr/>
            </a:pPr>
          </a:p>
        </p:txBody>
      </p:sp>
      <p:sp>
        <p:nvSpPr>
          <p:cNvPr id="27" name="TextBox 26"/>
          <p:cNvSpPr txBox="1"/>
          <p:nvPr/>
        </p:nvSpPr>
        <p:spPr>
          <a:xfrm>
            <a:off x="5951538" y="4022725"/>
            <a:ext cx="373062" cy="336550"/>
          </a:xfrm>
          <a:prstGeom prst="rect">
            <a:avLst/>
          </a:prstGeom>
          <a:noFill/>
        </p:spPr>
        <p:txBody>
          <a:bodyPr wrap="none">
            <a:spAutoFit/>
          </a:bodyPr>
          <a:lstStyle/>
          <a:p>
            <a:pPr>
              <a:defRPr/>
            </a:pPr>
            <a:r>
              <a:t>IP</a:t>
            </a:r>
          </a:p>
        </p:txBody>
      </p:sp>
      <p:sp>
        <p:nvSpPr>
          <p:cNvPr id="28" name="TextBox 27"/>
          <p:cNvSpPr txBox="1"/>
          <p:nvPr/>
        </p:nvSpPr>
        <p:spPr>
          <a:xfrm>
            <a:off x="5867401" y="3444875"/>
            <a:ext cx="538163" cy="336550"/>
          </a:xfrm>
          <a:prstGeom prst="rect">
            <a:avLst/>
          </a:prstGeom>
          <a:noFill/>
        </p:spPr>
        <p:txBody>
          <a:bodyPr wrap="none">
            <a:spAutoFit/>
          </a:bodyPr>
          <a:lstStyle/>
          <a:p>
            <a:pPr>
              <a:defRPr/>
            </a:pPr>
            <a:r>
              <a:t>TCP</a:t>
            </a:r>
          </a:p>
        </p:txBody>
      </p:sp>
      <p:sp>
        <p:nvSpPr>
          <p:cNvPr id="29" name="TextBox 28"/>
          <p:cNvSpPr txBox="1"/>
          <p:nvPr/>
        </p:nvSpPr>
        <p:spPr>
          <a:xfrm>
            <a:off x="5181601" y="2330450"/>
            <a:ext cx="1666875" cy="336550"/>
          </a:xfrm>
          <a:prstGeom prst="rect">
            <a:avLst/>
          </a:prstGeom>
          <a:noFill/>
        </p:spPr>
        <p:txBody>
          <a:bodyPr wrap="none">
            <a:spAutoFit/>
          </a:bodyPr>
          <a:lstStyle/>
          <a:p>
            <a:pPr>
              <a:defRPr/>
            </a:pPr>
            <a:r>
              <a:t>email, Web, NFS</a:t>
            </a:r>
          </a:p>
        </p:txBody>
      </p:sp>
      <p:sp>
        <p:nvSpPr>
          <p:cNvPr id="30" name="TextBox 29"/>
          <p:cNvSpPr txBox="1"/>
          <p:nvPr/>
        </p:nvSpPr>
        <p:spPr>
          <a:xfrm>
            <a:off x="4572000" y="3292475"/>
            <a:ext cx="3429000" cy="0"/>
          </a:xfrm>
          <a:prstGeom prst="rect">
            <a:avLst/>
          </a:prstGeom>
          <a:noFill/>
        </p:spPr>
        <p:txBody>
          <a:bodyPr wrap="none">
            <a:spAutoFit/>
          </a:bodyPr>
          <a:lstStyle/>
          <a:p>
            <a:pPr>
              <a:defRPr/>
            </a:pPr>
          </a:p>
        </p:txBody>
      </p:sp>
      <p:sp>
        <p:nvSpPr>
          <p:cNvPr id="31" name="TextBox 30"/>
          <p:cNvSpPr txBox="1"/>
          <p:nvPr/>
        </p:nvSpPr>
        <p:spPr>
          <a:xfrm>
            <a:off x="5867401" y="2911475"/>
            <a:ext cx="544513" cy="336550"/>
          </a:xfrm>
          <a:prstGeom prst="rect">
            <a:avLst/>
          </a:prstGeom>
          <a:noFill/>
        </p:spPr>
        <p:txBody>
          <a:bodyPr wrap="none">
            <a:spAutoFit/>
          </a:bodyPr>
          <a:lstStyle/>
          <a:p>
            <a:pPr>
              <a:defRPr/>
            </a:pPr>
            <a:r>
              <a:t>RPC</a:t>
            </a:r>
          </a:p>
        </p:txBody>
      </p:sp>
      <p:sp>
        <p:nvSpPr>
          <p:cNvPr id="32" name="TextBox 31"/>
          <p:cNvSpPr txBox="1"/>
          <p:nvPr/>
        </p:nvSpPr>
        <p:spPr>
          <a:xfrm>
            <a:off x="4572000" y="4968875"/>
            <a:ext cx="3429000" cy="0"/>
          </a:xfrm>
          <a:prstGeom prst="rect">
            <a:avLst/>
          </a:prstGeom>
          <a:noFill/>
        </p:spPr>
        <p:txBody>
          <a:bodyPr wrap="none">
            <a:spAutoFit/>
          </a:bodyPr>
          <a:lstStyle/>
          <a:p>
            <a:pPr>
              <a:defRPr/>
            </a:pPr>
          </a:p>
        </p:txBody>
      </p:sp>
      <p:sp>
        <p:nvSpPr>
          <p:cNvPr id="33" name="TextBox 32"/>
          <p:cNvSpPr txBox="1"/>
          <p:nvPr/>
        </p:nvSpPr>
        <p:spPr>
          <a:xfrm>
            <a:off x="5791200" y="4556125"/>
            <a:ext cx="801688" cy="336550"/>
          </a:xfrm>
          <a:prstGeom prst="rect">
            <a:avLst/>
          </a:prstGeom>
          <a:noFill/>
        </p:spPr>
        <p:txBody>
          <a:bodyPr wrap="none">
            <a:spAutoFit/>
          </a:bodyPr>
          <a:lstStyle/>
          <a:p>
            <a:pPr>
              <a:defRPr/>
            </a:pPr>
            <a:r>
              <a:t>802.11</a:t>
            </a:r>
          </a:p>
        </p:txBody>
      </p:sp>
      <p:sp>
        <p:nvSpPr>
          <p:cNvPr id="34" name="TextBox 33"/>
          <p:cNvSpPr txBox="1"/>
          <p:nvPr/>
        </p:nvSpPr>
        <p:spPr>
          <a:xfrm>
            <a:off x="6934201" y="2311400"/>
            <a:ext cx="3552825" cy="584200"/>
          </a:xfrm>
          <a:prstGeom prst="rect">
            <a:avLst/>
          </a:prstGeom>
          <a:noFill/>
        </p:spPr>
        <p:txBody>
          <a:bodyPr wrap="none">
            <a:spAutoFit/>
          </a:bodyPr>
          <a:lstStyle/>
          <a:p>
            <a:pPr>
              <a:defRPr/>
            </a:pPr>
            <a:r>
              <a:t>Sendmail, FTP, NFS bugs, chosen-protocol and version-rollback attacks</a:t>
            </a:r>
          </a:p>
        </p:txBody>
      </p:sp>
      <p:sp>
        <p:nvSpPr>
          <p:cNvPr id="35" name="TextBox 34"/>
          <p:cNvSpPr txBox="1"/>
          <p:nvPr/>
        </p:nvSpPr>
        <p:spPr>
          <a:xfrm>
            <a:off x="6934201" y="3444876"/>
            <a:ext cx="2748445" cy="535531"/>
          </a:xfrm>
          <a:prstGeom prst="rect">
            <a:avLst/>
          </a:prstGeom>
          <a:noFill/>
        </p:spPr>
        <p:txBody>
          <a:bodyPr wrap="none">
            <a:spAutoFit/>
          </a:bodyPr>
          <a:lstStyle/>
          <a:p>
            <a:pPr>
              <a:defRPr/>
            </a:pPr>
            <a:r>
              <a:t>SYN flooding, RIP attacks,</a:t>
            </a:r>
          </a:p>
          <a:p>
            <a:pPr>
              <a:defRPr/>
            </a:pPr>
            <a:r>
              <a:t>sequence number prediction</a:t>
            </a:r>
          </a:p>
        </p:txBody>
      </p:sp>
      <p:sp>
        <p:nvSpPr>
          <p:cNvPr id="36" name="TextBox 35"/>
          <p:cNvSpPr txBox="1"/>
          <p:nvPr/>
        </p:nvSpPr>
        <p:spPr>
          <a:xfrm>
            <a:off x="6934200" y="4130676"/>
            <a:ext cx="2419830" cy="535531"/>
          </a:xfrm>
          <a:prstGeom prst="rect">
            <a:avLst/>
          </a:prstGeom>
          <a:noFill/>
        </p:spPr>
        <p:txBody>
          <a:bodyPr wrap="none">
            <a:spAutoFit/>
          </a:bodyPr>
          <a:lstStyle/>
          <a:p>
            <a:pPr>
              <a:defRPr/>
            </a:pPr>
            <a:r>
              <a:t>IP smurfing and other</a:t>
            </a:r>
          </a:p>
          <a:p>
            <a:pPr>
              <a:defRPr/>
            </a:pPr>
            <a:r>
              <a:t>address spoofing attacks</a:t>
            </a:r>
          </a:p>
        </p:txBody>
      </p:sp>
      <p:sp>
        <p:nvSpPr>
          <p:cNvPr id="37" name="TextBox 36"/>
          <p:cNvSpPr txBox="1"/>
          <p:nvPr/>
        </p:nvSpPr>
        <p:spPr>
          <a:xfrm>
            <a:off x="6934200" y="3003550"/>
            <a:ext cx="3152210" cy="338554"/>
          </a:xfrm>
          <a:prstGeom prst="rect">
            <a:avLst/>
          </a:prstGeom>
          <a:noFill/>
        </p:spPr>
        <p:txBody>
          <a:bodyPr wrap="none">
            <a:spAutoFit/>
          </a:bodyPr>
          <a:lstStyle/>
          <a:p>
            <a:pPr>
              <a:defRPr/>
            </a:pPr>
            <a:r>
              <a:t>RPC worms, portmapper exploits</a:t>
            </a:r>
          </a:p>
        </p:txBody>
      </p:sp>
      <p:sp>
        <p:nvSpPr>
          <p:cNvPr id="38" name="TextBox 37"/>
          <p:cNvSpPr txBox="1"/>
          <p:nvPr/>
        </p:nvSpPr>
        <p:spPr>
          <a:xfrm>
            <a:off x="6934201" y="4816475"/>
            <a:ext cx="1301959" cy="338554"/>
          </a:xfrm>
          <a:prstGeom prst="rect">
            <a:avLst/>
          </a:prstGeom>
          <a:noFill/>
        </p:spPr>
        <p:txBody>
          <a:bodyPr wrap="none">
            <a:spAutoFit/>
          </a:bodyPr>
          <a:lstStyle/>
          <a:p>
            <a:pPr>
              <a:defRPr/>
            </a:pPr>
            <a:r>
              <a:t>WEP attacks</a:t>
            </a:r>
          </a:p>
        </p:txBody>
      </p:sp>
      <p:sp>
        <p:nvSpPr>
          <p:cNvPr id="39" name="TextBox 38"/>
          <p:cNvSpPr txBox="1"/>
          <p:nvPr/>
        </p:nvSpPr>
        <p:spPr>
          <a:xfrm>
            <a:off x="2092326" y="5943601"/>
            <a:ext cx="5147435" cy="584775"/>
          </a:xfrm>
          <a:prstGeom prst="rect">
            <a:avLst/>
          </a:prstGeom>
          <a:noFill/>
        </p:spPr>
        <p:txBody>
          <a:bodyPr wrap="none">
            <a:spAutoFit/>
          </a:bodyPr>
          <a:lstStyle/>
          <a:p>
            <a:pPr>
              <a:defRPr/>
            </a:pPr>
            <a:r>
              <a:t>Only as secure as the single weakest layer…</a:t>
            </a:r>
          </a:p>
          <a:p>
            <a:pPr>
              <a:defRPr/>
            </a:pPr>
            <a:r>
              <a:t>… or interconnection between the layers</a:t>
            </a:r>
          </a:p>
        </p:txBody>
      </p:sp>
      <p:sp>
        <p:nvSpPr>
          <p:cNvPr id="40" name="TextBox 39"/>
          <p:cNvSpPr txBox="1"/>
          <p:nvPr/>
        </p:nvSpPr>
        <p:spPr>
          <a:xfrm>
            <a:off x="4572000" y="5441950"/>
            <a:ext cx="3429000" cy="0"/>
          </a:xfrm>
          <a:prstGeom prst="rect">
            <a:avLst/>
          </a:prstGeom>
          <a:noFill/>
        </p:spPr>
        <p:txBody>
          <a:bodyPr wrap="none">
            <a:spAutoFit/>
          </a:bodyPr>
          <a:lstStyle/>
          <a:p>
            <a:pPr>
              <a:defRPr/>
            </a:pPr>
          </a:p>
        </p:txBody>
      </p:sp>
      <p:sp>
        <p:nvSpPr>
          <p:cNvPr id="41" name="TextBox 40"/>
          <p:cNvSpPr txBox="1"/>
          <p:nvPr/>
        </p:nvSpPr>
        <p:spPr>
          <a:xfrm>
            <a:off x="5943600" y="5105400"/>
            <a:ext cx="419100" cy="338138"/>
          </a:xfrm>
          <a:prstGeom prst="rect">
            <a:avLst/>
          </a:prstGeom>
          <a:noFill/>
        </p:spPr>
        <p:txBody>
          <a:bodyPr wrap="none">
            <a:spAutoFit/>
          </a:bodyPr>
          <a:lstStyle/>
          <a:p>
            <a:pPr>
              <a:defRPr/>
            </a:pPr>
            <a:r>
              <a:t>RF</a:t>
            </a:r>
          </a:p>
        </p:txBody>
      </p:sp>
      <p:sp>
        <p:nvSpPr>
          <p:cNvPr id="42" name="TextBox 41"/>
          <p:cNvSpPr txBox="1"/>
          <p:nvPr/>
        </p:nvSpPr>
        <p:spPr>
          <a:xfrm>
            <a:off x="6934201" y="5289550"/>
            <a:ext cx="2187575" cy="338138"/>
          </a:xfrm>
          <a:prstGeom prst="rect">
            <a:avLst/>
          </a:prstGeom>
          <a:noFill/>
        </p:spPr>
        <p:txBody>
          <a:bodyPr wrap="none">
            <a:spAutoFit/>
          </a:bodyPr>
          <a:lstStyle/>
          <a:p>
            <a:pPr>
              <a:defRPr/>
            </a:pPr>
            <a:r>
              <a:t>RF fingerprinting, DoS</a:t>
            </a:r>
          </a:p>
        </p:txBody>
      </p:sp>
      <p:sp>
        <p:nvSpPr>
          <p:cNvPr id="43" name="TextBox 42"/>
          <p:cNvSpPr txBox="1"/>
          <p:nvPr/>
        </p:nvSpPr>
        <p:spPr>
          <a:xfrm>
            <a:off x="4572000" y="2133600"/>
            <a:ext cx="3429000" cy="0"/>
          </a:xfrm>
          <a:prstGeom prst="rect">
            <a:avLst/>
          </a:prstGeom>
          <a:noFill/>
        </p:spPr>
        <p:txBody>
          <a:bodyPr wrap="none">
            <a:spAutoFit/>
          </a:bodyPr>
          <a:lstStyle/>
          <a:p>
            <a:pPr>
              <a:defRPr/>
            </a:pPr>
          </a:p>
        </p:txBody>
      </p:sp>
      <p:sp>
        <p:nvSpPr>
          <p:cNvPr id="44" name="TextBox 43"/>
          <p:cNvSpPr txBox="1"/>
          <p:nvPr/>
        </p:nvSpPr>
        <p:spPr>
          <a:xfrm>
            <a:off x="6934200" y="1905000"/>
            <a:ext cx="2565400" cy="338138"/>
          </a:xfrm>
          <a:prstGeom prst="rect">
            <a:avLst/>
          </a:prstGeom>
          <a:noFill/>
        </p:spPr>
        <p:txBody>
          <a:bodyPr wrap="none">
            <a:spAutoFit/>
          </a:bodyPr>
          <a:lstStyle/>
          <a:p>
            <a:pPr>
              <a:defRPr/>
            </a:pPr>
            <a:r>
              <a:t>Phishing attacks, usability</a:t>
            </a:r>
          </a:p>
        </p:txBody>
      </p:sp>
    </p:spTree>
  </p:cSld>
  <p:clrMapOvr>
    <a:masterClrMapping/>
  </p:clrMapOvr>
</p:sld>
</file>

<file path=ppt/slides/slide2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599" y="92127"/>
            <a:ext cx="11360800" cy="763600"/>
          </a:xfrm>
          <a:prstGeom prst="rect">
            <a:avLst/>
          </a:prstGeom>
          <a:noFill/>
        </p:spPr>
        <p:txBody>
          <a:bodyPr wrap="none">
            <a:spAutoFit/>
          </a:bodyPr>
          <a:lstStyle/>
          <a:p>
            <a:pPr>
              <a:defRPr/>
            </a:pPr>
            <a:r>
              <a:t>DNSSEC Lookup Steps</a:t>
            </a:r>
          </a:p>
        </p:txBody>
      </p:sp>
      <p:sp>
        <p:nvSpPr>
          <p:cNvPr id="3" name="TextBox 2"/>
          <p:cNvSpPr txBox="1"/>
          <p:nvPr/>
        </p:nvSpPr>
        <p:spPr>
          <a:xfrm>
            <a:off x="675596" y="1322713"/>
            <a:ext cx="10840805" cy="784830"/>
          </a:xfrm>
          <a:prstGeom prst="rect">
            <a:avLst/>
          </a:prstGeom>
          <a:noFill/>
        </p:spPr>
        <p:txBody>
          <a:bodyPr wrap="none">
            <a:spAutoFit/>
          </a:bodyPr>
          <a:lstStyle/>
          <a:p>
            <a:pPr>
              <a:defRPr/>
            </a:pPr>
            <a:r>
              <a:t>Recall: We implicitly trust the top of the certificate hierarchy, which is the root name server</a:t>
            </a:r>
          </a:p>
          <a:p>
            <a:pPr>
              <a:defRPr/>
            </a:pPr>
            <a:r>
              <a:t>Recall: The root name server’s public key (self-signed) is hard-coded into resolvers</a:t>
            </a:r>
          </a:p>
        </p:txBody>
      </p:sp>
    </p:spTree>
  </p:cSld>
  <p:clrMapOvr>
    <a:masterClrMapping/>
  </p:clrMapOvr>
</p:sld>
</file>

<file path=ppt/slides/slide2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599" y="92127"/>
            <a:ext cx="11360800" cy="763600"/>
          </a:xfrm>
          <a:prstGeom prst="rect">
            <a:avLst/>
          </a:prstGeom>
          <a:noFill/>
        </p:spPr>
        <p:txBody>
          <a:bodyPr wrap="none">
            <a:spAutoFit/>
          </a:bodyPr>
          <a:lstStyle/>
          <a:p>
            <a:pPr>
              <a:defRPr/>
            </a:pPr>
            <a:r>
              <a:t>DNSSEC Lookup Steps</a:t>
            </a:r>
          </a:p>
        </p:txBody>
      </p:sp>
      <p:sp>
        <p:nvSpPr>
          <p:cNvPr id="3" name="TextBox 2"/>
          <p:cNvSpPr txBox="1"/>
          <p:nvPr/>
        </p:nvSpPr>
        <p:spPr>
          <a:xfrm>
            <a:off x="675596" y="1322713"/>
            <a:ext cx="10840805" cy="784830"/>
          </a:xfrm>
          <a:prstGeom prst="rect">
            <a:avLst/>
          </a:prstGeom>
          <a:noFill/>
        </p:spPr>
        <p:txBody>
          <a:bodyPr wrap="none">
            <a:spAutoFit/>
          </a:bodyPr>
          <a:lstStyle/>
          <a:p>
            <a:pPr>
              <a:defRPr/>
            </a:pPr>
            <a:r>
              <a:t>Recall: We implicitly trust the top of the certificate hierarchy, which is the root name server</a:t>
            </a:r>
          </a:p>
          <a:p>
            <a:pPr>
              <a:defRPr/>
            </a:pPr>
            <a:r>
              <a:t>Recall: The root name server’s public key (self-signed) is hard-coded into resolvers</a:t>
            </a:r>
          </a:p>
        </p:txBody>
      </p:sp>
    </p:spTree>
  </p:cSld>
  <p:clrMapOvr>
    <a:masterClrMapping/>
  </p:clrMapOvr>
</p:sld>
</file>

<file path=ppt/slides/slide2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599" y="92127"/>
            <a:ext cx="11360800" cy="763600"/>
          </a:xfrm>
          <a:prstGeom prst="rect">
            <a:avLst/>
          </a:prstGeom>
          <a:noFill/>
        </p:spPr>
        <p:txBody>
          <a:bodyPr wrap="none">
            <a:spAutoFit/>
          </a:bodyPr>
          <a:lstStyle/>
          <a:p>
            <a:pPr>
              <a:defRPr/>
            </a:pPr>
            <a:r>
              <a:t>DNSSEC Lookup Steps</a:t>
            </a:r>
          </a:p>
        </p:txBody>
      </p:sp>
      <p:sp>
        <p:nvSpPr>
          <p:cNvPr id="3" name="TextBox 2"/>
          <p:cNvSpPr txBox="1"/>
          <p:nvPr/>
        </p:nvSpPr>
        <p:spPr>
          <a:xfrm>
            <a:off x="675596" y="1322713"/>
            <a:ext cx="10840805" cy="784830"/>
          </a:xfrm>
          <a:prstGeom prst="rect">
            <a:avLst/>
          </a:prstGeom>
          <a:noFill/>
        </p:spPr>
        <p:txBody>
          <a:bodyPr wrap="none">
            <a:spAutoFit/>
          </a:bodyPr>
          <a:lstStyle/>
          <a:p>
            <a:pPr>
              <a:defRPr/>
            </a:pPr>
            <a:r>
              <a:t>Recall: We implicitly trust the top of the certificate hierarchy, which is the root name server</a:t>
            </a:r>
          </a:p>
          <a:p>
            <a:pPr>
              <a:defRPr/>
            </a:pPr>
            <a:r>
              <a:t>Recall: The root name server’s public key (self-signed) is hard-coded into resolvers</a:t>
            </a:r>
          </a:p>
        </p:txBody>
      </p:sp>
    </p:spTree>
  </p:cSld>
  <p:clrMapOvr>
    <a:masterClrMapping/>
  </p:clrMapOvr>
</p:sld>
</file>

<file path=ppt/slides/slide2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30919"/>
            <a:ext cx="11360800" cy="928409"/>
          </a:xfrm>
          <a:prstGeom prst="rect">
            <a:avLst/>
          </a:prstGeom>
          <a:noFill/>
        </p:spPr>
        <p:txBody>
          <a:bodyPr wrap="none">
            <a:spAutoFit/>
          </a:bodyPr>
          <a:lstStyle/>
          <a:p>
            <a:pPr>
              <a:defRPr/>
            </a:pPr>
            <a:r>
              <a:t>New DNSSEC Keys</a:t>
            </a:r>
          </a:p>
        </p:txBody>
      </p:sp>
      <p:sp>
        <p:nvSpPr>
          <p:cNvPr id="3" name="TextBox 2"/>
          <p:cNvSpPr txBox="1"/>
          <p:nvPr/>
        </p:nvSpPr>
        <p:spPr>
          <a:xfrm>
            <a:off x="102734" y="1630058"/>
            <a:ext cx="11986532" cy="2123658"/>
          </a:xfrm>
          <a:prstGeom prst="rect">
            <a:avLst/>
          </a:prstGeom>
          <a:noFill/>
        </p:spPr>
        <p:txBody>
          <a:bodyPr wrap="none">
            <a:spAutoFit/>
          </a:bodyPr>
          <a:lstStyle/>
          <a:p>
            <a:pPr>
              <a:defRPr/>
            </a:pPr>
            <a:r>
              <a:t>Problem 1: What if a name server wants to change its key pair? </a:t>
            </a:r>
          </a:p>
          <a:p>
            <a:pPr>
              <a:defRPr/>
            </a:pPr>
            <a:r>
              <a:t>A key change is necessary if, for example, an attacker steals the private key of a name server. </a:t>
            </a:r>
          </a:p>
          <a:p>
            <a:pPr>
              <a:defRPr/>
            </a:pPr>
            <a:r>
              <a:t>Option 1: Notify its parent name server; the parent change the DS record </a:t>
            </a:r>
          </a:p>
          <a:p>
            <a:pPr>
              <a:defRPr/>
            </a:pPr>
            <a:r>
              <a:t>Synchronization and communication cost</a:t>
            </a:r>
          </a:p>
          <a:p>
            <a:pPr>
              <a:defRPr/>
            </a:pPr>
            <a:r>
              <a:t>Time consuming and easily go wrong</a:t>
            </a:r>
          </a:p>
        </p:txBody>
      </p:sp>
    </p:spTree>
  </p:cSld>
  <p:clrMapOvr>
    <a:masterClrMapping/>
  </p:clrMapOvr>
</p:sld>
</file>

<file path=ppt/slides/slide2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42529"/>
            <a:ext cx="11360800" cy="928409"/>
          </a:xfrm>
          <a:prstGeom prst="rect">
            <a:avLst/>
          </a:prstGeom>
          <a:noFill/>
        </p:spPr>
        <p:txBody>
          <a:bodyPr wrap="none">
            <a:spAutoFit/>
          </a:bodyPr>
          <a:lstStyle/>
          <a:p>
            <a:pPr>
              <a:defRPr/>
            </a:pPr>
            <a:r>
              <a:t>New DNSSEC Keys</a:t>
            </a:r>
          </a:p>
        </p:txBody>
      </p:sp>
      <p:sp>
        <p:nvSpPr>
          <p:cNvPr id="3" name="TextBox 2"/>
          <p:cNvSpPr txBox="1"/>
          <p:nvPr/>
        </p:nvSpPr>
        <p:spPr>
          <a:xfrm>
            <a:off x="279628" y="1070938"/>
            <a:ext cx="5816372" cy="1846659"/>
          </a:xfrm>
          <a:prstGeom prst="rect">
            <a:avLst/>
          </a:prstGeom>
          <a:noFill/>
        </p:spPr>
        <p:txBody>
          <a:bodyPr wrap="none">
            <a:spAutoFit/>
          </a:bodyPr>
          <a:lstStyle/>
          <a:p>
            <a:pPr>
              <a:defRPr/>
            </a:pPr>
            <a:r>
              <a:t>Option 2: Each DNSSEC name server generates two public/private key pairs</a:t>
            </a:r>
          </a:p>
          <a:p>
            <a:pPr>
              <a:defRPr/>
            </a:pPr>
            <a:r>
              <a:t>Key signing key (KSK): sign the zone signing key</a:t>
            </a:r>
          </a:p>
          <a:p>
            <a:pPr>
              <a:defRPr/>
            </a:pPr>
            <a:r>
              <a:t>Zone signing key (ZSK): sign everything else (e.g., RRset)</a:t>
            </a:r>
          </a:p>
        </p:txBody>
      </p:sp>
      <p:pic>
        <p:nvPicPr>
          <p:cNvPr id="4" name="Picture 3" descr="image.png"/>
          <p:cNvPicPr>
            <a:picLocks noChangeAspect="1"/>
          </p:cNvPicPr>
          <p:nvPr/>
        </p:nvPicPr>
        <p:blipFill>
          <a:blip r:embed="rId2"/>
          <a:stretch>
            <a:fillRect/>
          </a:stretch>
        </p:blipFill>
        <p:spPr>
          <a:xfrm>
            <a:off x="6294665" y="1159328"/>
            <a:ext cx="5816372" cy="5091938"/>
          </a:xfrm>
          <a:prstGeom prst="rect">
            <a:avLst/>
          </a:prstGeom>
        </p:spPr>
      </p:pic>
      <p:sp>
        <p:nvSpPr>
          <p:cNvPr id="5" name="TextBox 4"/>
          <p:cNvSpPr txBox="1"/>
          <p:nvPr/>
        </p:nvSpPr>
        <p:spPr>
          <a:xfrm>
            <a:off x="279628" y="3237596"/>
            <a:ext cx="6094638" cy="3477875"/>
          </a:xfrm>
          <a:prstGeom prst="rect">
            <a:avLst/>
          </a:prstGeom>
          <a:noFill/>
        </p:spPr>
        <p:txBody>
          <a:bodyPr wrap="none">
            <a:spAutoFit/>
          </a:bodyPr>
          <a:lstStyle/>
          <a:p>
            <a:pPr>
              <a:defRPr/>
            </a:pPr>
            <a:r>
              <a:t>Name server sends: </a:t>
            </a:r>
          </a:p>
          <a:p>
            <a:pPr>
              <a:defRPr/>
            </a:pPr>
            <a:r>
              <a:t>The public KSK (endorsed by the parent)</a:t>
            </a:r>
          </a:p>
          <a:p>
            <a:pPr>
              <a:defRPr/>
            </a:pPr>
            <a:r>
              <a:t>The public ZSK</a:t>
            </a:r>
          </a:p>
          <a:p>
            <a:pPr>
              <a:defRPr/>
            </a:pPr>
            <a:r>
              <a:t>A signature on the public ZSK (signed by KSK)</a:t>
            </a:r>
          </a:p>
          <a:p>
            <a:pPr>
              <a:defRPr/>
            </a:pPr>
            <a:r>
              <a:t> </a:t>
            </a:r>
          </a:p>
          <a:p>
            <a:pPr>
              <a:defRPr/>
            </a:pPr>
            <a:r>
              <a:t>The DNS resolver:</a:t>
            </a:r>
          </a:p>
          <a:p>
            <a:pPr>
              <a:defRPr/>
            </a:pPr>
            <a:r>
              <a:t>Uses the public KSK to verify the signature</a:t>
            </a:r>
          </a:p>
          <a:p>
            <a:pPr>
              <a:defRPr/>
            </a:pPr>
            <a:r>
              <a:t>Accepts the public ZSK</a:t>
            </a:r>
          </a:p>
          <a:p>
            <a:pPr>
              <a:defRPr/>
            </a:pPr>
            <a:r>
              <a:t>Uses ZSK to verify RRSIG and accepts RRSET</a:t>
            </a:r>
          </a:p>
        </p:txBody>
      </p:sp>
    </p:spTree>
  </p:cSld>
  <p:clrMapOvr>
    <a:masterClrMapping/>
  </p:clrMapOvr>
</p:sld>
</file>

<file path=ppt/slides/slide2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84816"/>
            <a:ext cx="11360800" cy="928409"/>
          </a:xfrm>
          <a:prstGeom prst="rect">
            <a:avLst/>
          </a:prstGeom>
          <a:noFill/>
        </p:spPr>
        <p:txBody>
          <a:bodyPr wrap="none">
            <a:spAutoFit/>
          </a:bodyPr>
          <a:lstStyle/>
          <a:p>
            <a:pPr>
              <a:defRPr/>
            </a:pPr>
            <a:r>
              <a:t>DNSSEC: Trust Delegation</a:t>
            </a:r>
          </a:p>
        </p:txBody>
      </p:sp>
      <p:sp>
        <p:nvSpPr>
          <p:cNvPr id="3" name="TextBox 2"/>
          <p:cNvSpPr txBox="1"/>
          <p:nvPr/>
        </p:nvSpPr>
        <p:spPr>
          <a:xfrm>
            <a:off x="271461" y="1358733"/>
            <a:ext cx="4613500" cy="3477875"/>
          </a:xfrm>
          <a:prstGeom prst="rect">
            <a:avLst/>
          </a:prstGeom>
          <a:noFill/>
        </p:spPr>
        <p:txBody>
          <a:bodyPr wrap="none">
            <a:spAutoFit/>
          </a:bodyPr>
          <a:lstStyle/>
          <a:p>
            <a:pPr>
              <a:defRPr/>
            </a:pPr>
            <a:r>
              <a:t>KSK is the “parent” and the ZSK is the “child”; both within one name server</a:t>
            </a:r>
          </a:p>
          <a:p>
            <a:pPr>
              <a:defRPr/>
            </a:pPr>
            <a:r>
              <a:t>KSK endorses the ZSK by signing the public ZSK</a:t>
            </a:r>
          </a:p>
          <a:p>
            <a:pPr>
              <a:defRPr/>
            </a:pPr>
            <a:r>
              <a:t>Each color (blue, green, orange) represents a name server</a:t>
            </a:r>
          </a:p>
          <a:p>
            <a:pPr>
              <a:defRPr/>
            </a:pPr>
            <a:r>
              <a:t>The lighter shade represents records signed with the KSK</a:t>
            </a:r>
          </a:p>
          <a:p>
            <a:pPr>
              <a:defRPr/>
            </a:pPr>
            <a:r>
              <a:t>The darker shade represents records signed with the ZSK</a:t>
            </a:r>
          </a:p>
        </p:txBody>
      </p:sp>
      <p:sp>
        <p:nvSpPr>
          <p:cNvPr id="4" name="TextBox 3"/>
          <p:cNvSpPr txBox="1"/>
          <p:nvPr/>
        </p:nvSpPr>
        <p:spPr>
          <a:xfrm>
            <a:off x="415600" y="5443768"/>
            <a:ext cx="4874857" cy="1169551"/>
          </a:xfrm>
          <a:prstGeom prst="rect">
            <a:avLst/>
          </a:prstGeom>
          <a:noFill/>
        </p:spPr>
        <p:txBody>
          <a:bodyPr wrap="none">
            <a:spAutoFit/>
          </a:bodyPr>
          <a:lstStyle/>
          <a:p>
            <a:pPr>
              <a:defRPr/>
            </a:pPr>
            <a:r>
              <a:t>DS (delegated signer): </a:t>
            </a:r>
          </a:p>
          <a:p>
            <a:pPr>
              <a:defRPr/>
            </a:pPr>
            <a:r>
              <a:t>Contains the signer’s (owner’s) name</a:t>
            </a:r>
          </a:p>
          <a:p>
            <a:pPr>
              <a:defRPr/>
            </a:pPr>
            <a:r>
              <a:t>Contains the hash of child’s public keys </a:t>
            </a:r>
          </a:p>
        </p:txBody>
      </p:sp>
    </p:spTree>
  </p:cSld>
  <p:clrMapOvr>
    <a:masterClrMapping/>
  </p:clrMapOvr>
</p:sld>
</file>

<file path=ppt/slides/slide2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84816"/>
            <a:ext cx="11360800" cy="928409"/>
          </a:xfrm>
          <a:prstGeom prst="rect">
            <a:avLst/>
          </a:prstGeom>
          <a:noFill/>
        </p:spPr>
        <p:txBody>
          <a:bodyPr wrap="none">
            <a:spAutoFit/>
          </a:bodyPr>
          <a:lstStyle/>
          <a:p>
            <a:pPr>
              <a:defRPr/>
            </a:pPr>
            <a:r>
              <a:t>DNSSEC: Trust Delegation</a:t>
            </a:r>
          </a:p>
        </p:txBody>
      </p:sp>
      <p:sp>
        <p:nvSpPr>
          <p:cNvPr id="3" name="TextBox 2"/>
          <p:cNvSpPr txBox="1"/>
          <p:nvPr/>
        </p:nvSpPr>
        <p:spPr>
          <a:xfrm>
            <a:off x="82775" y="1183269"/>
            <a:ext cx="5120822" cy="4324261"/>
          </a:xfrm>
          <a:prstGeom prst="rect">
            <a:avLst/>
          </a:prstGeom>
          <a:noFill/>
        </p:spPr>
        <p:txBody>
          <a:bodyPr wrap="none">
            <a:spAutoFit/>
          </a:bodyPr>
          <a:lstStyle/>
          <a:p>
            <a:pPr>
              <a:defRPr/>
            </a:pPr>
            <a:r>
              <a:t>Verification process:</a:t>
            </a:r>
          </a:p>
          <a:p>
            <a:pPr>
              <a:defRPr/>
            </a:pPr>
            <a:r>
              <a:t>Trust anchor: </a:t>
            </a:r>
          </a:p>
          <a:p>
            <a:pPr>
              <a:defRPr/>
            </a:pPr>
            <a:r>
              <a:t>Root KSK is hard-coded in resolvers </a:t>
            </a:r>
          </a:p>
          <a:p>
            <a:pPr>
              <a:defRPr/>
            </a:pPr>
            <a:r>
              <a:t>Root KSK signs DNSKEY RRset, so we can verify root’s ZSK </a:t>
            </a:r>
          </a:p>
          <a:p>
            <a:pPr>
              <a:defRPr/>
            </a:pPr>
            <a:r>
              <a:t>Dark blue: </a:t>
            </a:r>
          </a:p>
          <a:p>
            <a:pPr>
              <a:defRPr/>
            </a:pPr>
            <a:r>
              <a:t>We trust the root’s ZSK. The root’s ZSK signs the hash of .edu’s KSK, so now we can verify .edu’s KSK.</a:t>
            </a:r>
          </a:p>
          <a:p>
            <a:pPr>
              <a:defRPr/>
            </a:pPr>
            <a:r>
              <a:t>Note: the root’s ZSK also signs its own NS RRset at the zone</a:t>
            </a:r>
          </a:p>
          <a:p>
            <a:pPr>
              <a:defRPr/>
            </a:pPr>
            <a:r>
              <a:t>Steps 6-10: Similar as steps 1-5.</a:t>
            </a:r>
          </a:p>
        </p:txBody>
      </p:sp>
    </p:spTree>
  </p:cSld>
  <p:clrMapOvr>
    <a:masterClrMapping/>
  </p:clrMapOvr>
</p:sld>
</file>

<file path=ppt/slides/slide2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84816"/>
            <a:ext cx="11360800" cy="928409"/>
          </a:xfrm>
          <a:prstGeom prst="rect">
            <a:avLst/>
          </a:prstGeom>
          <a:noFill/>
        </p:spPr>
        <p:txBody>
          <a:bodyPr wrap="none">
            <a:spAutoFit/>
          </a:bodyPr>
          <a:lstStyle/>
          <a:p>
            <a:pPr>
              <a:defRPr/>
            </a:pPr>
            <a:r>
              <a:t>DNSSEC: Trust Delegation</a:t>
            </a:r>
          </a:p>
        </p:txBody>
      </p:sp>
      <p:sp>
        <p:nvSpPr>
          <p:cNvPr id="3" name="TextBox 2"/>
          <p:cNvSpPr txBox="1"/>
          <p:nvPr/>
        </p:nvSpPr>
        <p:spPr>
          <a:xfrm>
            <a:off x="125193" y="1537012"/>
            <a:ext cx="5087830" cy="3400931"/>
          </a:xfrm>
          <a:prstGeom prst="rect">
            <a:avLst/>
          </a:prstGeom>
          <a:noFill/>
        </p:spPr>
        <p:txBody>
          <a:bodyPr wrap="none">
            <a:spAutoFit/>
          </a:bodyPr>
          <a:lstStyle/>
          <a:p>
            <a:pPr>
              <a:defRPr/>
            </a:pPr>
            <a:r>
              <a:t>Verification process:</a:t>
            </a:r>
          </a:p>
          <a:p>
            <a:pPr>
              <a:defRPr/>
            </a:pPr>
            <a:r>
              <a:t>msoe.edu name server:</a:t>
            </a:r>
          </a:p>
          <a:p>
            <a:pPr>
              <a:defRPr/>
            </a:pPr>
            <a:r>
              <a:t>Light orange: We verify the msoe.edu’s KSK; msoe.edu’s KSK signs  msoe.edu’s ZSK; So now we trust  msoe.edu’s ZSK (12-13).</a:t>
            </a:r>
          </a:p>
          <a:p>
            <a:pPr>
              <a:defRPr/>
            </a:pPr>
            <a:r>
              <a:t>Dark orange: We trust  msoe.edu’s ZSK.  msoe.edu’s ZSK signs the type A answer records, so we trust the final answer.</a:t>
            </a:r>
          </a:p>
        </p:txBody>
      </p:sp>
    </p:spTree>
  </p:cSld>
  <p:clrMapOvr>
    <a:masterClrMapping/>
  </p:clrMapOvr>
</p:sld>
</file>

<file path=ppt/slides/slide2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92677"/>
            <a:ext cx="11360800" cy="763600"/>
          </a:xfrm>
          <a:prstGeom prst="rect">
            <a:avLst/>
          </a:prstGeom>
          <a:noFill/>
        </p:spPr>
        <p:txBody>
          <a:bodyPr wrap="none">
            <a:spAutoFit/>
          </a:bodyPr>
          <a:lstStyle/>
          <a:p>
            <a:pPr>
              <a:defRPr/>
            </a:pPr>
            <a:r>
              <a:t>DNSSEC: Offline Signature Generation</a:t>
            </a:r>
          </a:p>
        </p:txBody>
      </p:sp>
      <p:sp>
        <p:nvSpPr>
          <p:cNvPr id="3" name="TextBox 2"/>
          <p:cNvSpPr txBox="1"/>
          <p:nvPr/>
        </p:nvSpPr>
        <p:spPr>
          <a:xfrm>
            <a:off x="335706" y="1404193"/>
            <a:ext cx="11520587" cy="4585871"/>
          </a:xfrm>
          <a:prstGeom prst="rect">
            <a:avLst/>
          </a:prstGeom>
          <a:noFill/>
        </p:spPr>
        <p:txBody>
          <a:bodyPr wrap="none">
            <a:spAutoFit/>
          </a:bodyPr>
          <a:lstStyle/>
          <a:p>
            <a:pPr>
              <a:defRPr/>
            </a:pPr>
            <a:r>
              <a:t>Problem 2: DNS is designed to be fast and lightweight.</a:t>
            </a:r>
          </a:p>
          <a:p>
            <a:pPr>
              <a:defRPr/>
            </a:pPr>
            <a:r>
              <a:t>		           However, public-key cryptography is slow!</a:t>
            </a:r>
          </a:p>
          <a:p>
            <a:pPr>
              <a:defRPr/>
            </a:pPr>
            <a:r>
              <a:t>Solution: Offline signatures  The name server computes signatures (for RRSET, DNSKEY) in advance; serves the signatures when they are needed</a:t>
            </a:r>
          </a:p>
          <a:p>
            <a:pPr>
              <a:defRPr/>
            </a:pPr>
          </a:p>
          <a:p>
            <a:pPr>
              <a:defRPr/>
            </a:pPr>
            <a:r>
              <a:t>Benefit: Efficiency</a:t>
            </a:r>
          </a:p>
          <a:p>
            <a:pPr>
              <a:defRPr/>
            </a:pPr>
            <a:r>
              <a:t>Generating a signature each time a user requests it is slow (and can lead to DoS attacks)</a:t>
            </a:r>
          </a:p>
          <a:p>
            <a:pPr>
              <a:defRPr/>
            </a:pPr>
            <a:r>
              <a:t>Benefit: Availability and Security</a:t>
            </a:r>
          </a:p>
          <a:p>
            <a:pPr>
              <a:defRPr/>
            </a:pPr>
            <a:r>
              <a:t>Redundancy: One secure signature generation system, and many mirrored name servers providing the same records and signatures</a:t>
            </a:r>
          </a:p>
          <a:p>
            <a:pPr>
              <a:defRPr/>
            </a:pPr>
            <a:r>
              <a:t>If the signature generation system is separate from the name server, compromising the name server is not enough!</a:t>
            </a:r>
          </a:p>
        </p:txBody>
      </p:sp>
    </p:spTree>
  </p:cSld>
  <p:clrMapOvr>
    <a:masterClrMapping/>
  </p:clrMapOvr>
</p:sld>
</file>

<file path=ppt/slides/slide2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74320"/>
            <a:ext cx="11360800" cy="763600"/>
          </a:xfrm>
          <a:prstGeom prst="rect">
            <a:avLst/>
          </a:prstGeom>
          <a:noFill/>
        </p:spPr>
        <p:txBody>
          <a:bodyPr wrap="none">
            <a:spAutoFit/>
          </a:bodyPr>
          <a:lstStyle/>
          <a:p>
            <a:pPr>
              <a:defRPr/>
            </a:pPr>
            <a:r>
              <a:t>DNSSEC: Signing Non-Existent Domains</a:t>
            </a:r>
          </a:p>
        </p:txBody>
      </p:sp>
      <p:sp>
        <p:nvSpPr>
          <p:cNvPr id="3" name="TextBox 2"/>
          <p:cNvSpPr txBox="1"/>
          <p:nvPr/>
        </p:nvSpPr>
        <p:spPr>
          <a:xfrm>
            <a:off x="340664" y="1565366"/>
            <a:ext cx="11510671" cy="4508927"/>
          </a:xfrm>
          <a:prstGeom prst="rect">
            <a:avLst/>
          </a:prstGeom>
          <a:noFill/>
        </p:spPr>
        <p:txBody>
          <a:bodyPr wrap="none">
            <a:spAutoFit/>
          </a:bodyPr>
          <a:lstStyle/>
          <a:p>
            <a:pPr>
              <a:defRPr/>
            </a:pPr>
            <a:r>
              <a:t>Problem 3: What if the user queries for a domain that doesn’t exist?</a:t>
            </a:r>
          </a:p>
          <a:p>
            <a:pPr>
              <a:defRPr/>
            </a:pPr>
          </a:p>
          <a:p>
            <a:pPr>
              <a:defRPr/>
            </a:pPr>
            <a:r>
              <a:t>Option 1: Don’t authenticate nonexistent domain (NXDOMAIN) responses</a:t>
            </a:r>
          </a:p>
          <a:p>
            <a:pPr>
              <a:defRPr/>
            </a:pPr>
            <a:r>
              <a:t>Issue: If NXDOMAIN responses don’t have to be signed, the attacker can still spoof NXDOMAIN responses and cause denial-of-service (DoS)</a:t>
            </a:r>
          </a:p>
          <a:p>
            <a:pPr>
              <a:defRPr/>
            </a:pPr>
          </a:p>
          <a:p>
            <a:pPr>
              <a:defRPr/>
            </a:pPr>
            <a:r>
              <a:t>Option 2: Keep the private key in the name server, ask it signs NXDOMAIN responses</a:t>
            </a:r>
          </a:p>
          <a:p>
            <a:pPr>
              <a:defRPr/>
            </a:pPr>
            <a:r>
              <a:t>Issue: Signing in real time is slow</a:t>
            </a:r>
          </a:p>
          <a:p>
            <a:pPr>
              <a:defRPr/>
            </a:pPr>
            <a:r>
              <a:t>Issue: Name servers stores the private key, which is an issue if they are malicious or hacked</a:t>
            </a:r>
          </a:p>
          <a:p>
            <a:pPr>
              <a:defRPr/>
            </a:pPr>
          </a:p>
          <a:p>
            <a:pPr>
              <a:defRPr/>
            </a:pPr>
            <a:r>
              <a:t>We need a way that can prove that a domain doesn’t exist ahead of time</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Network Defenses</a:t>
            </a:r>
          </a:p>
        </p:txBody>
      </p:sp>
      <p:sp>
        <p:nvSpPr>
          <p:cNvPr id="3" name="TextBox 2"/>
          <p:cNvSpPr txBox="1"/>
          <p:nvPr/>
        </p:nvSpPr>
        <p:spPr>
          <a:xfrm>
            <a:off x="4648200" y="5149850"/>
            <a:ext cx="3581400" cy="762000"/>
          </a:xfrm>
          <a:prstGeom prst="rect">
            <a:avLst/>
          </a:prstGeom>
          <a:noFill/>
        </p:spPr>
        <p:txBody>
          <a:bodyPr wrap="none">
            <a:spAutoFit/>
          </a:bodyPr>
          <a:lstStyle/>
          <a:p>
            <a:pPr>
              <a:defRPr/>
            </a:pPr>
            <a:r>
              <a:t>Cryptographic primitives</a:t>
            </a:r>
          </a:p>
        </p:txBody>
      </p:sp>
      <p:sp>
        <p:nvSpPr>
          <p:cNvPr id="4" name="TextBox 3"/>
          <p:cNvSpPr txBox="1"/>
          <p:nvPr/>
        </p:nvSpPr>
        <p:spPr>
          <a:xfrm>
            <a:off x="4648200" y="4006850"/>
            <a:ext cx="3581400" cy="762000"/>
          </a:xfrm>
          <a:prstGeom prst="rect">
            <a:avLst/>
          </a:prstGeom>
          <a:noFill/>
        </p:spPr>
        <p:txBody>
          <a:bodyPr wrap="none">
            <a:spAutoFit/>
          </a:bodyPr>
          <a:lstStyle/>
          <a:p>
            <a:pPr>
              <a:defRPr/>
            </a:pPr>
            <a:r>
              <a:t>Protocols and policies</a:t>
            </a:r>
          </a:p>
        </p:txBody>
      </p:sp>
      <p:sp>
        <p:nvSpPr>
          <p:cNvPr id="5" name="TextBox 4"/>
          <p:cNvSpPr txBox="1"/>
          <p:nvPr/>
        </p:nvSpPr>
        <p:spPr>
          <a:xfrm>
            <a:off x="4648200" y="2863850"/>
            <a:ext cx="3581400" cy="762000"/>
          </a:xfrm>
          <a:prstGeom prst="rect">
            <a:avLst/>
          </a:prstGeom>
          <a:noFill/>
        </p:spPr>
        <p:txBody>
          <a:bodyPr wrap="none">
            <a:spAutoFit/>
          </a:bodyPr>
          <a:lstStyle/>
          <a:p>
            <a:pPr>
              <a:defRPr/>
            </a:pPr>
            <a:r>
              <a:t>Implementations</a:t>
            </a:r>
          </a:p>
        </p:txBody>
      </p:sp>
      <p:sp>
        <p:nvSpPr>
          <p:cNvPr id="6" name="TextBox 5"/>
          <p:cNvSpPr txBox="1"/>
          <p:nvPr/>
        </p:nvSpPr>
        <p:spPr>
          <a:xfrm>
            <a:off x="2971800" y="5214938"/>
            <a:ext cx="1524000" cy="641350"/>
          </a:xfrm>
          <a:prstGeom prst="rect">
            <a:avLst/>
          </a:prstGeom>
          <a:noFill/>
        </p:spPr>
        <p:txBody>
          <a:bodyPr wrap="none">
            <a:spAutoFit/>
          </a:bodyPr>
          <a:lstStyle/>
          <a:p>
            <a:pPr>
              <a:defRPr/>
            </a:pPr>
            <a:r>
              <a:t>Building blocks</a:t>
            </a:r>
          </a:p>
        </p:txBody>
      </p:sp>
      <p:sp>
        <p:nvSpPr>
          <p:cNvPr id="7" name="TextBox 6"/>
          <p:cNvSpPr txBox="1"/>
          <p:nvPr/>
        </p:nvSpPr>
        <p:spPr>
          <a:xfrm>
            <a:off x="3130550" y="4159251"/>
            <a:ext cx="1289050" cy="366713"/>
          </a:xfrm>
          <a:prstGeom prst="rect">
            <a:avLst/>
          </a:prstGeom>
          <a:noFill/>
        </p:spPr>
        <p:txBody>
          <a:bodyPr wrap="none">
            <a:spAutoFit/>
          </a:bodyPr>
          <a:lstStyle/>
          <a:p>
            <a:pPr>
              <a:defRPr/>
            </a:pPr>
            <a:r>
              <a:t>Blueprints</a:t>
            </a:r>
          </a:p>
        </p:txBody>
      </p:sp>
      <p:sp>
        <p:nvSpPr>
          <p:cNvPr id="8" name="TextBox 7"/>
          <p:cNvSpPr txBox="1"/>
          <p:nvPr/>
        </p:nvSpPr>
        <p:spPr>
          <a:xfrm>
            <a:off x="3048000" y="3016251"/>
            <a:ext cx="1289050" cy="366713"/>
          </a:xfrm>
          <a:prstGeom prst="rect">
            <a:avLst/>
          </a:prstGeom>
          <a:noFill/>
        </p:spPr>
        <p:txBody>
          <a:bodyPr wrap="none">
            <a:spAutoFit/>
          </a:bodyPr>
          <a:lstStyle/>
          <a:p>
            <a:pPr>
              <a:defRPr/>
            </a:pPr>
            <a:r>
              <a:t>Systems</a:t>
            </a:r>
          </a:p>
        </p:txBody>
      </p:sp>
      <p:sp>
        <p:nvSpPr>
          <p:cNvPr id="9" name="TextBox 8"/>
          <p:cNvSpPr txBox="1"/>
          <p:nvPr/>
        </p:nvSpPr>
        <p:spPr>
          <a:xfrm>
            <a:off x="6236494" y="4739482"/>
            <a:ext cx="360363" cy="419100"/>
          </a:xfrm>
          <a:prstGeom prst="rect">
            <a:avLst/>
          </a:prstGeom>
          <a:noFill/>
        </p:spPr>
        <p:txBody>
          <a:bodyPr wrap="none">
            <a:spAutoFit/>
          </a:bodyPr>
          <a:lstStyle/>
          <a:p>
            <a:pPr>
              <a:defRPr/>
            </a:pPr>
          </a:p>
        </p:txBody>
      </p:sp>
      <p:sp>
        <p:nvSpPr>
          <p:cNvPr id="10" name="TextBox 9"/>
          <p:cNvSpPr txBox="1"/>
          <p:nvPr/>
        </p:nvSpPr>
        <p:spPr>
          <a:xfrm>
            <a:off x="6236494" y="3596482"/>
            <a:ext cx="360363" cy="419100"/>
          </a:xfrm>
          <a:prstGeom prst="rect">
            <a:avLst/>
          </a:prstGeom>
          <a:noFill/>
        </p:spPr>
        <p:txBody>
          <a:bodyPr wrap="none">
            <a:spAutoFit/>
          </a:bodyPr>
          <a:lstStyle/>
          <a:p>
            <a:pPr>
              <a:defRPr/>
            </a:pPr>
          </a:p>
        </p:txBody>
      </p:sp>
      <p:sp>
        <p:nvSpPr>
          <p:cNvPr id="11" name="TextBox 10"/>
          <p:cNvSpPr txBox="1"/>
          <p:nvPr/>
        </p:nvSpPr>
        <p:spPr>
          <a:xfrm>
            <a:off x="2066925" y="4021139"/>
            <a:ext cx="884238" cy="663575"/>
          </a:xfrm>
          <a:prstGeom prst="rect">
            <a:avLst/>
          </a:prstGeom>
          <a:noFill/>
        </p:spPr>
        <p:txBody>
          <a:bodyPr wrap="none">
            <a:spAutoFit/>
          </a:bodyPr>
          <a:lstStyle/>
          <a:p>
            <a:pPr>
              <a:defRPr/>
            </a:pPr>
          </a:p>
        </p:txBody>
      </p:sp>
      <p:sp>
        <p:nvSpPr>
          <p:cNvPr id="12" name="TextBox 11"/>
          <p:cNvSpPr txBox="1"/>
          <p:nvPr/>
        </p:nvSpPr>
        <p:spPr>
          <a:xfrm>
            <a:off x="2101850" y="4021139"/>
            <a:ext cx="838200" cy="657225"/>
          </a:xfrm>
          <a:prstGeom prst="rect">
            <a:avLst/>
          </a:prstGeom>
          <a:noFill/>
        </p:spPr>
        <p:txBody>
          <a:bodyPr wrap="none">
            <a:spAutoFit/>
          </a:bodyPr>
          <a:lstStyle/>
          <a:p>
            <a:pPr>
              <a:defRPr/>
            </a:pPr>
          </a:p>
        </p:txBody>
      </p:sp>
      <p:sp>
        <p:nvSpPr>
          <p:cNvPr id="13" name="TextBox 12"/>
          <p:cNvSpPr txBox="1"/>
          <p:nvPr/>
        </p:nvSpPr>
        <p:spPr>
          <a:xfrm>
            <a:off x="2682876" y="4419600"/>
            <a:ext cx="111125" cy="109538"/>
          </a:xfrm>
          <a:prstGeom prst="rect">
            <a:avLst/>
          </a:prstGeom>
          <a:noFill/>
        </p:spPr>
        <p:txBody>
          <a:bodyPr wrap="none">
            <a:spAutoFit/>
          </a:bodyPr>
          <a:lstStyle/>
          <a:p>
            <a:pPr>
              <a:defRPr/>
            </a:pPr>
          </a:p>
        </p:txBody>
      </p:sp>
      <p:sp>
        <p:nvSpPr>
          <p:cNvPr id="14" name="TextBox 13"/>
          <p:cNvSpPr txBox="1"/>
          <p:nvPr/>
        </p:nvSpPr>
        <p:spPr>
          <a:xfrm>
            <a:off x="2687638" y="4424363"/>
            <a:ext cx="100012" cy="100012"/>
          </a:xfrm>
          <a:prstGeom prst="rect">
            <a:avLst/>
          </a:prstGeom>
          <a:noFill/>
        </p:spPr>
        <p:txBody>
          <a:bodyPr wrap="none">
            <a:spAutoFit/>
          </a:bodyPr>
          <a:lstStyle/>
          <a:p>
            <a:pPr>
              <a:defRPr/>
            </a:pPr>
          </a:p>
        </p:txBody>
      </p:sp>
      <p:sp>
        <p:nvSpPr>
          <p:cNvPr id="15" name="TextBox 14"/>
          <p:cNvSpPr txBox="1"/>
          <p:nvPr/>
        </p:nvSpPr>
        <p:spPr>
          <a:xfrm>
            <a:off x="2733676" y="4373564"/>
            <a:ext cx="47625" cy="46037"/>
          </a:xfrm>
          <a:prstGeom prst="rect">
            <a:avLst/>
          </a:prstGeom>
          <a:noFill/>
        </p:spPr>
        <p:txBody>
          <a:bodyPr wrap="none">
            <a:spAutoFit/>
          </a:bodyPr>
          <a:lstStyle/>
          <a:p>
            <a:pPr>
              <a:defRPr/>
            </a:pPr>
          </a:p>
        </p:txBody>
      </p:sp>
      <p:sp>
        <p:nvSpPr>
          <p:cNvPr id="16" name="TextBox 15"/>
          <p:cNvSpPr txBox="1"/>
          <p:nvPr/>
        </p:nvSpPr>
        <p:spPr>
          <a:xfrm>
            <a:off x="2738438" y="4379914"/>
            <a:ext cx="38100" cy="34925"/>
          </a:xfrm>
          <a:prstGeom prst="rect">
            <a:avLst/>
          </a:prstGeom>
          <a:noFill/>
        </p:spPr>
        <p:txBody>
          <a:bodyPr wrap="none">
            <a:spAutoFit/>
          </a:bodyPr>
          <a:lstStyle/>
          <a:p>
            <a:pPr>
              <a:defRPr/>
            </a:pPr>
          </a:p>
        </p:txBody>
      </p:sp>
      <p:sp>
        <p:nvSpPr>
          <p:cNvPr id="17" name="TextBox 16"/>
          <p:cNvSpPr txBox="1"/>
          <p:nvPr/>
        </p:nvSpPr>
        <p:spPr>
          <a:xfrm>
            <a:off x="2638425" y="4430714"/>
            <a:ext cx="44450" cy="47625"/>
          </a:xfrm>
          <a:prstGeom prst="rect">
            <a:avLst/>
          </a:prstGeom>
          <a:noFill/>
        </p:spPr>
        <p:txBody>
          <a:bodyPr wrap="none">
            <a:spAutoFit/>
          </a:bodyPr>
          <a:lstStyle/>
          <a:p>
            <a:pPr>
              <a:defRPr/>
            </a:pPr>
          </a:p>
        </p:txBody>
      </p:sp>
      <p:sp>
        <p:nvSpPr>
          <p:cNvPr id="18" name="TextBox 17"/>
          <p:cNvSpPr txBox="1"/>
          <p:nvPr/>
        </p:nvSpPr>
        <p:spPr>
          <a:xfrm>
            <a:off x="2643189" y="4437063"/>
            <a:ext cx="34925" cy="36512"/>
          </a:xfrm>
          <a:prstGeom prst="rect">
            <a:avLst/>
          </a:prstGeom>
          <a:noFill/>
        </p:spPr>
        <p:txBody>
          <a:bodyPr wrap="none">
            <a:spAutoFit/>
          </a:bodyPr>
          <a:lstStyle/>
          <a:p>
            <a:pPr>
              <a:defRPr/>
            </a:pPr>
          </a:p>
        </p:txBody>
      </p:sp>
      <p:sp>
        <p:nvSpPr>
          <p:cNvPr id="19" name="TextBox 18"/>
          <p:cNvSpPr txBox="1"/>
          <p:nvPr/>
        </p:nvSpPr>
        <p:spPr>
          <a:xfrm>
            <a:off x="2693988" y="4529139"/>
            <a:ext cx="49212" cy="46037"/>
          </a:xfrm>
          <a:prstGeom prst="rect">
            <a:avLst/>
          </a:prstGeom>
          <a:noFill/>
        </p:spPr>
        <p:txBody>
          <a:bodyPr wrap="none">
            <a:spAutoFit/>
          </a:bodyPr>
          <a:lstStyle/>
          <a:p>
            <a:pPr>
              <a:defRPr/>
            </a:pPr>
          </a:p>
        </p:txBody>
      </p:sp>
      <p:sp>
        <p:nvSpPr>
          <p:cNvPr id="20" name="TextBox 19"/>
          <p:cNvSpPr txBox="1"/>
          <p:nvPr/>
        </p:nvSpPr>
        <p:spPr>
          <a:xfrm>
            <a:off x="2700338" y="4533901"/>
            <a:ext cx="38100" cy="34925"/>
          </a:xfrm>
          <a:prstGeom prst="rect">
            <a:avLst/>
          </a:prstGeom>
          <a:noFill/>
        </p:spPr>
        <p:txBody>
          <a:bodyPr wrap="none">
            <a:spAutoFit/>
          </a:bodyPr>
          <a:lstStyle/>
          <a:p>
            <a:pPr>
              <a:defRPr/>
            </a:pPr>
          </a:p>
        </p:txBody>
      </p:sp>
      <p:sp>
        <p:nvSpPr>
          <p:cNvPr id="21" name="TextBox 20"/>
          <p:cNvSpPr txBox="1"/>
          <p:nvPr/>
        </p:nvSpPr>
        <p:spPr>
          <a:xfrm>
            <a:off x="2794000" y="4468813"/>
            <a:ext cx="44450" cy="49212"/>
          </a:xfrm>
          <a:prstGeom prst="rect">
            <a:avLst/>
          </a:prstGeom>
          <a:noFill/>
        </p:spPr>
        <p:txBody>
          <a:bodyPr wrap="none">
            <a:spAutoFit/>
          </a:bodyPr>
          <a:lstStyle/>
          <a:p>
            <a:pPr>
              <a:defRPr/>
            </a:pPr>
          </a:p>
        </p:txBody>
      </p:sp>
      <p:sp>
        <p:nvSpPr>
          <p:cNvPr id="22" name="TextBox 21"/>
          <p:cNvSpPr txBox="1"/>
          <p:nvPr/>
        </p:nvSpPr>
        <p:spPr>
          <a:xfrm>
            <a:off x="2798764" y="4473575"/>
            <a:ext cx="34925" cy="38100"/>
          </a:xfrm>
          <a:prstGeom prst="rect">
            <a:avLst/>
          </a:prstGeom>
          <a:noFill/>
        </p:spPr>
        <p:txBody>
          <a:bodyPr wrap="none">
            <a:spAutoFit/>
          </a:bodyPr>
          <a:lstStyle/>
          <a:p>
            <a:pPr>
              <a:defRPr/>
            </a:pPr>
          </a:p>
        </p:txBody>
      </p:sp>
      <p:sp>
        <p:nvSpPr>
          <p:cNvPr id="23" name="TextBox 22"/>
          <p:cNvSpPr txBox="1"/>
          <p:nvPr/>
        </p:nvSpPr>
        <p:spPr>
          <a:xfrm>
            <a:off x="2446338" y="4029075"/>
            <a:ext cx="207962" cy="268288"/>
          </a:xfrm>
          <a:prstGeom prst="rect">
            <a:avLst/>
          </a:prstGeom>
          <a:noFill/>
        </p:spPr>
        <p:txBody>
          <a:bodyPr wrap="none">
            <a:spAutoFit/>
          </a:bodyPr>
          <a:lstStyle/>
          <a:p>
            <a:pPr>
              <a:defRPr/>
            </a:pPr>
          </a:p>
        </p:txBody>
      </p:sp>
      <p:sp>
        <p:nvSpPr>
          <p:cNvPr id="24" name="TextBox 23"/>
          <p:cNvSpPr txBox="1"/>
          <p:nvPr/>
        </p:nvSpPr>
        <p:spPr>
          <a:xfrm>
            <a:off x="2576513" y="4062413"/>
            <a:ext cx="61912" cy="61912"/>
          </a:xfrm>
          <a:prstGeom prst="rect">
            <a:avLst/>
          </a:prstGeom>
          <a:noFill/>
        </p:spPr>
        <p:txBody>
          <a:bodyPr wrap="none">
            <a:spAutoFit/>
          </a:bodyPr>
          <a:lstStyle/>
          <a:p>
            <a:pPr>
              <a:defRPr/>
            </a:pPr>
          </a:p>
        </p:txBody>
      </p:sp>
      <p:sp>
        <p:nvSpPr>
          <p:cNvPr id="25" name="TextBox 24"/>
          <p:cNvSpPr txBox="1"/>
          <p:nvPr/>
        </p:nvSpPr>
        <p:spPr>
          <a:xfrm>
            <a:off x="2451100" y="4035425"/>
            <a:ext cx="198438" cy="255588"/>
          </a:xfrm>
          <a:prstGeom prst="rect">
            <a:avLst/>
          </a:prstGeom>
          <a:noFill/>
        </p:spPr>
        <p:txBody>
          <a:bodyPr wrap="none">
            <a:spAutoFit/>
          </a:bodyPr>
          <a:lstStyle/>
          <a:p>
            <a:pPr>
              <a:defRPr/>
            </a:pPr>
          </a:p>
        </p:txBody>
      </p:sp>
      <p:sp>
        <p:nvSpPr>
          <p:cNvPr id="26" name="TextBox 25"/>
          <p:cNvSpPr txBox="1"/>
          <p:nvPr/>
        </p:nvSpPr>
        <p:spPr>
          <a:xfrm>
            <a:off x="2509839" y="4040189"/>
            <a:ext cx="73025" cy="71437"/>
          </a:xfrm>
          <a:prstGeom prst="rect">
            <a:avLst/>
          </a:prstGeom>
          <a:noFill/>
        </p:spPr>
        <p:txBody>
          <a:bodyPr wrap="none">
            <a:spAutoFit/>
          </a:bodyPr>
          <a:lstStyle/>
          <a:p>
            <a:pPr>
              <a:defRPr/>
            </a:pPr>
          </a:p>
        </p:txBody>
      </p:sp>
      <p:sp>
        <p:nvSpPr>
          <p:cNvPr id="27" name="TextBox 26"/>
          <p:cNvSpPr txBox="1"/>
          <p:nvPr/>
        </p:nvSpPr>
        <p:spPr>
          <a:xfrm>
            <a:off x="2514600" y="4044951"/>
            <a:ext cx="63500" cy="61913"/>
          </a:xfrm>
          <a:prstGeom prst="rect">
            <a:avLst/>
          </a:prstGeom>
          <a:noFill/>
        </p:spPr>
        <p:txBody>
          <a:bodyPr wrap="none">
            <a:spAutoFit/>
          </a:bodyPr>
          <a:lstStyle/>
          <a:p>
            <a:pPr>
              <a:defRPr/>
            </a:pPr>
          </a:p>
        </p:txBody>
      </p:sp>
      <p:sp>
        <p:nvSpPr>
          <p:cNvPr id="28" name="TextBox 27"/>
          <p:cNvSpPr txBox="1"/>
          <p:nvPr/>
        </p:nvSpPr>
        <p:spPr>
          <a:xfrm>
            <a:off x="2492376" y="4098925"/>
            <a:ext cx="73025" cy="71438"/>
          </a:xfrm>
          <a:prstGeom prst="rect">
            <a:avLst/>
          </a:prstGeom>
          <a:noFill/>
        </p:spPr>
        <p:txBody>
          <a:bodyPr wrap="none">
            <a:spAutoFit/>
          </a:bodyPr>
          <a:lstStyle/>
          <a:p>
            <a:pPr>
              <a:defRPr/>
            </a:pPr>
          </a:p>
        </p:txBody>
      </p:sp>
      <p:sp>
        <p:nvSpPr>
          <p:cNvPr id="29" name="TextBox 28"/>
          <p:cNvSpPr txBox="1"/>
          <p:nvPr/>
        </p:nvSpPr>
        <p:spPr>
          <a:xfrm>
            <a:off x="2497138" y="4103688"/>
            <a:ext cx="63500" cy="61912"/>
          </a:xfrm>
          <a:prstGeom prst="rect">
            <a:avLst/>
          </a:prstGeom>
          <a:noFill/>
        </p:spPr>
        <p:txBody>
          <a:bodyPr wrap="none">
            <a:spAutoFit/>
          </a:bodyPr>
          <a:lstStyle/>
          <a:p>
            <a:pPr>
              <a:defRPr/>
            </a:pPr>
          </a:p>
        </p:txBody>
      </p:sp>
      <p:sp>
        <p:nvSpPr>
          <p:cNvPr id="30" name="TextBox 29"/>
          <p:cNvSpPr txBox="1"/>
          <p:nvPr/>
        </p:nvSpPr>
        <p:spPr>
          <a:xfrm>
            <a:off x="2474914" y="4157664"/>
            <a:ext cx="73025" cy="71437"/>
          </a:xfrm>
          <a:prstGeom prst="rect">
            <a:avLst/>
          </a:prstGeom>
          <a:noFill/>
        </p:spPr>
        <p:txBody>
          <a:bodyPr wrap="none">
            <a:spAutoFit/>
          </a:bodyPr>
          <a:lstStyle/>
          <a:p>
            <a:pPr>
              <a:defRPr/>
            </a:pPr>
          </a:p>
        </p:txBody>
      </p:sp>
      <p:sp>
        <p:nvSpPr>
          <p:cNvPr id="31" name="TextBox 30"/>
          <p:cNvSpPr txBox="1"/>
          <p:nvPr/>
        </p:nvSpPr>
        <p:spPr>
          <a:xfrm>
            <a:off x="2479675" y="4162426"/>
            <a:ext cx="63500" cy="61913"/>
          </a:xfrm>
          <a:prstGeom prst="rect">
            <a:avLst/>
          </a:prstGeom>
          <a:noFill/>
        </p:spPr>
        <p:txBody>
          <a:bodyPr wrap="none">
            <a:spAutoFit/>
          </a:bodyPr>
          <a:lstStyle/>
          <a:p>
            <a:pPr>
              <a:defRPr/>
            </a:pPr>
          </a:p>
        </p:txBody>
      </p:sp>
      <p:sp>
        <p:nvSpPr>
          <p:cNvPr id="32" name="TextBox 31"/>
          <p:cNvSpPr txBox="1"/>
          <p:nvPr/>
        </p:nvSpPr>
        <p:spPr>
          <a:xfrm>
            <a:off x="2457451" y="4216400"/>
            <a:ext cx="73025" cy="71438"/>
          </a:xfrm>
          <a:prstGeom prst="rect">
            <a:avLst/>
          </a:prstGeom>
          <a:noFill/>
        </p:spPr>
        <p:txBody>
          <a:bodyPr wrap="none">
            <a:spAutoFit/>
          </a:bodyPr>
          <a:lstStyle/>
          <a:p>
            <a:pPr>
              <a:defRPr/>
            </a:pPr>
          </a:p>
        </p:txBody>
      </p:sp>
      <p:sp>
        <p:nvSpPr>
          <p:cNvPr id="33" name="TextBox 32"/>
          <p:cNvSpPr txBox="1"/>
          <p:nvPr/>
        </p:nvSpPr>
        <p:spPr>
          <a:xfrm>
            <a:off x="2463801" y="4221163"/>
            <a:ext cx="61913" cy="61912"/>
          </a:xfrm>
          <a:prstGeom prst="rect">
            <a:avLst/>
          </a:prstGeom>
          <a:noFill/>
        </p:spPr>
        <p:txBody>
          <a:bodyPr wrap="none">
            <a:spAutoFit/>
          </a:bodyPr>
          <a:lstStyle/>
          <a:p>
            <a:pPr>
              <a:defRPr/>
            </a:pPr>
          </a:p>
        </p:txBody>
      </p:sp>
      <p:sp>
        <p:nvSpPr>
          <p:cNvPr id="34" name="TextBox 33"/>
          <p:cNvSpPr txBox="1"/>
          <p:nvPr/>
        </p:nvSpPr>
        <p:spPr>
          <a:xfrm>
            <a:off x="2849563" y="4316413"/>
            <a:ext cx="55562" cy="55562"/>
          </a:xfrm>
          <a:prstGeom prst="rect">
            <a:avLst/>
          </a:prstGeom>
          <a:noFill/>
        </p:spPr>
        <p:txBody>
          <a:bodyPr wrap="none">
            <a:spAutoFit/>
          </a:bodyPr>
          <a:lstStyle/>
          <a:p>
            <a:pPr>
              <a:defRPr/>
            </a:pPr>
          </a:p>
        </p:txBody>
      </p:sp>
      <p:sp>
        <p:nvSpPr>
          <p:cNvPr id="35" name="TextBox 34"/>
          <p:cNvSpPr txBox="1"/>
          <p:nvPr/>
        </p:nvSpPr>
        <p:spPr>
          <a:xfrm>
            <a:off x="2854325" y="4321175"/>
            <a:ext cx="46038" cy="46038"/>
          </a:xfrm>
          <a:prstGeom prst="rect">
            <a:avLst/>
          </a:prstGeom>
          <a:noFill/>
        </p:spPr>
        <p:txBody>
          <a:bodyPr wrap="none">
            <a:spAutoFit/>
          </a:bodyPr>
          <a:lstStyle/>
          <a:p>
            <a:pPr>
              <a:defRPr/>
            </a:pPr>
          </a:p>
        </p:txBody>
      </p:sp>
      <p:sp>
        <p:nvSpPr>
          <p:cNvPr id="36" name="TextBox 35"/>
          <p:cNvSpPr txBox="1"/>
          <p:nvPr/>
        </p:nvSpPr>
        <p:spPr>
          <a:xfrm>
            <a:off x="2247901" y="4024314"/>
            <a:ext cx="188913" cy="128587"/>
          </a:xfrm>
          <a:prstGeom prst="rect">
            <a:avLst/>
          </a:prstGeom>
          <a:noFill/>
        </p:spPr>
        <p:txBody>
          <a:bodyPr wrap="none">
            <a:spAutoFit/>
          </a:bodyPr>
          <a:lstStyle/>
          <a:p>
            <a:pPr>
              <a:defRPr/>
            </a:pPr>
          </a:p>
        </p:txBody>
      </p:sp>
      <p:sp>
        <p:nvSpPr>
          <p:cNvPr id="37" name="TextBox 36"/>
          <p:cNvSpPr txBox="1"/>
          <p:nvPr/>
        </p:nvSpPr>
        <p:spPr>
          <a:xfrm>
            <a:off x="2252664" y="4024314"/>
            <a:ext cx="179387" cy="123825"/>
          </a:xfrm>
          <a:prstGeom prst="rect">
            <a:avLst/>
          </a:prstGeom>
          <a:noFill/>
        </p:spPr>
        <p:txBody>
          <a:bodyPr wrap="none">
            <a:spAutoFit/>
          </a:bodyPr>
          <a:lstStyle/>
          <a:p>
            <a:pPr>
              <a:defRPr/>
            </a:pPr>
          </a:p>
        </p:txBody>
      </p:sp>
      <p:sp>
        <p:nvSpPr>
          <p:cNvPr id="38" name="TextBox 37"/>
          <p:cNvSpPr txBox="1"/>
          <p:nvPr/>
        </p:nvSpPr>
        <p:spPr>
          <a:xfrm>
            <a:off x="2165350" y="4154488"/>
            <a:ext cx="109538" cy="80962"/>
          </a:xfrm>
          <a:prstGeom prst="rect">
            <a:avLst/>
          </a:prstGeom>
          <a:noFill/>
        </p:spPr>
        <p:txBody>
          <a:bodyPr wrap="none">
            <a:spAutoFit/>
          </a:bodyPr>
          <a:lstStyle/>
          <a:p>
            <a:pPr>
              <a:defRPr/>
            </a:pPr>
          </a:p>
        </p:txBody>
      </p:sp>
      <p:sp>
        <p:nvSpPr>
          <p:cNvPr id="39" name="TextBox 38"/>
          <p:cNvSpPr txBox="1"/>
          <p:nvPr/>
        </p:nvSpPr>
        <p:spPr>
          <a:xfrm>
            <a:off x="2171700" y="4160838"/>
            <a:ext cx="96838" cy="68262"/>
          </a:xfrm>
          <a:prstGeom prst="rect">
            <a:avLst/>
          </a:prstGeom>
          <a:noFill/>
        </p:spPr>
        <p:txBody>
          <a:bodyPr wrap="none">
            <a:spAutoFit/>
          </a:bodyPr>
          <a:lstStyle/>
          <a:p>
            <a:pPr>
              <a:defRPr/>
            </a:pPr>
          </a:p>
        </p:txBody>
      </p:sp>
      <p:sp>
        <p:nvSpPr>
          <p:cNvPr id="40" name="TextBox 39"/>
          <p:cNvSpPr txBox="1"/>
          <p:nvPr/>
        </p:nvSpPr>
        <p:spPr>
          <a:xfrm>
            <a:off x="2381251" y="4240214"/>
            <a:ext cx="34925" cy="34925"/>
          </a:xfrm>
          <a:prstGeom prst="rect">
            <a:avLst/>
          </a:prstGeom>
          <a:noFill/>
        </p:spPr>
        <p:txBody>
          <a:bodyPr wrap="none">
            <a:spAutoFit/>
          </a:bodyPr>
          <a:lstStyle/>
          <a:p>
            <a:pPr>
              <a:defRPr/>
            </a:pPr>
          </a:p>
        </p:txBody>
      </p:sp>
      <p:sp>
        <p:nvSpPr>
          <p:cNvPr id="41" name="TextBox 40"/>
          <p:cNvSpPr txBox="1"/>
          <p:nvPr/>
        </p:nvSpPr>
        <p:spPr>
          <a:xfrm>
            <a:off x="2386013" y="4244975"/>
            <a:ext cx="25400" cy="25400"/>
          </a:xfrm>
          <a:prstGeom prst="rect">
            <a:avLst/>
          </a:prstGeom>
          <a:noFill/>
        </p:spPr>
        <p:txBody>
          <a:bodyPr wrap="none">
            <a:spAutoFit/>
          </a:bodyPr>
          <a:lstStyle/>
          <a:p>
            <a:pPr>
              <a:defRPr/>
            </a:pPr>
          </a:p>
        </p:txBody>
      </p:sp>
      <p:sp>
        <p:nvSpPr>
          <p:cNvPr id="42" name="TextBox 41"/>
          <p:cNvSpPr txBox="1"/>
          <p:nvPr/>
        </p:nvSpPr>
        <p:spPr>
          <a:xfrm>
            <a:off x="2382838" y="4210051"/>
            <a:ext cx="30162" cy="30163"/>
          </a:xfrm>
          <a:prstGeom prst="rect">
            <a:avLst/>
          </a:prstGeom>
          <a:noFill/>
        </p:spPr>
        <p:txBody>
          <a:bodyPr wrap="none">
            <a:spAutoFit/>
          </a:bodyPr>
          <a:lstStyle/>
          <a:p>
            <a:pPr>
              <a:defRPr/>
            </a:pPr>
          </a:p>
        </p:txBody>
      </p:sp>
      <p:sp>
        <p:nvSpPr>
          <p:cNvPr id="43" name="TextBox 42"/>
          <p:cNvSpPr txBox="1"/>
          <p:nvPr/>
        </p:nvSpPr>
        <p:spPr>
          <a:xfrm>
            <a:off x="2387600" y="4214814"/>
            <a:ext cx="20638" cy="20637"/>
          </a:xfrm>
          <a:prstGeom prst="rect">
            <a:avLst/>
          </a:prstGeom>
          <a:noFill/>
        </p:spPr>
        <p:txBody>
          <a:bodyPr wrap="none">
            <a:spAutoFit/>
          </a:bodyPr>
          <a:lstStyle/>
          <a:p>
            <a:pPr>
              <a:defRPr/>
            </a:pPr>
          </a:p>
        </p:txBody>
      </p:sp>
      <p:sp>
        <p:nvSpPr>
          <p:cNvPr id="44" name="TextBox 43"/>
          <p:cNvSpPr txBox="1"/>
          <p:nvPr/>
        </p:nvSpPr>
        <p:spPr>
          <a:xfrm>
            <a:off x="2652714" y="4081464"/>
            <a:ext cx="52387" cy="52387"/>
          </a:xfrm>
          <a:prstGeom prst="rect">
            <a:avLst/>
          </a:prstGeom>
          <a:noFill/>
        </p:spPr>
        <p:txBody>
          <a:bodyPr wrap="none">
            <a:spAutoFit/>
          </a:bodyPr>
          <a:lstStyle/>
          <a:p>
            <a:pPr>
              <a:defRPr/>
            </a:pPr>
          </a:p>
        </p:txBody>
      </p:sp>
      <p:sp>
        <p:nvSpPr>
          <p:cNvPr id="45" name="TextBox 44"/>
          <p:cNvSpPr txBox="1"/>
          <p:nvPr/>
        </p:nvSpPr>
        <p:spPr>
          <a:xfrm>
            <a:off x="2659064" y="4087814"/>
            <a:ext cx="41275" cy="41275"/>
          </a:xfrm>
          <a:prstGeom prst="rect">
            <a:avLst/>
          </a:prstGeom>
          <a:noFill/>
        </p:spPr>
        <p:txBody>
          <a:bodyPr wrap="none">
            <a:spAutoFit/>
          </a:bodyPr>
          <a:lstStyle/>
          <a:p>
            <a:pPr>
              <a:defRPr/>
            </a:pPr>
          </a:p>
        </p:txBody>
      </p:sp>
      <p:sp>
        <p:nvSpPr>
          <p:cNvPr id="46" name="TextBox 45"/>
          <p:cNvSpPr txBox="1"/>
          <p:nvPr/>
        </p:nvSpPr>
        <p:spPr>
          <a:xfrm>
            <a:off x="2563814" y="4173538"/>
            <a:ext cx="71437" cy="127000"/>
          </a:xfrm>
          <a:prstGeom prst="rect">
            <a:avLst/>
          </a:prstGeom>
          <a:noFill/>
        </p:spPr>
        <p:txBody>
          <a:bodyPr wrap="none">
            <a:spAutoFit/>
          </a:bodyPr>
          <a:lstStyle/>
          <a:p>
            <a:pPr>
              <a:defRPr/>
            </a:pPr>
          </a:p>
        </p:txBody>
      </p:sp>
      <p:sp>
        <p:nvSpPr>
          <p:cNvPr id="47" name="TextBox 46"/>
          <p:cNvSpPr txBox="1"/>
          <p:nvPr/>
        </p:nvSpPr>
        <p:spPr>
          <a:xfrm>
            <a:off x="2570164" y="4178301"/>
            <a:ext cx="60325" cy="117475"/>
          </a:xfrm>
          <a:prstGeom prst="rect">
            <a:avLst/>
          </a:prstGeom>
          <a:noFill/>
        </p:spPr>
        <p:txBody>
          <a:bodyPr wrap="none">
            <a:spAutoFit/>
          </a:bodyPr>
          <a:lstStyle/>
          <a:p>
            <a:pPr>
              <a:defRPr/>
            </a:pPr>
          </a:p>
        </p:txBody>
      </p:sp>
      <p:sp>
        <p:nvSpPr>
          <p:cNvPr id="48" name="TextBox 47"/>
          <p:cNvSpPr txBox="1"/>
          <p:nvPr/>
        </p:nvSpPr>
        <p:spPr>
          <a:xfrm>
            <a:off x="2557464" y="4564064"/>
            <a:ext cx="263525" cy="111125"/>
          </a:xfrm>
          <a:prstGeom prst="rect">
            <a:avLst/>
          </a:prstGeom>
          <a:noFill/>
        </p:spPr>
        <p:txBody>
          <a:bodyPr wrap="none">
            <a:spAutoFit/>
          </a:bodyPr>
          <a:lstStyle/>
          <a:p>
            <a:pPr>
              <a:defRPr/>
            </a:pPr>
          </a:p>
        </p:txBody>
      </p:sp>
      <p:sp>
        <p:nvSpPr>
          <p:cNvPr id="49" name="TextBox 48"/>
          <p:cNvSpPr txBox="1"/>
          <p:nvPr/>
        </p:nvSpPr>
        <p:spPr>
          <a:xfrm>
            <a:off x="2563814" y="4568826"/>
            <a:ext cx="250825" cy="104775"/>
          </a:xfrm>
          <a:prstGeom prst="rect">
            <a:avLst/>
          </a:prstGeom>
          <a:noFill/>
        </p:spPr>
        <p:txBody>
          <a:bodyPr wrap="none">
            <a:spAutoFit/>
          </a:bodyPr>
          <a:lstStyle/>
          <a:p>
            <a:pPr>
              <a:defRPr/>
            </a:pPr>
          </a:p>
        </p:txBody>
      </p:sp>
      <p:sp>
        <p:nvSpPr>
          <p:cNvPr id="50" name="TextBox 49"/>
          <p:cNvSpPr txBox="1"/>
          <p:nvPr/>
        </p:nvSpPr>
        <p:spPr>
          <a:xfrm>
            <a:off x="2638426" y="4037013"/>
            <a:ext cx="85725" cy="25400"/>
          </a:xfrm>
          <a:prstGeom prst="rect">
            <a:avLst/>
          </a:prstGeom>
          <a:noFill/>
        </p:spPr>
        <p:txBody>
          <a:bodyPr wrap="none">
            <a:spAutoFit/>
          </a:bodyPr>
          <a:lstStyle/>
          <a:p>
            <a:pPr>
              <a:defRPr/>
            </a:pPr>
          </a:p>
        </p:txBody>
      </p:sp>
      <p:sp>
        <p:nvSpPr>
          <p:cNvPr id="51" name="TextBox 50"/>
          <p:cNvSpPr txBox="1"/>
          <p:nvPr/>
        </p:nvSpPr>
        <p:spPr>
          <a:xfrm>
            <a:off x="2279650" y="4448175"/>
            <a:ext cx="211138" cy="141288"/>
          </a:xfrm>
          <a:prstGeom prst="rect">
            <a:avLst/>
          </a:prstGeom>
          <a:noFill/>
        </p:spPr>
        <p:txBody>
          <a:bodyPr wrap="none">
            <a:spAutoFit/>
          </a:bodyPr>
          <a:lstStyle/>
          <a:p>
            <a:pPr>
              <a:defRPr/>
            </a:pPr>
          </a:p>
        </p:txBody>
      </p:sp>
      <p:sp>
        <p:nvSpPr>
          <p:cNvPr id="52" name="TextBox 51"/>
          <p:cNvSpPr txBox="1"/>
          <p:nvPr/>
        </p:nvSpPr>
        <p:spPr>
          <a:xfrm>
            <a:off x="2236788" y="4411663"/>
            <a:ext cx="222250" cy="125412"/>
          </a:xfrm>
          <a:prstGeom prst="rect">
            <a:avLst/>
          </a:prstGeom>
          <a:noFill/>
        </p:spPr>
        <p:txBody>
          <a:bodyPr wrap="none">
            <a:spAutoFit/>
          </a:bodyPr>
          <a:lstStyle/>
          <a:p>
            <a:pPr>
              <a:defRPr/>
            </a:pPr>
          </a:p>
        </p:txBody>
      </p:sp>
      <p:sp>
        <p:nvSpPr>
          <p:cNvPr id="53" name="TextBox 52"/>
          <p:cNvSpPr txBox="1"/>
          <p:nvPr/>
        </p:nvSpPr>
        <p:spPr>
          <a:xfrm>
            <a:off x="2081214" y="4452938"/>
            <a:ext cx="153987" cy="69850"/>
          </a:xfrm>
          <a:prstGeom prst="rect">
            <a:avLst/>
          </a:prstGeom>
          <a:noFill/>
        </p:spPr>
        <p:txBody>
          <a:bodyPr wrap="none">
            <a:spAutoFit/>
          </a:bodyPr>
          <a:lstStyle/>
          <a:p>
            <a:pPr>
              <a:defRPr/>
            </a:pPr>
          </a:p>
        </p:txBody>
      </p:sp>
      <p:sp>
        <p:nvSpPr>
          <p:cNvPr id="54" name="TextBox 53"/>
          <p:cNvSpPr txBox="1"/>
          <p:nvPr/>
        </p:nvSpPr>
        <p:spPr>
          <a:xfrm>
            <a:off x="2092325" y="4416426"/>
            <a:ext cx="153988" cy="66675"/>
          </a:xfrm>
          <a:prstGeom prst="rect">
            <a:avLst/>
          </a:prstGeom>
          <a:noFill/>
        </p:spPr>
        <p:txBody>
          <a:bodyPr wrap="none">
            <a:spAutoFit/>
          </a:bodyPr>
          <a:lstStyle/>
          <a:p>
            <a:pPr>
              <a:defRPr/>
            </a:pPr>
          </a:p>
        </p:txBody>
      </p:sp>
      <p:sp>
        <p:nvSpPr>
          <p:cNvPr id="55" name="TextBox 54"/>
          <p:cNvSpPr txBox="1"/>
          <p:nvPr/>
        </p:nvSpPr>
        <p:spPr>
          <a:xfrm>
            <a:off x="2090738" y="4446588"/>
            <a:ext cx="146050" cy="44450"/>
          </a:xfrm>
          <a:prstGeom prst="rect">
            <a:avLst/>
          </a:prstGeom>
          <a:noFill/>
        </p:spPr>
        <p:txBody>
          <a:bodyPr wrap="none">
            <a:spAutoFit/>
          </a:bodyPr>
          <a:lstStyle/>
          <a:p>
            <a:pPr>
              <a:defRPr/>
            </a:pPr>
          </a:p>
        </p:txBody>
      </p:sp>
      <p:sp>
        <p:nvSpPr>
          <p:cNvPr id="56" name="TextBox 55"/>
          <p:cNvSpPr txBox="1"/>
          <p:nvPr/>
        </p:nvSpPr>
        <p:spPr>
          <a:xfrm>
            <a:off x="2786064" y="4113214"/>
            <a:ext cx="155575" cy="134937"/>
          </a:xfrm>
          <a:prstGeom prst="rect">
            <a:avLst/>
          </a:prstGeom>
          <a:noFill/>
        </p:spPr>
        <p:txBody>
          <a:bodyPr wrap="none">
            <a:spAutoFit/>
          </a:bodyPr>
          <a:lstStyle/>
          <a:p>
            <a:pPr>
              <a:defRPr/>
            </a:pPr>
          </a:p>
        </p:txBody>
      </p:sp>
      <p:sp>
        <p:nvSpPr>
          <p:cNvPr id="57" name="TextBox 56"/>
          <p:cNvSpPr txBox="1"/>
          <p:nvPr/>
        </p:nvSpPr>
        <p:spPr>
          <a:xfrm>
            <a:off x="2911476" y="4197350"/>
            <a:ext cx="30163" cy="44450"/>
          </a:xfrm>
          <a:prstGeom prst="rect">
            <a:avLst/>
          </a:prstGeom>
          <a:noFill/>
        </p:spPr>
        <p:txBody>
          <a:bodyPr wrap="none">
            <a:spAutoFit/>
          </a:bodyPr>
          <a:lstStyle/>
          <a:p>
            <a:pPr>
              <a:defRPr/>
            </a:pPr>
          </a:p>
        </p:txBody>
      </p:sp>
      <p:sp>
        <p:nvSpPr>
          <p:cNvPr id="58" name="TextBox 57"/>
          <p:cNvSpPr txBox="1"/>
          <p:nvPr/>
        </p:nvSpPr>
        <p:spPr>
          <a:xfrm>
            <a:off x="2916239" y="4202114"/>
            <a:ext cx="20637" cy="33337"/>
          </a:xfrm>
          <a:prstGeom prst="rect">
            <a:avLst/>
          </a:prstGeom>
          <a:noFill/>
        </p:spPr>
        <p:txBody>
          <a:bodyPr wrap="none">
            <a:spAutoFit/>
          </a:bodyPr>
          <a:lstStyle/>
          <a:p>
            <a:pPr>
              <a:defRPr/>
            </a:pPr>
          </a:p>
        </p:txBody>
      </p:sp>
      <p:sp>
        <p:nvSpPr>
          <p:cNvPr id="59" name="TextBox 58"/>
          <p:cNvSpPr txBox="1"/>
          <p:nvPr/>
        </p:nvSpPr>
        <p:spPr>
          <a:xfrm>
            <a:off x="2341564" y="4500564"/>
            <a:ext cx="73025" cy="71437"/>
          </a:xfrm>
          <a:prstGeom prst="rect">
            <a:avLst/>
          </a:prstGeom>
          <a:noFill/>
        </p:spPr>
        <p:txBody>
          <a:bodyPr wrap="none">
            <a:spAutoFit/>
          </a:bodyPr>
          <a:lstStyle/>
          <a:p>
            <a:pPr>
              <a:defRPr/>
            </a:pPr>
          </a:p>
        </p:txBody>
      </p:sp>
      <p:sp>
        <p:nvSpPr>
          <p:cNvPr id="60" name="TextBox 59"/>
          <p:cNvSpPr txBox="1"/>
          <p:nvPr/>
        </p:nvSpPr>
        <p:spPr>
          <a:xfrm>
            <a:off x="2347914" y="4505325"/>
            <a:ext cx="60325" cy="58738"/>
          </a:xfrm>
          <a:prstGeom prst="rect">
            <a:avLst/>
          </a:prstGeom>
          <a:noFill/>
        </p:spPr>
        <p:txBody>
          <a:bodyPr wrap="none">
            <a:spAutoFit/>
          </a:bodyPr>
          <a:lstStyle/>
          <a:p>
            <a:pPr>
              <a:defRPr/>
            </a:pPr>
          </a:p>
        </p:txBody>
      </p:sp>
      <p:sp>
        <p:nvSpPr>
          <p:cNvPr id="61" name="TextBox 60"/>
          <p:cNvSpPr txBox="1"/>
          <p:nvPr/>
        </p:nvSpPr>
        <p:spPr>
          <a:xfrm>
            <a:off x="2289176" y="4503738"/>
            <a:ext cx="60325" cy="50800"/>
          </a:xfrm>
          <a:prstGeom prst="rect">
            <a:avLst/>
          </a:prstGeom>
          <a:noFill/>
        </p:spPr>
        <p:txBody>
          <a:bodyPr wrap="none">
            <a:spAutoFit/>
          </a:bodyPr>
          <a:lstStyle/>
          <a:p>
            <a:pPr>
              <a:defRPr/>
            </a:pPr>
          </a:p>
        </p:txBody>
      </p:sp>
      <p:sp>
        <p:nvSpPr>
          <p:cNvPr id="62" name="TextBox 61"/>
          <p:cNvSpPr txBox="1"/>
          <p:nvPr/>
        </p:nvSpPr>
        <p:spPr>
          <a:xfrm>
            <a:off x="2295526" y="4510088"/>
            <a:ext cx="47625" cy="38100"/>
          </a:xfrm>
          <a:prstGeom prst="rect">
            <a:avLst/>
          </a:prstGeom>
          <a:noFill/>
        </p:spPr>
        <p:txBody>
          <a:bodyPr wrap="none">
            <a:spAutoFit/>
          </a:bodyPr>
          <a:lstStyle/>
          <a:p>
            <a:pPr>
              <a:defRPr/>
            </a:pPr>
          </a:p>
        </p:txBody>
      </p:sp>
      <p:sp>
        <p:nvSpPr>
          <p:cNvPr id="63" name="TextBox 62"/>
          <p:cNvSpPr txBox="1"/>
          <p:nvPr/>
        </p:nvSpPr>
        <p:spPr>
          <a:xfrm>
            <a:off x="2341563" y="4397375"/>
            <a:ext cx="582612" cy="560388"/>
          </a:xfrm>
          <a:prstGeom prst="rect">
            <a:avLst/>
          </a:prstGeom>
          <a:noFill/>
        </p:spPr>
        <p:txBody>
          <a:bodyPr wrap="none">
            <a:spAutoFit/>
          </a:bodyPr>
          <a:lstStyle/>
          <a:p>
            <a:pPr>
              <a:defRPr/>
            </a:pPr>
          </a:p>
        </p:txBody>
      </p:sp>
      <p:sp>
        <p:nvSpPr>
          <p:cNvPr id="64" name="TextBox 63"/>
          <p:cNvSpPr txBox="1"/>
          <p:nvPr/>
        </p:nvSpPr>
        <p:spPr>
          <a:xfrm>
            <a:off x="2373313" y="4437064"/>
            <a:ext cx="525462" cy="503237"/>
          </a:xfrm>
          <a:prstGeom prst="rect">
            <a:avLst/>
          </a:prstGeom>
          <a:noFill/>
        </p:spPr>
        <p:txBody>
          <a:bodyPr wrap="none">
            <a:spAutoFit/>
          </a:bodyPr>
          <a:lstStyle/>
          <a:p>
            <a:pPr>
              <a:defRPr/>
            </a:pPr>
          </a:p>
        </p:txBody>
      </p:sp>
      <p:sp>
        <p:nvSpPr>
          <p:cNvPr id="65" name="TextBox 64"/>
          <p:cNvSpPr txBox="1"/>
          <p:nvPr/>
        </p:nvSpPr>
        <p:spPr>
          <a:xfrm>
            <a:off x="2378076" y="4445000"/>
            <a:ext cx="11113" cy="7938"/>
          </a:xfrm>
          <a:prstGeom prst="rect">
            <a:avLst/>
          </a:prstGeom>
          <a:noFill/>
        </p:spPr>
        <p:txBody>
          <a:bodyPr wrap="none">
            <a:spAutoFit/>
          </a:bodyPr>
          <a:lstStyle/>
          <a:p>
            <a:pPr>
              <a:defRPr/>
            </a:pPr>
          </a:p>
        </p:txBody>
      </p:sp>
      <p:sp>
        <p:nvSpPr>
          <p:cNvPr id="66" name="TextBox 65"/>
          <p:cNvSpPr txBox="1"/>
          <p:nvPr/>
        </p:nvSpPr>
        <p:spPr>
          <a:xfrm>
            <a:off x="2444751" y="4518026"/>
            <a:ext cx="263525" cy="157163"/>
          </a:xfrm>
          <a:prstGeom prst="rect">
            <a:avLst/>
          </a:prstGeom>
          <a:noFill/>
        </p:spPr>
        <p:txBody>
          <a:bodyPr wrap="none">
            <a:spAutoFit/>
          </a:bodyPr>
          <a:lstStyle/>
          <a:p>
            <a:pPr>
              <a:defRPr/>
            </a:pPr>
          </a:p>
        </p:txBody>
      </p:sp>
      <p:sp>
        <p:nvSpPr>
          <p:cNvPr id="67" name="TextBox 66"/>
          <p:cNvSpPr txBox="1"/>
          <p:nvPr/>
        </p:nvSpPr>
        <p:spPr>
          <a:xfrm>
            <a:off x="2390776" y="4471989"/>
            <a:ext cx="60325" cy="22225"/>
          </a:xfrm>
          <a:prstGeom prst="rect">
            <a:avLst/>
          </a:prstGeom>
          <a:noFill/>
        </p:spPr>
        <p:txBody>
          <a:bodyPr wrap="none">
            <a:spAutoFit/>
          </a:bodyPr>
          <a:lstStyle/>
          <a:p>
            <a:pPr>
              <a:defRPr/>
            </a:pPr>
          </a:p>
        </p:txBody>
      </p:sp>
      <p:sp>
        <p:nvSpPr>
          <p:cNvPr id="68" name="TextBox 67"/>
          <p:cNvSpPr txBox="1"/>
          <p:nvPr/>
        </p:nvSpPr>
        <p:spPr>
          <a:xfrm>
            <a:off x="2470151" y="4521201"/>
            <a:ext cx="212725" cy="136525"/>
          </a:xfrm>
          <a:prstGeom prst="rect">
            <a:avLst/>
          </a:prstGeom>
          <a:noFill/>
        </p:spPr>
        <p:txBody>
          <a:bodyPr wrap="none">
            <a:spAutoFit/>
          </a:bodyPr>
          <a:lstStyle/>
          <a:p>
            <a:pPr>
              <a:defRPr/>
            </a:pPr>
          </a:p>
        </p:txBody>
      </p:sp>
      <p:sp>
        <p:nvSpPr>
          <p:cNvPr id="69" name="TextBox 68"/>
          <p:cNvSpPr txBox="1"/>
          <p:nvPr/>
        </p:nvSpPr>
        <p:spPr>
          <a:xfrm>
            <a:off x="2557463" y="4578350"/>
            <a:ext cx="119062" cy="76200"/>
          </a:xfrm>
          <a:prstGeom prst="rect">
            <a:avLst/>
          </a:prstGeom>
          <a:noFill/>
        </p:spPr>
        <p:txBody>
          <a:bodyPr wrap="none">
            <a:spAutoFit/>
          </a:bodyPr>
          <a:lstStyle/>
          <a:p>
            <a:pPr>
              <a:defRPr/>
            </a:pPr>
          </a:p>
        </p:txBody>
      </p:sp>
      <p:sp>
        <p:nvSpPr>
          <p:cNvPr id="70" name="TextBox 69"/>
          <p:cNvSpPr txBox="1"/>
          <p:nvPr/>
        </p:nvSpPr>
        <p:spPr>
          <a:xfrm>
            <a:off x="2562225" y="4581525"/>
            <a:ext cx="69850" cy="52388"/>
          </a:xfrm>
          <a:prstGeom prst="rect">
            <a:avLst/>
          </a:prstGeom>
          <a:noFill/>
        </p:spPr>
        <p:txBody>
          <a:bodyPr wrap="none">
            <a:spAutoFit/>
          </a:bodyPr>
          <a:lstStyle/>
          <a:p>
            <a:pPr>
              <a:defRPr/>
            </a:pPr>
          </a:p>
        </p:txBody>
      </p:sp>
      <p:sp>
        <p:nvSpPr>
          <p:cNvPr id="71" name="TextBox 70"/>
          <p:cNvSpPr txBox="1"/>
          <p:nvPr/>
        </p:nvSpPr>
        <p:spPr>
          <a:xfrm>
            <a:off x="2632075" y="4624389"/>
            <a:ext cx="31750" cy="20637"/>
          </a:xfrm>
          <a:prstGeom prst="rect">
            <a:avLst/>
          </a:prstGeom>
          <a:noFill/>
        </p:spPr>
        <p:txBody>
          <a:bodyPr wrap="none">
            <a:spAutoFit/>
          </a:bodyPr>
          <a:lstStyle/>
          <a:p>
            <a:pPr>
              <a:defRPr/>
            </a:pPr>
          </a:p>
        </p:txBody>
      </p:sp>
      <p:sp>
        <p:nvSpPr>
          <p:cNvPr id="72" name="TextBox 71"/>
          <p:cNvSpPr txBox="1"/>
          <p:nvPr/>
        </p:nvSpPr>
        <p:spPr>
          <a:xfrm>
            <a:off x="2393950" y="4478338"/>
            <a:ext cx="88900" cy="114300"/>
          </a:xfrm>
          <a:prstGeom prst="rect">
            <a:avLst/>
          </a:prstGeom>
          <a:noFill/>
        </p:spPr>
        <p:txBody>
          <a:bodyPr wrap="none">
            <a:spAutoFit/>
          </a:bodyPr>
          <a:lstStyle/>
          <a:p>
            <a:pPr>
              <a:defRPr/>
            </a:pPr>
          </a:p>
        </p:txBody>
      </p:sp>
      <p:sp>
        <p:nvSpPr>
          <p:cNvPr id="73" name="TextBox 72"/>
          <p:cNvSpPr txBox="1"/>
          <p:nvPr/>
        </p:nvSpPr>
        <p:spPr>
          <a:xfrm>
            <a:off x="2381250" y="4449763"/>
            <a:ext cx="57150" cy="36512"/>
          </a:xfrm>
          <a:prstGeom prst="rect">
            <a:avLst/>
          </a:prstGeom>
          <a:noFill/>
        </p:spPr>
        <p:txBody>
          <a:bodyPr wrap="none">
            <a:spAutoFit/>
          </a:bodyPr>
          <a:lstStyle/>
          <a:p>
            <a:pPr>
              <a:defRPr/>
            </a:pPr>
          </a:p>
        </p:txBody>
      </p:sp>
      <p:sp>
        <p:nvSpPr>
          <p:cNvPr id="74" name="TextBox 73"/>
          <p:cNvSpPr txBox="1"/>
          <p:nvPr/>
        </p:nvSpPr>
        <p:spPr>
          <a:xfrm>
            <a:off x="2413001" y="4595814"/>
            <a:ext cx="4763" cy="7937"/>
          </a:xfrm>
          <a:prstGeom prst="rect">
            <a:avLst/>
          </a:prstGeom>
          <a:noFill/>
        </p:spPr>
        <p:txBody>
          <a:bodyPr wrap="none">
            <a:spAutoFit/>
          </a:bodyPr>
          <a:lstStyle/>
          <a:p>
            <a:pPr>
              <a:defRPr/>
            </a:pPr>
          </a:p>
        </p:txBody>
      </p:sp>
      <p:sp>
        <p:nvSpPr>
          <p:cNvPr id="75" name="TextBox 74"/>
          <p:cNvSpPr txBox="1"/>
          <p:nvPr/>
        </p:nvSpPr>
        <p:spPr>
          <a:xfrm>
            <a:off x="2613025" y="4111626"/>
            <a:ext cx="146050" cy="288925"/>
          </a:xfrm>
          <a:prstGeom prst="rect">
            <a:avLst/>
          </a:prstGeom>
          <a:noFill/>
        </p:spPr>
        <p:txBody>
          <a:bodyPr wrap="none">
            <a:spAutoFit/>
          </a:bodyPr>
          <a:lstStyle/>
          <a:p>
            <a:pPr>
              <a:defRPr/>
            </a:pPr>
          </a:p>
        </p:txBody>
      </p:sp>
      <p:sp>
        <p:nvSpPr>
          <p:cNvPr id="76" name="TextBox 75"/>
          <p:cNvSpPr txBox="1"/>
          <p:nvPr/>
        </p:nvSpPr>
        <p:spPr>
          <a:xfrm>
            <a:off x="2620964" y="4341813"/>
            <a:ext cx="28575" cy="36512"/>
          </a:xfrm>
          <a:prstGeom prst="rect">
            <a:avLst/>
          </a:prstGeom>
          <a:noFill/>
        </p:spPr>
        <p:txBody>
          <a:bodyPr wrap="none">
            <a:spAutoFit/>
          </a:bodyPr>
          <a:lstStyle/>
          <a:p>
            <a:pPr>
              <a:defRPr/>
            </a:pPr>
          </a:p>
        </p:txBody>
      </p:sp>
      <p:sp>
        <p:nvSpPr>
          <p:cNvPr id="77" name="TextBox 76"/>
          <p:cNvSpPr txBox="1"/>
          <p:nvPr/>
        </p:nvSpPr>
        <p:spPr>
          <a:xfrm>
            <a:off x="2619376" y="4454525"/>
            <a:ext cx="4763" cy="7938"/>
          </a:xfrm>
          <a:prstGeom prst="rect">
            <a:avLst/>
          </a:prstGeom>
          <a:noFill/>
        </p:spPr>
        <p:txBody>
          <a:bodyPr wrap="none">
            <a:spAutoFit/>
          </a:bodyPr>
          <a:lstStyle/>
          <a:p>
            <a:pPr>
              <a:defRPr/>
            </a:pPr>
          </a:p>
        </p:txBody>
      </p:sp>
      <p:sp>
        <p:nvSpPr>
          <p:cNvPr id="78" name="TextBox 77"/>
          <p:cNvSpPr txBox="1"/>
          <p:nvPr/>
        </p:nvSpPr>
        <p:spPr>
          <a:xfrm>
            <a:off x="2719388" y="4140200"/>
            <a:ext cx="25400" cy="14288"/>
          </a:xfrm>
          <a:prstGeom prst="rect">
            <a:avLst/>
          </a:prstGeom>
          <a:noFill/>
        </p:spPr>
        <p:txBody>
          <a:bodyPr wrap="none">
            <a:spAutoFit/>
          </a:bodyPr>
          <a:lstStyle/>
          <a:p>
            <a:pPr>
              <a:defRPr/>
            </a:pPr>
          </a:p>
        </p:txBody>
      </p:sp>
      <p:sp>
        <p:nvSpPr>
          <p:cNvPr id="79" name="TextBox 78"/>
          <p:cNvSpPr txBox="1"/>
          <p:nvPr/>
        </p:nvSpPr>
        <p:spPr>
          <a:xfrm>
            <a:off x="2713039" y="4151313"/>
            <a:ext cx="26987" cy="12700"/>
          </a:xfrm>
          <a:prstGeom prst="rect">
            <a:avLst/>
          </a:prstGeom>
          <a:noFill/>
        </p:spPr>
        <p:txBody>
          <a:bodyPr wrap="none">
            <a:spAutoFit/>
          </a:bodyPr>
          <a:lstStyle/>
          <a:p>
            <a:pPr>
              <a:defRPr/>
            </a:pPr>
          </a:p>
        </p:txBody>
      </p:sp>
      <p:sp>
        <p:nvSpPr>
          <p:cNvPr id="80" name="TextBox 79"/>
          <p:cNvSpPr txBox="1"/>
          <p:nvPr/>
        </p:nvSpPr>
        <p:spPr>
          <a:xfrm>
            <a:off x="2633663" y="4162425"/>
            <a:ext cx="87312" cy="184150"/>
          </a:xfrm>
          <a:prstGeom prst="rect">
            <a:avLst/>
          </a:prstGeom>
          <a:noFill/>
        </p:spPr>
        <p:txBody>
          <a:bodyPr wrap="none">
            <a:spAutoFit/>
          </a:bodyPr>
          <a:lstStyle/>
          <a:p>
            <a:pPr>
              <a:defRPr/>
            </a:pPr>
          </a:p>
        </p:txBody>
      </p:sp>
      <p:sp>
        <p:nvSpPr>
          <p:cNvPr id="81" name="TextBox 80"/>
          <p:cNvSpPr txBox="1"/>
          <p:nvPr/>
        </p:nvSpPr>
        <p:spPr>
          <a:xfrm>
            <a:off x="2638425" y="4167188"/>
            <a:ext cx="90488" cy="182562"/>
          </a:xfrm>
          <a:prstGeom prst="rect">
            <a:avLst/>
          </a:prstGeom>
          <a:noFill/>
        </p:spPr>
        <p:txBody>
          <a:bodyPr wrap="none">
            <a:spAutoFit/>
          </a:bodyPr>
          <a:lstStyle/>
          <a:p>
            <a:pPr>
              <a:defRPr/>
            </a:pPr>
          </a:p>
        </p:txBody>
      </p:sp>
      <p:sp>
        <p:nvSpPr>
          <p:cNvPr id="82" name="TextBox 81"/>
          <p:cNvSpPr txBox="1"/>
          <p:nvPr/>
        </p:nvSpPr>
        <p:spPr>
          <a:xfrm>
            <a:off x="2647950" y="4168775"/>
            <a:ext cx="88900" cy="184150"/>
          </a:xfrm>
          <a:prstGeom prst="rect">
            <a:avLst/>
          </a:prstGeom>
          <a:noFill/>
        </p:spPr>
        <p:txBody>
          <a:bodyPr wrap="none">
            <a:spAutoFit/>
          </a:bodyPr>
          <a:lstStyle/>
          <a:p>
            <a:pPr>
              <a:defRPr/>
            </a:pPr>
          </a:p>
        </p:txBody>
      </p:sp>
      <p:sp>
        <p:nvSpPr>
          <p:cNvPr id="83" name="TextBox 82"/>
          <p:cNvSpPr txBox="1"/>
          <p:nvPr/>
        </p:nvSpPr>
        <p:spPr>
          <a:xfrm>
            <a:off x="2716214" y="4144964"/>
            <a:ext cx="26987" cy="14287"/>
          </a:xfrm>
          <a:prstGeom prst="rect">
            <a:avLst/>
          </a:prstGeom>
          <a:noFill/>
        </p:spPr>
        <p:txBody>
          <a:bodyPr wrap="none">
            <a:spAutoFit/>
          </a:bodyPr>
          <a:lstStyle/>
          <a:p>
            <a:pPr>
              <a:defRPr/>
            </a:pPr>
          </a:p>
        </p:txBody>
      </p:sp>
      <p:sp>
        <p:nvSpPr>
          <p:cNvPr id="84" name="TextBox 83"/>
          <p:cNvSpPr txBox="1"/>
          <p:nvPr/>
        </p:nvSpPr>
        <p:spPr>
          <a:xfrm>
            <a:off x="2722564" y="4133850"/>
            <a:ext cx="1587" cy="1588"/>
          </a:xfrm>
          <a:prstGeom prst="rect">
            <a:avLst/>
          </a:prstGeom>
          <a:noFill/>
        </p:spPr>
        <p:txBody>
          <a:bodyPr wrap="none">
            <a:spAutoFit/>
          </a:bodyPr>
          <a:lstStyle/>
          <a:p>
            <a:pPr>
              <a:defRPr/>
            </a:pPr>
          </a:p>
        </p:txBody>
      </p:sp>
      <p:sp>
        <p:nvSpPr>
          <p:cNvPr id="85" name="TextBox 84"/>
          <p:cNvSpPr txBox="1"/>
          <p:nvPr/>
        </p:nvSpPr>
        <p:spPr>
          <a:xfrm>
            <a:off x="2625725" y="4157663"/>
            <a:ext cx="88900" cy="182562"/>
          </a:xfrm>
          <a:prstGeom prst="rect">
            <a:avLst/>
          </a:prstGeom>
          <a:noFill/>
        </p:spPr>
        <p:txBody>
          <a:bodyPr wrap="none">
            <a:spAutoFit/>
          </a:bodyPr>
          <a:lstStyle/>
          <a:p>
            <a:pPr>
              <a:defRPr/>
            </a:pPr>
          </a:p>
        </p:txBody>
      </p:sp>
      <p:sp>
        <p:nvSpPr>
          <p:cNvPr id="86" name="TextBox 85"/>
          <p:cNvSpPr txBox="1"/>
          <p:nvPr/>
        </p:nvSpPr>
        <p:spPr>
          <a:xfrm>
            <a:off x="2722563" y="4116388"/>
            <a:ext cx="31750" cy="30162"/>
          </a:xfrm>
          <a:prstGeom prst="rect">
            <a:avLst/>
          </a:prstGeom>
          <a:noFill/>
        </p:spPr>
        <p:txBody>
          <a:bodyPr wrap="none">
            <a:spAutoFit/>
          </a:bodyPr>
          <a:lstStyle/>
          <a:p>
            <a:pPr>
              <a:defRPr/>
            </a:pPr>
          </a:p>
        </p:txBody>
      </p:sp>
      <p:sp>
        <p:nvSpPr>
          <p:cNvPr id="87" name="TextBox 86"/>
          <p:cNvSpPr txBox="1"/>
          <p:nvPr/>
        </p:nvSpPr>
        <p:spPr>
          <a:xfrm>
            <a:off x="2139951" y="4822825"/>
            <a:ext cx="296863" cy="128588"/>
          </a:xfrm>
          <a:prstGeom prst="rect">
            <a:avLst/>
          </a:prstGeom>
          <a:noFill/>
        </p:spPr>
        <p:txBody>
          <a:bodyPr wrap="none">
            <a:spAutoFit/>
          </a:bodyPr>
          <a:lstStyle/>
          <a:p>
            <a:pPr>
              <a:defRPr/>
            </a:pPr>
          </a:p>
        </p:txBody>
      </p:sp>
      <p:sp>
        <p:nvSpPr>
          <p:cNvPr id="88" name="TextBox 87"/>
          <p:cNvSpPr txBox="1"/>
          <p:nvPr/>
        </p:nvSpPr>
        <p:spPr>
          <a:xfrm>
            <a:off x="2378076" y="4918075"/>
            <a:ext cx="36513" cy="26988"/>
          </a:xfrm>
          <a:prstGeom prst="rect">
            <a:avLst/>
          </a:prstGeom>
          <a:noFill/>
        </p:spPr>
        <p:txBody>
          <a:bodyPr wrap="none">
            <a:spAutoFit/>
          </a:bodyPr>
          <a:lstStyle/>
          <a:p>
            <a:pPr>
              <a:defRPr/>
            </a:pPr>
          </a:p>
        </p:txBody>
      </p:sp>
      <p:sp>
        <p:nvSpPr>
          <p:cNvPr id="89" name="TextBox 88"/>
          <p:cNvSpPr txBox="1"/>
          <p:nvPr/>
        </p:nvSpPr>
        <p:spPr>
          <a:xfrm>
            <a:off x="2416175" y="4941888"/>
            <a:ext cx="6350" cy="4762"/>
          </a:xfrm>
          <a:prstGeom prst="rect">
            <a:avLst/>
          </a:prstGeom>
          <a:noFill/>
        </p:spPr>
        <p:txBody>
          <a:bodyPr wrap="none">
            <a:spAutoFit/>
          </a:bodyPr>
          <a:lstStyle/>
          <a:p>
            <a:pPr>
              <a:defRPr/>
            </a:pPr>
          </a:p>
        </p:txBody>
      </p:sp>
      <p:sp>
        <p:nvSpPr>
          <p:cNvPr id="90" name="TextBox 89"/>
          <p:cNvSpPr txBox="1"/>
          <p:nvPr/>
        </p:nvSpPr>
        <p:spPr>
          <a:xfrm>
            <a:off x="2171701" y="4835525"/>
            <a:ext cx="11113" cy="26988"/>
          </a:xfrm>
          <a:prstGeom prst="rect">
            <a:avLst/>
          </a:prstGeom>
          <a:noFill/>
        </p:spPr>
        <p:txBody>
          <a:bodyPr wrap="none">
            <a:spAutoFit/>
          </a:bodyPr>
          <a:lstStyle/>
          <a:p>
            <a:pPr>
              <a:defRPr/>
            </a:pPr>
          </a:p>
        </p:txBody>
      </p:sp>
      <p:sp>
        <p:nvSpPr>
          <p:cNvPr id="91" name="TextBox 90"/>
          <p:cNvSpPr txBox="1"/>
          <p:nvPr/>
        </p:nvSpPr>
        <p:spPr>
          <a:xfrm>
            <a:off x="2182813" y="4840289"/>
            <a:ext cx="11112" cy="26987"/>
          </a:xfrm>
          <a:prstGeom prst="rect">
            <a:avLst/>
          </a:prstGeom>
          <a:noFill/>
        </p:spPr>
        <p:txBody>
          <a:bodyPr wrap="none">
            <a:spAutoFit/>
          </a:bodyPr>
          <a:lstStyle/>
          <a:p>
            <a:pPr>
              <a:defRPr/>
            </a:pPr>
          </a:p>
        </p:txBody>
      </p:sp>
      <p:sp>
        <p:nvSpPr>
          <p:cNvPr id="92" name="TextBox 91"/>
          <p:cNvSpPr txBox="1"/>
          <p:nvPr/>
        </p:nvSpPr>
        <p:spPr>
          <a:xfrm>
            <a:off x="2193926" y="4857750"/>
            <a:ext cx="187325" cy="77788"/>
          </a:xfrm>
          <a:prstGeom prst="rect">
            <a:avLst/>
          </a:prstGeom>
          <a:noFill/>
        </p:spPr>
        <p:txBody>
          <a:bodyPr wrap="none">
            <a:spAutoFit/>
          </a:bodyPr>
          <a:lstStyle/>
          <a:p>
            <a:pPr>
              <a:defRPr/>
            </a:pPr>
          </a:p>
        </p:txBody>
      </p:sp>
      <p:sp>
        <p:nvSpPr>
          <p:cNvPr id="93" name="TextBox 92"/>
          <p:cNvSpPr txBox="1"/>
          <p:nvPr/>
        </p:nvSpPr>
        <p:spPr>
          <a:xfrm>
            <a:off x="2197101" y="4849813"/>
            <a:ext cx="187325" cy="80962"/>
          </a:xfrm>
          <a:prstGeom prst="rect">
            <a:avLst/>
          </a:prstGeom>
          <a:noFill/>
        </p:spPr>
        <p:txBody>
          <a:bodyPr wrap="none">
            <a:spAutoFit/>
          </a:bodyPr>
          <a:lstStyle/>
          <a:p>
            <a:pPr>
              <a:defRPr/>
            </a:pPr>
          </a:p>
        </p:txBody>
      </p:sp>
      <p:sp>
        <p:nvSpPr>
          <p:cNvPr id="94" name="TextBox 93"/>
          <p:cNvSpPr txBox="1"/>
          <p:nvPr/>
        </p:nvSpPr>
        <p:spPr>
          <a:xfrm>
            <a:off x="2198688" y="4841875"/>
            <a:ext cx="188912" cy="77788"/>
          </a:xfrm>
          <a:prstGeom prst="rect">
            <a:avLst/>
          </a:prstGeom>
          <a:noFill/>
        </p:spPr>
        <p:txBody>
          <a:bodyPr wrap="none">
            <a:spAutoFit/>
          </a:bodyPr>
          <a:lstStyle/>
          <a:p>
            <a:pPr>
              <a:defRPr/>
            </a:pPr>
          </a:p>
        </p:txBody>
      </p:sp>
      <p:sp>
        <p:nvSpPr>
          <p:cNvPr id="95" name="TextBox 94"/>
          <p:cNvSpPr txBox="1"/>
          <p:nvPr/>
        </p:nvSpPr>
        <p:spPr>
          <a:xfrm>
            <a:off x="2176463" y="4837114"/>
            <a:ext cx="12700" cy="28575"/>
          </a:xfrm>
          <a:prstGeom prst="rect">
            <a:avLst/>
          </a:prstGeom>
          <a:noFill/>
        </p:spPr>
        <p:txBody>
          <a:bodyPr wrap="none">
            <a:spAutoFit/>
          </a:bodyPr>
          <a:lstStyle/>
          <a:p>
            <a:pPr>
              <a:defRPr/>
            </a:pPr>
          </a:p>
        </p:txBody>
      </p:sp>
      <p:sp>
        <p:nvSpPr>
          <p:cNvPr id="96" name="TextBox 95"/>
          <p:cNvSpPr txBox="1"/>
          <p:nvPr/>
        </p:nvSpPr>
        <p:spPr>
          <a:xfrm>
            <a:off x="2165350" y="4859339"/>
            <a:ext cx="1588" cy="1587"/>
          </a:xfrm>
          <a:prstGeom prst="rect">
            <a:avLst/>
          </a:prstGeom>
          <a:noFill/>
        </p:spPr>
        <p:txBody>
          <a:bodyPr wrap="none">
            <a:spAutoFit/>
          </a:bodyPr>
          <a:lstStyle/>
          <a:p>
            <a:pPr>
              <a:defRPr/>
            </a:pPr>
          </a:p>
        </p:txBody>
      </p:sp>
      <p:sp>
        <p:nvSpPr>
          <p:cNvPr id="97" name="TextBox 96"/>
          <p:cNvSpPr txBox="1"/>
          <p:nvPr/>
        </p:nvSpPr>
        <p:spPr>
          <a:xfrm>
            <a:off x="2189164" y="4865689"/>
            <a:ext cx="187325" cy="77787"/>
          </a:xfrm>
          <a:prstGeom prst="rect">
            <a:avLst/>
          </a:prstGeom>
          <a:noFill/>
        </p:spPr>
        <p:txBody>
          <a:bodyPr wrap="none">
            <a:spAutoFit/>
          </a:bodyPr>
          <a:lstStyle/>
          <a:p>
            <a:pPr>
              <a:defRPr/>
            </a:pPr>
          </a:p>
        </p:txBody>
      </p:sp>
      <p:sp>
        <p:nvSpPr>
          <p:cNvPr id="98" name="TextBox 97"/>
          <p:cNvSpPr txBox="1"/>
          <p:nvPr/>
        </p:nvSpPr>
        <p:spPr>
          <a:xfrm>
            <a:off x="2146301" y="4827588"/>
            <a:ext cx="30163" cy="31750"/>
          </a:xfrm>
          <a:prstGeom prst="rect">
            <a:avLst/>
          </a:prstGeom>
          <a:noFill/>
        </p:spPr>
        <p:txBody>
          <a:bodyPr wrap="none">
            <a:spAutoFit/>
          </a:bodyPr>
          <a:lstStyle/>
          <a:p>
            <a:pPr>
              <a:defRPr/>
            </a:pPr>
          </a:p>
        </p:txBody>
      </p:sp>
      <p:sp>
        <p:nvSpPr>
          <p:cNvPr id="99" name="TextBox 98"/>
          <p:cNvSpPr txBox="1"/>
          <p:nvPr/>
        </p:nvSpPr>
        <p:spPr>
          <a:xfrm>
            <a:off x="1905001" y="3878263"/>
            <a:ext cx="588963" cy="982662"/>
          </a:xfrm>
          <a:prstGeom prst="rect">
            <a:avLst/>
          </a:prstGeom>
          <a:noFill/>
        </p:spPr>
        <p:txBody>
          <a:bodyPr wrap="none">
            <a:spAutoFit/>
          </a:bodyPr>
          <a:lstStyle/>
          <a:p>
            <a:pPr>
              <a:defRPr/>
            </a:pPr>
          </a:p>
        </p:txBody>
      </p:sp>
      <p:sp>
        <p:nvSpPr>
          <p:cNvPr id="100" name="TextBox 99"/>
          <p:cNvSpPr txBox="1"/>
          <p:nvPr/>
        </p:nvSpPr>
        <p:spPr>
          <a:xfrm>
            <a:off x="1916114" y="3976688"/>
            <a:ext cx="403225" cy="874712"/>
          </a:xfrm>
          <a:prstGeom prst="rect">
            <a:avLst/>
          </a:prstGeom>
          <a:noFill/>
        </p:spPr>
        <p:txBody>
          <a:bodyPr wrap="none">
            <a:spAutoFit/>
          </a:bodyPr>
          <a:lstStyle/>
          <a:p>
            <a:pPr>
              <a:defRPr/>
            </a:pPr>
          </a:p>
        </p:txBody>
      </p:sp>
      <p:sp>
        <p:nvSpPr>
          <p:cNvPr id="101" name="TextBox 100"/>
          <p:cNvSpPr txBox="1"/>
          <p:nvPr/>
        </p:nvSpPr>
        <p:spPr>
          <a:xfrm>
            <a:off x="2284414" y="3959225"/>
            <a:ext cx="14287" cy="12700"/>
          </a:xfrm>
          <a:prstGeom prst="rect">
            <a:avLst/>
          </a:prstGeom>
          <a:noFill/>
        </p:spPr>
        <p:txBody>
          <a:bodyPr wrap="none">
            <a:spAutoFit/>
          </a:bodyPr>
          <a:lstStyle/>
          <a:p>
            <a:pPr>
              <a:defRPr/>
            </a:pPr>
          </a:p>
        </p:txBody>
      </p:sp>
      <p:sp>
        <p:nvSpPr>
          <p:cNvPr id="102" name="TextBox 101"/>
          <p:cNvSpPr txBox="1"/>
          <p:nvPr/>
        </p:nvSpPr>
        <p:spPr>
          <a:xfrm>
            <a:off x="2238376" y="3976689"/>
            <a:ext cx="80963" cy="39687"/>
          </a:xfrm>
          <a:prstGeom prst="rect">
            <a:avLst/>
          </a:prstGeom>
          <a:noFill/>
        </p:spPr>
        <p:txBody>
          <a:bodyPr wrap="none">
            <a:spAutoFit/>
          </a:bodyPr>
          <a:lstStyle/>
          <a:p>
            <a:pPr>
              <a:defRPr/>
            </a:pPr>
          </a:p>
        </p:txBody>
      </p:sp>
      <p:sp>
        <p:nvSpPr>
          <p:cNvPr id="103" name="TextBox 102"/>
          <p:cNvSpPr txBox="1"/>
          <p:nvPr/>
        </p:nvSpPr>
        <p:spPr>
          <a:xfrm>
            <a:off x="8304213" y="5424488"/>
            <a:ext cx="2133600" cy="366712"/>
          </a:xfrm>
          <a:prstGeom prst="rect">
            <a:avLst/>
          </a:prstGeom>
          <a:noFill/>
        </p:spPr>
        <p:txBody>
          <a:bodyPr wrap="none">
            <a:spAutoFit/>
          </a:bodyPr>
          <a:lstStyle/>
          <a:p>
            <a:pPr>
              <a:defRPr/>
            </a:pPr>
            <a:r>
              <a:t>RSA, DSS, SHA-1…</a:t>
            </a:r>
          </a:p>
        </p:txBody>
      </p:sp>
      <p:sp>
        <p:nvSpPr>
          <p:cNvPr id="104" name="TextBox 103"/>
          <p:cNvSpPr txBox="1"/>
          <p:nvPr/>
        </p:nvSpPr>
        <p:spPr>
          <a:xfrm>
            <a:off x="8304213" y="4129088"/>
            <a:ext cx="2133600" cy="641350"/>
          </a:xfrm>
          <a:prstGeom prst="rect">
            <a:avLst/>
          </a:prstGeom>
          <a:noFill/>
        </p:spPr>
        <p:txBody>
          <a:bodyPr wrap="none">
            <a:spAutoFit/>
          </a:bodyPr>
          <a:lstStyle/>
          <a:p>
            <a:pPr>
              <a:defRPr/>
            </a:pPr>
            <a:r>
              <a:t>TLS, IPsec, access control…</a:t>
            </a:r>
          </a:p>
        </p:txBody>
      </p:sp>
      <p:sp>
        <p:nvSpPr>
          <p:cNvPr id="105" name="TextBox 104"/>
          <p:cNvSpPr txBox="1"/>
          <p:nvPr/>
        </p:nvSpPr>
        <p:spPr>
          <a:xfrm>
            <a:off x="8304213" y="2986089"/>
            <a:ext cx="2133600" cy="646331"/>
          </a:xfrm>
          <a:prstGeom prst="rect">
            <a:avLst/>
          </a:prstGeom>
          <a:noFill/>
        </p:spPr>
        <p:txBody>
          <a:bodyPr wrap="none">
            <a:spAutoFit/>
          </a:bodyPr>
          <a:lstStyle/>
          <a:p>
            <a:pPr>
              <a:defRPr/>
            </a:pPr>
            <a:r>
              <a:t>Firewalls, intrusion</a:t>
            </a:r>
          </a:p>
          <a:p>
            <a:pPr>
              <a:defRPr/>
            </a:pPr>
            <a:r>
              <a:t>detection…</a:t>
            </a:r>
          </a:p>
        </p:txBody>
      </p:sp>
      <p:sp>
        <p:nvSpPr>
          <p:cNvPr id="106" name="TextBox 105"/>
          <p:cNvSpPr txBox="1"/>
          <p:nvPr/>
        </p:nvSpPr>
        <p:spPr>
          <a:xfrm>
            <a:off x="1752601" y="6091238"/>
            <a:ext cx="7997825" cy="461962"/>
          </a:xfrm>
          <a:prstGeom prst="rect">
            <a:avLst/>
          </a:prstGeom>
          <a:noFill/>
        </p:spPr>
        <p:txBody>
          <a:bodyPr wrap="none">
            <a:spAutoFit/>
          </a:bodyPr>
          <a:lstStyle/>
          <a:p>
            <a:pPr>
              <a:defRPr/>
            </a:pPr>
            <a:r>
              <a:t>All defense mechanisms must work correctly and securely</a:t>
            </a:r>
          </a:p>
        </p:txBody>
      </p:sp>
      <p:sp>
        <p:nvSpPr>
          <p:cNvPr id="107" name="TextBox 106"/>
          <p:cNvSpPr txBox="1"/>
          <p:nvPr/>
        </p:nvSpPr>
        <p:spPr>
          <a:xfrm>
            <a:off x="4649788" y="1905000"/>
            <a:ext cx="3581400" cy="609600"/>
          </a:xfrm>
          <a:prstGeom prst="rect">
            <a:avLst/>
          </a:prstGeom>
          <a:noFill/>
        </p:spPr>
        <p:txBody>
          <a:bodyPr wrap="none">
            <a:spAutoFit/>
          </a:bodyPr>
          <a:lstStyle/>
          <a:p>
            <a:pPr>
              <a:defRPr/>
            </a:pPr>
            <a:r>
              <a:t>End uses</a:t>
            </a:r>
          </a:p>
        </p:txBody>
      </p:sp>
      <p:sp>
        <p:nvSpPr>
          <p:cNvPr id="108" name="TextBox 107"/>
          <p:cNvSpPr txBox="1"/>
          <p:nvPr/>
        </p:nvSpPr>
        <p:spPr>
          <a:xfrm>
            <a:off x="2978150" y="1905001"/>
            <a:ext cx="1289050" cy="366713"/>
          </a:xfrm>
          <a:prstGeom prst="rect">
            <a:avLst/>
          </a:prstGeom>
          <a:noFill/>
        </p:spPr>
        <p:txBody>
          <a:bodyPr wrap="none">
            <a:spAutoFit/>
          </a:bodyPr>
          <a:lstStyle/>
          <a:p>
            <a:pPr>
              <a:defRPr/>
            </a:pPr>
            <a:r>
              <a:t>People</a:t>
            </a:r>
          </a:p>
        </p:txBody>
      </p:sp>
      <p:sp>
        <p:nvSpPr>
          <p:cNvPr id="109" name="TextBox 108"/>
          <p:cNvSpPr txBox="1"/>
          <p:nvPr/>
        </p:nvSpPr>
        <p:spPr>
          <a:xfrm>
            <a:off x="6238082" y="2485232"/>
            <a:ext cx="360363" cy="419100"/>
          </a:xfrm>
          <a:prstGeom prst="rect">
            <a:avLst/>
          </a:prstGeom>
          <a:noFill/>
        </p:spPr>
        <p:txBody>
          <a:bodyPr wrap="none">
            <a:spAutoFit/>
          </a:bodyPr>
          <a:lstStyle/>
          <a:p>
            <a:pPr>
              <a:defRPr/>
            </a:pPr>
          </a:p>
        </p:txBody>
      </p:sp>
      <p:sp>
        <p:nvSpPr>
          <p:cNvPr id="110" name="TextBox 109"/>
          <p:cNvSpPr txBox="1"/>
          <p:nvPr/>
        </p:nvSpPr>
        <p:spPr>
          <a:xfrm>
            <a:off x="8305800" y="1874839"/>
            <a:ext cx="2286000" cy="646331"/>
          </a:xfrm>
          <a:prstGeom prst="rect">
            <a:avLst/>
          </a:prstGeom>
          <a:noFill/>
        </p:spPr>
        <p:txBody>
          <a:bodyPr wrap="none">
            <a:spAutoFit/>
          </a:bodyPr>
          <a:lstStyle/>
          <a:p>
            <a:pPr>
              <a:defRPr/>
            </a:pPr>
            <a:r>
              <a:t>Password managers, </a:t>
            </a:r>
          </a:p>
          <a:p>
            <a:pPr>
              <a:defRPr/>
            </a:pPr>
            <a:r>
              <a:t>company policies…</a:t>
            </a:r>
          </a:p>
        </p:txBody>
      </p:sp>
      <p:pic>
        <p:nvPicPr>
          <p:cNvPr id="111" name="Picture 110" descr="image.wmf"/>
          <p:cNvPicPr>
            <a:picLocks noChangeAspect="1"/>
          </p:cNvPicPr>
          <p:nvPr/>
        </p:nvPicPr>
        <p:blipFill>
          <a:blip r:embed="rId2"/>
          <a:stretch>
            <a:fillRect/>
          </a:stretch>
        </p:blipFill>
        <p:spPr>
          <a:xfrm>
            <a:off x="2227264" y="1676400"/>
            <a:ext cx="592137" cy="819150"/>
          </a:xfrm>
          <a:prstGeom prst="rect">
            <a:avLst/>
          </a:prstGeom>
        </p:spPr>
      </p:pic>
    </p:spTree>
  </p:cSld>
  <p:clrMapOvr>
    <a:masterClrMapping/>
  </p:clrMapOvr>
</p:sld>
</file>

<file path=ppt/slides/slide2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74320"/>
            <a:ext cx="11360800" cy="763600"/>
          </a:xfrm>
          <a:prstGeom prst="rect">
            <a:avLst/>
          </a:prstGeom>
          <a:noFill/>
        </p:spPr>
        <p:txBody>
          <a:bodyPr wrap="none">
            <a:spAutoFit/>
          </a:bodyPr>
          <a:lstStyle/>
          <a:p>
            <a:pPr>
              <a:defRPr/>
            </a:pPr>
            <a:r>
              <a:t>New DNSSEC Record Types: NSEC</a:t>
            </a:r>
          </a:p>
        </p:txBody>
      </p:sp>
      <p:sp>
        <p:nvSpPr>
          <p:cNvPr id="3" name="TextBox 2"/>
          <p:cNvSpPr txBox="1"/>
          <p:nvPr/>
        </p:nvSpPr>
        <p:spPr>
          <a:xfrm>
            <a:off x="415600" y="1611771"/>
            <a:ext cx="11360800" cy="4770537"/>
          </a:xfrm>
          <a:prstGeom prst="rect">
            <a:avLst/>
          </a:prstGeom>
          <a:noFill/>
        </p:spPr>
        <p:txBody>
          <a:bodyPr wrap="none">
            <a:spAutoFit/>
          </a:bodyPr>
          <a:lstStyle/>
          <a:p>
            <a:pPr>
              <a:defRPr/>
            </a:pPr>
            <a:r>
              <a:t>NSEC (and NSEC3, and NSEC5): Prove nonexistence of a DNS record</a:t>
            </a:r>
          </a:p>
          <a:p>
            <a:pPr>
              <a:defRPr/>
            </a:pPr>
            <a:r>
              <a:t>NSEC record: Next Secure Record</a:t>
            </a:r>
          </a:p>
          <a:p>
            <a:pPr>
              <a:defRPr/>
            </a:pPr>
            <a:r>
              <a:t>Provide two adjacent domains alphabetically, so that the resolver knows that no domain in the middle exists</a:t>
            </a:r>
          </a:p>
          <a:p>
            <a:pPr>
              <a:defRPr/>
            </a:pPr>
            <a:r>
              <a:t>For example, suppose a website has 3 subdomains (hostnames):</a:t>
            </a:r>
          </a:p>
          <a:p>
            <a:pPr>
              <a:defRPr/>
            </a:pPr>
            <a:r>
              <a:t>b.example.com		g.example.com 	q.example.com</a:t>
            </a:r>
          </a:p>
          <a:p>
            <a:pPr>
              <a:defRPr/>
            </a:pPr>
            <a:r>
              <a:t>Query for “c.example.com”, name server returns a signed NSEC record: “No domains exist between b.example.com and g.example.com”</a:t>
            </a:r>
          </a:p>
          <a:p>
            <a:pPr>
              <a:defRPr/>
            </a:pPr>
            <a:r>
              <a:t>Query for “x.example.com”, name server returns a signed NSEC record: “No domains exist between q.example.com and b.example.com” (wrapping around from z to a)</a:t>
            </a:r>
          </a:p>
          <a:p>
            <a:pPr>
              <a:defRPr/>
            </a:pPr>
          </a:p>
          <a:p>
            <a:pPr>
              <a:defRPr/>
            </a:pPr>
          </a:p>
        </p:txBody>
      </p:sp>
    </p:spTree>
  </p:cSld>
  <p:clrMapOvr>
    <a:masterClrMapping/>
  </p:clrMapOvr>
</p:sld>
</file>

<file path=ppt/slides/slide2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Review</a:t>
            </a:r>
          </a:p>
          <a:p>
            <a:pPr>
              <a:defRPr/>
            </a:pPr>
            <a:r>
              <a:t>DNS over TLS</a:t>
            </a:r>
          </a:p>
          <a:p>
            <a:pPr>
              <a:defRPr/>
            </a:pPr>
            <a:r>
              <a:t>DNSSEC: Design Ideas</a:t>
            </a:r>
          </a:p>
          <a:p>
            <a:pPr>
              <a:defRPr/>
            </a:pPr>
            <a:r>
              <a:t>DNSSEC: Implementation</a:t>
            </a:r>
          </a:p>
          <a:p>
            <a:pPr>
              <a:defRPr/>
            </a:pPr>
            <a:r>
              <a:t>DNS Security: Summary</a:t>
            </a:r>
          </a:p>
          <a:p>
            <a:pPr>
              <a:defRPr/>
            </a:pPr>
          </a:p>
          <a:p>
            <a:pPr>
              <a:defRPr/>
            </a:pPr>
          </a:p>
          <a:p>
            <a:pPr>
              <a:defRPr/>
            </a:pPr>
          </a:p>
        </p:txBody>
      </p:sp>
    </p:spTree>
  </p:cSld>
  <p:clrMapOvr>
    <a:masterClrMapping/>
  </p:clrMapOvr>
</p:sld>
</file>

<file path=ppt/slides/slide2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27362"/>
            <a:ext cx="11360800" cy="763600"/>
          </a:xfrm>
          <a:prstGeom prst="rect">
            <a:avLst/>
          </a:prstGeom>
          <a:noFill/>
        </p:spPr>
        <p:txBody>
          <a:bodyPr wrap="none">
            <a:spAutoFit/>
          </a:bodyPr>
          <a:lstStyle/>
          <a:p>
            <a:pPr>
              <a:defRPr/>
            </a:pPr>
            <a:r>
              <a:t>DNSSEC in Practice</a:t>
            </a:r>
          </a:p>
        </p:txBody>
      </p:sp>
      <p:sp>
        <p:nvSpPr>
          <p:cNvPr id="3" name="TextBox 2"/>
          <p:cNvSpPr txBox="1"/>
          <p:nvPr/>
        </p:nvSpPr>
        <p:spPr>
          <a:xfrm>
            <a:off x="579664" y="1118505"/>
            <a:ext cx="4449536" cy="784830"/>
          </a:xfrm>
          <a:prstGeom prst="rect">
            <a:avLst/>
          </a:prstGeom>
          <a:noFill/>
        </p:spPr>
        <p:txBody>
          <a:bodyPr wrap="none">
            <a:spAutoFit/>
          </a:bodyPr>
          <a:lstStyle/>
          <a:p>
            <a:pPr>
              <a:defRPr/>
            </a:pPr>
            <a:r>
              <a:t>DNSSEC Visualization tool: </a:t>
            </a:r>
          </a:p>
          <a:p>
            <a:pPr>
              <a:defRPr/>
            </a:pPr>
            <a:r>
              <a:t>DNSViz | A DNS visualization tool</a:t>
            </a:r>
          </a:p>
        </p:txBody>
      </p:sp>
      <p:pic>
        <p:nvPicPr>
          <p:cNvPr id="4" name="Picture 3" descr="image.png"/>
          <p:cNvPicPr>
            <a:picLocks noChangeAspect="1"/>
          </p:cNvPicPr>
          <p:nvPr/>
        </p:nvPicPr>
        <p:blipFill>
          <a:blip r:embed="rId2"/>
          <a:stretch>
            <a:fillRect/>
          </a:stretch>
        </p:blipFill>
        <p:spPr>
          <a:xfrm>
            <a:off x="6458607" y="899660"/>
            <a:ext cx="5370786" cy="5941539"/>
          </a:xfrm>
          <a:prstGeom prst="rect">
            <a:avLst/>
          </a:prstGeom>
        </p:spPr>
      </p:pic>
      <p:sp>
        <p:nvSpPr>
          <p:cNvPr id="5" name="TextBox 4"/>
          <p:cNvSpPr txBox="1"/>
          <p:nvPr/>
        </p:nvSpPr>
        <p:spPr>
          <a:xfrm>
            <a:off x="6096000" y="167687"/>
            <a:ext cx="6096000" cy="723275"/>
          </a:xfrm>
          <a:prstGeom prst="rect">
            <a:avLst/>
          </a:prstGeom>
          <a:noFill/>
        </p:spPr>
        <p:txBody>
          <a:bodyPr wrap="none">
            <a:spAutoFit/>
          </a:bodyPr>
          <a:lstStyle/>
          <a:p>
            <a:pPr>
              <a:defRPr/>
            </a:pPr>
            <a:r>
              <a:t>DNSSEC lookup walkthrough (PowerShell): </a:t>
            </a:r>
          </a:p>
          <a:p>
            <a:pPr>
              <a:defRPr/>
            </a:pPr>
            <a:r>
              <a:t>$ dig +norecurse +dnssec www.msoe.edu “@198.41.0.4”</a:t>
            </a:r>
          </a:p>
        </p:txBody>
      </p:sp>
      <p:pic>
        <p:nvPicPr>
          <p:cNvPr id="6" name="Picture 5" descr="image.png"/>
          <p:cNvPicPr>
            <a:picLocks noChangeAspect="1"/>
          </p:cNvPicPr>
          <p:nvPr/>
        </p:nvPicPr>
        <p:blipFill>
          <a:blip r:embed="rId3"/>
          <a:stretch>
            <a:fillRect/>
          </a:stretch>
        </p:blipFill>
        <p:spPr>
          <a:xfrm>
            <a:off x="58169" y="1886534"/>
            <a:ext cx="4971031" cy="4954665"/>
          </a:xfrm>
          <a:prstGeom prst="rect">
            <a:avLst/>
          </a:prstGeom>
        </p:spPr>
      </p:pic>
      <p:sp>
        <p:nvSpPr>
          <p:cNvPr id="7" name="TextBox 6"/>
          <p:cNvSpPr txBox="1"/>
          <p:nvPr/>
        </p:nvSpPr>
        <p:spPr>
          <a:xfrm>
            <a:off x="8972550" y="4359729"/>
            <a:ext cx="840921" cy="547007"/>
          </a:xfrm>
          <a:prstGeom prst="rect">
            <a:avLst/>
          </a:prstGeom>
          <a:noFill/>
        </p:spPr>
        <p:txBody>
          <a:bodyPr wrap="none">
            <a:spAutoFit/>
          </a:bodyPr>
          <a:lstStyle/>
          <a:p>
            <a:pPr>
              <a:defRPr/>
            </a:pPr>
          </a:p>
        </p:txBody>
      </p:sp>
    </p:spTree>
  </p:cSld>
  <p:clrMapOvr>
    <a:masterClrMapping/>
  </p:clrMapOvr>
</p:sld>
</file>

<file path=ppt/slides/slide2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74320"/>
            <a:ext cx="11360800" cy="763600"/>
          </a:xfrm>
          <a:prstGeom prst="rect">
            <a:avLst/>
          </a:prstGeom>
          <a:noFill/>
        </p:spPr>
        <p:txBody>
          <a:bodyPr wrap="none">
            <a:spAutoFit/>
          </a:bodyPr>
          <a:lstStyle/>
          <a:p>
            <a:pPr>
              <a:defRPr/>
            </a:pPr>
            <a:r>
              <a:t>DNSSEC: Summary</a:t>
            </a:r>
          </a:p>
        </p:txBody>
      </p:sp>
      <p:sp>
        <p:nvSpPr>
          <p:cNvPr id="3" name="TextBox 2"/>
          <p:cNvSpPr txBox="1"/>
          <p:nvPr/>
        </p:nvSpPr>
        <p:spPr>
          <a:xfrm>
            <a:off x="585107" y="1477966"/>
            <a:ext cx="11021786" cy="5262979"/>
          </a:xfrm>
          <a:prstGeom prst="rect">
            <a:avLst/>
          </a:prstGeom>
          <a:noFill/>
        </p:spPr>
        <p:txBody>
          <a:bodyPr wrap="none">
            <a:spAutoFit/>
          </a:bodyPr>
          <a:lstStyle/>
          <a:p>
            <a:pPr>
              <a:defRPr/>
            </a:pPr>
            <a:r>
              <a:t>DNSSEC: An extension of the DNS protocol that ensures integrity on the results</a:t>
            </a:r>
          </a:p>
          <a:p>
            <a:pPr>
              <a:defRPr/>
            </a:pPr>
            <a:r>
              <a:t>Provides object security (unlike DNS over TLS, which provides channel security)</a:t>
            </a:r>
          </a:p>
          <a:p>
            <a:pPr>
              <a:defRPr/>
            </a:pPr>
            <a:r>
              <a:t>Uses a hierarchical public key infrastructure to delegate trust from the trust anchor (root name server)</a:t>
            </a:r>
          </a:p>
          <a:p>
            <a:pPr>
              <a:defRPr/>
            </a:pPr>
            <a:r>
              <a:t>Uses signatures to cryptographically verify records</a:t>
            </a:r>
          </a:p>
          <a:p>
            <a:pPr>
              <a:defRPr/>
            </a:pPr>
          </a:p>
          <a:p>
            <a:pPr>
              <a:defRPr/>
            </a:pPr>
            <a:r>
              <a:t>DNSSEC Implementation:</a:t>
            </a:r>
          </a:p>
          <a:p>
            <a:pPr>
              <a:defRPr/>
            </a:pPr>
            <a:r>
              <a:t>Each name server replies with its public key (DNSKEY type record)</a:t>
            </a:r>
          </a:p>
          <a:p>
            <a:pPr>
              <a:defRPr/>
            </a:pPr>
            <a:r>
              <a:t>When delegating trust, each name server signs the public key of the next name server (DS and RRSIG type records)</a:t>
            </a:r>
          </a:p>
          <a:p>
            <a:pPr>
              <a:defRPr/>
            </a:pPr>
            <a:r>
              <a:t>When providing a final answer, the name server signs the final answer (RRSIG type)</a:t>
            </a:r>
          </a:p>
          <a:p>
            <a:pPr>
              <a:defRPr/>
            </a:pPr>
            <a:r>
              <a:t>Zones are split into key-signing keys and zone-signing keys</a:t>
            </a:r>
          </a:p>
          <a:p>
            <a:pPr>
              <a:defRPr/>
            </a:pPr>
            <a:r>
              <a:t>NSEC signs a message saying no domains exist alphabetically between two records</a:t>
            </a:r>
          </a:p>
        </p:txBody>
      </p:sp>
    </p:spTree>
  </p:cSld>
  <p:clrMapOvr>
    <a:masterClrMapping/>
  </p:clrMapOvr>
</p:sld>
</file>

<file path=ppt/slides/slide2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96005" y="215384"/>
            <a:ext cx="9239930" cy="769441"/>
          </a:xfrm>
          <a:prstGeom prst="rect">
            <a:avLst/>
          </a:prstGeom>
          <a:noFill/>
        </p:spPr>
        <p:txBody>
          <a:bodyPr wrap="none">
            <a:spAutoFit/>
          </a:bodyPr>
          <a:lstStyle/>
          <a:p>
            <a:pPr>
              <a:defRPr/>
            </a:pPr>
            <a:r>
              <a:t>DNS Security Solutions: Comparison</a:t>
            </a:r>
          </a:p>
        </p:txBody>
      </p:sp>
      <p:sp>
        <p:nvSpPr>
          <p:cNvPr id="3" name="TextBox 2"/>
          <p:cNvSpPr txBox="1"/>
          <p:nvPr/>
        </p:nvSpPr>
        <p:spPr>
          <a:xfrm>
            <a:off x="6543163" y="2174810"/>
            <a:ext cx="5200311" cy="2508379"/>
          </a:xfrm>
          <a:prstGeom prst="rect">
            <a:avLst/>
          </a:prstGeom>
          <a:noFill/>
        </p:spPr>
        <p:txBody>
          <a:bodyPr wrap="none">
            <a:spAutoFit/>
          </a:bodyPr>
          <a:lstStyle/>
          <a:p>
            <a:pPr>
              <a:defRPr/>
            </a:pPr>
            <a:r>
              <a:t>DNSSEC:</a:t>
            </a:r>
          </a:p>
          <a:p>
            <a:pPr>
              <a:defRPr/>
            </a:pPr>
            <a:r>
              <a:t>✓ Provides integrity and authenticity</a:t>
            </a:r>
          </a:p>
          <a:p>
            <a:pPr>
              <a:defRPr/>
            </a:pPr>
            <a:r>
              <a:t>✓ Cryptographically verifies DNS data</a:t>
            </a:r>
          </a:p>
          <a:p>
            <a:pPr>
              <a:defRPr/>
            </a:pPr>
            <a:r>
              <a:t>✓ Works with any name server</a:t>
            </a:r>
          </a:p>
          <a:p>
            <a:pPr>
              <a:defRPr/>
            </a:pPr>
            <a:r>
              <a:t>✗ No confidentiality</a:t>
            </a:r>
          </a:p>
          <a:p>
            <a:pPr>
              <a:defRPr/>
            </a:pPr>
            <a:r>
              <a:t>✗ Complex key management</a:t>
            </a:r>
          </a:p>
        </p:txBody>
      </p:sp>
      <p:sp>
        <p:nvSpPr>
          <p:cNvPr id="4" name="TextBox 3"/>
          <p:cNvSpPr txBox="1"/>
          <p:nvPr/>
        </p:nvSpPr>
        <p:spPr>
          <a:xfrm>
            <a:off x="3048681" y="5546956"/>
            <a:ext cx="6094638" cy="523220"/>
          </a:xfrm>
          <a:prstGeom prst="rect">
            <a:avLst/>
          </a:prstGeom>
          <a:noFill/>
        </p:spPr>
        <p:txBody>
          <a:bodyPr wrap="none">
            <a:spAutoFit/>
          </a:bodyPr>
          <a:lstStyle/>
          <a:p>
            <a:pPr>
              <a:defRPr/>
            </a:pPr>
            <a:r>
              <a:t>DoT + DNSSEC: Best of both worlds!</a:t>
            </a:r>
          </a:p>
        </p:txBody>
      </p:sp>
      <p:sp>
        <p:nvSpPr>
          <p:cNvPr id="5" name="TextBox 4"/>
          <p:cNvSpPr txBox="1"/>
          <p:nvPr/>
        </p:nvSpPr>
        <p:spPr>
          <a:xfrm>
            <a:off x="696005" y="2174810"/>
            <a:ext cx="5476195" cy="2508379"/>
          </a:xfrm>
          <a:prstGeom prst="rect">
            <a:avLst/>
          </a:prstGeom>
          <a:noFill/>
        </p:spPr>
        <p:txBody>
          <a:bodyPr wrap="none">
            <a:spAutoFit/>
          </a:bodyPr>
          <a:lstStyle/>
          <a:p>
            <a:pPr>
              <a:defRPr/>
            </a:pPr>
            <a:r>
              <a:t>DoT (DNS over TLS):</a:t>
            </a:r>
          </a:p>
          <a:p>
            <a:pPr>
              <a:defRPr/>
            </a:pPr>
            <a:r>
              <a:t>✓ Provides confidentiality (privacy)</a:t>
            </a:r>
          </a:p>
          <a:p>
            <a:pPr>
              <a:defRPr/>
            </a:pPr>
            <a:r>
              <a:t>✓ Protects against on-path eavesdropping</a:t>
            </a:r>
          </a:p>
          <a:p>
            <a:pPr>
              <a:defRPr/>
            </a:pPr>
            <a:r>
              <a:t>✗ Requires trust in recursive resolver</a:t>
            </a:r>
          </a:p>
          <a:p>
            <a:pPr>
              <a:defRPr/>
            </a:pPr>
            <a:r>
              <a:t>✗ No authentication of DNS data</a:t>
            </a:r>
          </a:p>
          <a:p>
            <a:pPr>
              <a:defRPr/>
            </a:pPr>
          </a:p>
        </p:txBody>
      </p:sp>
    </p:spTree>
  </p:cSld>
  <p:clrMapOvr>
    <a:masterClrMapping/>
  </p:clrMapOvr>
</p:sld>
</file>

<file path=ppt/slides/slide2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240325" y="3602039"/>
            <a:ext cx="9711350" cy="1655762"/>
          </a:xfrm>
          <a:prstGeom prst="rect">
            <a:avLst/>
          </a:prstGeom>
          <a:noFill/>
        </p:spPr>
        <p:txBody>
          <a:bodyPr wrap="none">
            <a:spAutoFit/>
          </a:bodyPr>
          <a:lstStyle/>
          <a:p>
            <a:pPr>
              <a:defRPr/>
            </a:pPr>
          </a:p>
          <a:p>
            <a:pPr>
              <a:defRPr/>
            </a:pPr>
          </a:p>
          <a:p>
            <a:pPr>
              <a:defRPr/>
            </a:pPr>
            <a:r>
              <a:t>Week 13, Lecture 1: Anonymity and Tor</a:t>
            </a:r>
          </a:p>
        </p:txBody>
      </p:sp>
    </p:spTree>
  </p:cSld>
  <p:clrMapOvr>
    <a:masterClrMapping/>
  </p:clrMapOvr>
</p:sld>
</file>

<file path=ppt/slides/slide2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Anonymity</a:t>
            </a:r>
          </a:p>
          <a:p>
            <a:pPr>
              <a:defRPr/>
            </a:pPr>
            <a:r>
              <a:t>Proxies and VPNs</a:t>
            </a:r>
          </a:p>
          <a:p>
            <a:pPr>
              <a:defRPr/>
            </a:pPr>
            <a:r>
              <a:t>Tor </a:t>
            </a:r>
          </a:p>
          <a:p>
            <a:pPr>
              <a:defRPr/>
            </a:pPr>
            <a:r>
              <a:t>Tor Onion Services</a:t>
            </a:r>
          </a:p>
          <a:p>
            <a:pPr>
              <a:defRPr/>
            </a:pPr>
          </a:p>
          <a:p>
            <a:pPr>
              <a:defRPr/>
            </a:pPr>
          </a:p>
        </p:txBody>
      </p:sp>
    </p:spTree>
  </p:cSld>
  <p:clrMapOvr>
    <a:masterClrMapping/>
  </p:clrMapOvr>
</p:sld>
</file>

<file path=ppt/slides/slide2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90600" y="115825"/>
            <a:ext cx="10515600" cy="801321"/>
          </a:xfrm>
          <a:prstGeom prst="rect">
            <a:avLst/>
          </a:prstGeom>
          <a:noFill/>
        </p:spPr>
        <p:txBody>
          <a:bodyPr wrap="none">
            <a:spAutoFit/>
          </a:bodyPr>
          <a:lstStyle/>
          <a:p>
            <a:pPr>
              <a:defRPr/>
            </a:pPr>
            <a:r>
              <a:t>Anonymity</a:t>
            </a:r>
          </a:p>
        </p:txBody>
      </p:sp>
      <p:sp>
        <p:nvSpPr>
          <p:cNvPr id="3" name="TextBox 2"/>
          <p:cNvSpPr txBox="1"/>
          <p:nvPr/>
        </p:nvSpPr>
        <p:spPr>
          <a:xfrm>
            <a:off x="780344" y="1329367"/>
            <a:ext cx="10631311" cy="5262979"/>
          </a:xfrm>
          <a:prstGeom prst="rect">
            <a:avLst/>
          </a:prstGeom>
          <a:noFill/>
        </p:spPr>
        <p:txBody>
          <a:bodyPr wrap="none">
            <a:spAutoFit/>
          </a:bodyPr>
          <a:lstStyle/>
          <a:p>
            <a:pPr>
              <a:defRPr/>
            </a:pPr>
            <a:r>
              <a:t>Anonymity: Concealing your identity</a:t>
            </a:r>
          </a:p>
          <a:p>
            <a:pPr>
              <a:defRPr/>
            </a:pPr>
            <a:r>
              <a:t>Wikipedia: “Anonymity describes situations in which the acting person's identity is unknown”</a:t>
            </a:r>
          </a:p>
          <a:p>
            <a:pPr>
              <a:defRPr/>
            </a:pPr>
            <a:r>
              <a:t>Anonymous communication on the Internet: The identity of the source and/or destination are concealed</a:t>
            </a:r>
          </a:p>
          <a:p>
            <a:pPr>
              <a:defRPr/>
            </a:pPr>
          </a:p>
          <a:p>
            <a:pPr>
              <a:defRPr/>
            </a:pPr>
            <a:r>
              <a:t>Anonymity is not confidentiality</a:t>
            </a:r>
          </a:p>
          <a:p>
            <a:pPr>
              <a:defRPr/>
            </a:pPr>
            <a:r>
              <a:t>Confidentiality hides the contents of the communication</a:t>
            </a:r>
          </a:p>
          <a:p>
            <a:pPr>
              <a:defRPr/>
            </a:pPr>
            <a:r>
              <a:t>Anonymity hides the identities of who is communicating with whom</a:t>
            </a:r>
          </a:p>
          <a:p>
            <a:pPr>
              <a:defRPr/>
            </a:pPr>
          </a:p>
          <a:p>
            <a:pPr>
              <a:defRPr/>
            </a:pPr>
            <a:r>
              <a:t>Anonymity on the Internet is hard</a:t>
            </a:r>
          </a:p>
          <a:p>
            <a:pPr>
              <a:defRPr/>
            </a:pPr>
            <a:r>
              <a:t>Packets contain the source IP address and destination IP address</a:t>
            </a:r>
          </a:p>
          <a:p>
            <a:pPr>
              <a:defRPr/>
            </a:pPr>
          </a:p>
          <a:p>
            <a:pPr>
              <a:defRPr/>
            </a:pPr>
            <a:r>
              <a:t>Main strategy for anonymity: Ask someone else to send messages for you</a:t>
            </a:r>
          </a:p>
        </p:txBody>
      </p:sp>
    </p:spTree>
  </p:cSld>
  <p:clrMapOvr>
    <a:masterClrMapping/>
  </p:clrMapOvr>
</p:sld>
</file>

<file path=ppt/slides/slide2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Anonymity</a:t>
            </a:r>
          </a:p>
          <a:p>
            <a:pPr>
              <a:defRPr/>
            </a:pPr>
            <a:r>
              <a:t>Proxies and VPNs</a:t>
            </a:r>
          </a:p>
          <a:p>
            <a:pPr>
              <a:defRPr/>
            </a:pPr>
            <a:r>
              <a:t>Tor </a:t>
            </a:r>
          </a:p>
          <a:p>
            <a:pPr>
              <a:defRPr/>
            </a:pPr>
            <a:r>
              <a:t>Tor Onion Services</a:t>
            </a:r>
          </a:p>
          <a:p>
            <a:pPr>
              <a:defRPr/>
            </a:pPr>
          </a:p>
          <a:p>
            <a:pPr>
              <a:defRPr/>
            </a:pPr>
          </a:p>
        </p:txBody>
      </p:sp>
    </p:spTree>
  </p:cSld>
  <p:clrMapOvr>
    <a:masterClrMapping/>
  </p:clrMapOvr>
</p:sld>
</file>

<file path=ppt/slides/slide2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88123"/>
            <a:ext cx="10515600" cy="786667"/>
          </a:xfrm>
          <a:prstGeom prst="rect">
            <a:avLst/>
          </a:prstGeom>
          <a:noFill/>
        </p:spPr>
        <p:txBody>
          <a:bodyPr wrap="none">
            <a:spAutoFit/>
          </a:bodyPr>
          <a:lstStyle/>
          <a:p>
            <a:pPr>
              <a:defRPr/>
            </a:pPr>
            <a:r>
              <a:t>Proxies</a:t>
            </a:r>
          </a:p>
        </p:txBody>
      </p:sp>
      <p:sp>
        <p:nvSpPr>
          <p:cNvPr id="3" name="TextBox 2"/>
          <p:cNvSpPr txBox="1"/>
          <p:nvPr/>
        </p:nvSpPr>
        <p:spPr>
          <a:xfrm>
            <a:off x="586154" y="1081723"/>
            <a:ext cx="11019692" cy="3554819"/>
          </a:xfrm>
          <a:prstGeom prst="rect">
            <a:avLst/>
          </a:prstGeom>
          <a:noFill/>
        </p:spPr>
        <p:txBody>
          <a:bodyPr wrap="none">
            <a:spAutoFit/>
          </a:bodyPr>
          <a:lstStyle/>
          <a:p>
            <a:pPr>
              <a:defRPr/>
            </a:pPr>
            <a:r>
              <a:t>Alice wants to send a message to Bob</a:t>
            </a:r>
          </a:p>
          <a:p>
            <a:pPr>
              <a:defRPr/>
            </a:pPr>
            <a:r>
              <a:t>Bob shouldn’t know the message is from Alice</a:t>
            </a:r>
          </a:p>
          <a:p>
            <a:pPr>
              <a:defRPr/>
            </a:pPr>
            <a:r>
              <a:t>An eavesdropper (Eve) cannot deduce that Alice is talking to Bob</a:t>
            </a:r>
          </a:p>
          <a:p>
            <a:pPr>
              <a:defRPr/>
            </a:pPr>
          </a:p>
          <a:p>
            <a:pPr>
              <a:defRPr/>
            </a:pPr>
            <a:r>
              <a:t>Proxy: A third party that relays our Internet traffic, e.g., HTTP, DNS, …</a:t>
            </a:r>
          </a:p>
          <a:p>
            <a:pPr>
              <a:defRPr/>
            </a:pPr>
            <a:r>
              <a:t>Alice sends the message to the proxy, and the proxy forwards the message to Bob</a:t>
            </a:r>
          </a:p>
          <a:p>
            <a:pPr>
              <a:defRPr/>
            </a:pPr>
            <a:r>
              <a:t>The recipient’s name (and optionally the message) is encrypted (optional, not mandatory), so an eavesdropper does not see a packet with both Alice and Bob’s identities in plaintext</a:t>
            </a:r>
          </a:p>
          <a:p>
            <a:pPr>
              <a:defRPr/>
            </a:pPr>
            <a:r>
              <a:t>Bob receives the message from the proxy, with no indication it came from Alice</a:t>
            </a:r>
          </a:p>
          <a:p>
            <a:pPr>
              <a:defRPr/>
            </a:pPr>
            <a:r>
              <a:t>Mask the original IP address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Why do we need security and HOW TO?</a:t>
            </a:r>
          </a:p>
        </p:txBody>
      </p:sp>
      <p:sp>
        <p:nvSpPr>
          <p:cNvPr id="3" name="TextBox 2"/>
          <p:cNvSpPr txBox="1"/>
          <p:nvPr/>
        </p:nvSpPr>
        <p:spPr>
          <a:xfrm>
            <a:off x="838200" y="1825625"/>
            <a:ext cx="10515600" cy="4351338"/>
          </a:xfrm>
          <a:prstGeom prst="rect">
            <a:avLst/>
          </a:prstGeom>
          <a:noFill/>
        </p:spPr>
        <p:txBody>
          <a:bodyPr wrap="none">
            <a:spAutoFit/>
          </a:bodyPr>
          <a:lstStyle/>
          <a:p>
            <a:pPr>
              <a:defRPr/>
            </a:pPr>
            <a:r>
              <a:t>Scenarios: Trade secrets, medical records</a:t>
            </a:r>
          </a:p>
          <a:p>
            <a:pPr>
              <a:defRPr/>
            </a:pPr>
            <a:r>
              <a:t>Requirements: Protect vital information secret while still allowing access to those who need it (Confidentiality)</a:t>
            </a:r>
          </a:p>
          <a:p>
            <a:pPr>
              <a:defRPr/>
            </a:pPr>
            <a:r>
              <a:t>How to: Encrypted communications, secure transactions</a:t>
            </a:r>
          </a:p>
          <a:p>
            <a:pPr>
              <a:defRPr/>
            </a:pPr>
            <a:r>
              <a:t>Scenarios: Ensure data integrity and prevent unauthorized modification</a:t>
            </a:r>
          </a:p>
          <a:p>
            <a:pPr>
              <a:defRPr/>
            </a:pPr>
            <a:r>
              <a:t>Scenarios: Financial transactions, software updates, legal documents</a:t>
            </a:r>
          </a:p>
          <a:p>
            <a:pPr>
              <a:defRPr/>
            </a:pPr>
            <a:r>
              <a:t>Requirements: Ensure data integrity and prevent unauthorized modification</a:t>
            </a:r>
          </a:p>
          <a:p>
            <a:pPr>
              <a:defRPr/>
            </a:pPr>
            <a:r>
              <a:t>How to: Digital signatures, Message authentication codes (MAC)</a:t>
            </a:r>
          </a:p>
        </p:txBody>
      </p:sp>
    </p:spTree>
  </p:cSld>
  <p:clrMapOvr>
    <a:masterClrMapping/>
  </p:clrMapOvr>
</p:sld>
</file>

<file path=ppt/slides/slide2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1" y="186477"/>
            <a:ext cx="10515600" cy="759727"/>
          </a:xfrm>
          <a:prstGeom prst="rect">
            <a:avLst/>
          </a:prstGeom>
          <a:noFill/>
        </p:spPr>
        <p:txBody>
          <a:bodyPr wrap="none">
            <a:spAutoFit/>
          </a:bodyPr>
          <a:lstStyle/>
          <a:p>
            <a:pPr>
              <a:defRPr/>
            </a:pPr>
            <a:r>
              <a:t>Virtual Private Networks (VPNs)</a:t>
            </a:r>
          </a:p>
        </p:txBody>
      </p:sp>
      <p:sp>
        <p:nvSpPr>
          <p:cNvPr id="3" name="TextBox 2"/>
          <p:cNvSpPr txBox="1"/>
          <p:nvPr/>
        </p:nvSpPr>
        <p:spPr>
          <a:xfrm>
            <a:off x="289969" y="1244464"/>
            <a:ext cx="11533121" cy="3209337"/>
          </a:xfrm>
          <a:prstGeom prst="rect">
            <a:avLst/>
          </a:prstGeom>
          <a:noFill/>
        </p:spPr>
        <p:txBody>
          <a:bodyPr wrap="none">
            <a:spAutoFit/>
          </a:bodyPr>
          <a:lstStyle/>
          <a:p>
            <a:pPr>
              <a:defRPr/>
            </a:pPr>
            <a:r>
              <a:t>VPNs: A virtual, encrypted, point-to-point tunnel</a:t>
            </a:r>
          </a:p>
          <a:p>
            <a:pPr>
              <a:defRPr/>
            </a:pPr>
            <a:r>
              <a:t>Creates an encrypted tunnel between your device and a remote VPN server, which acts as an intermediary for your internet traffic</a:t>
            </a:r>
          </a:p>
          <a:p>
            <a:pPr>
              <a:defRPr/>
            </a:pPr>
            <a:r>
              <a:t>Creates an alternative use case: </a:t>
            </a:r>
          </a:p>
          <a:p>
            <a:pPr>
              <a:defRPr/>
            </a:pPr>
            <a:r>
              <a:t>Appear as though you are coming from the virtually connected network instead of your real network!</a:t>
            </a:r>
          </a:p>
          <a:p>
            <a:pPr>
              <a:defRPr/>
            </a:pPr>
            <a:r>
              <a:t>E.g., a remote worker using a corporate VPN to securely access company resources</a:t>
            </a:r>
          </a:p>
          <a:p>
            <a:pPr>
              <a:defRPr/>
            </a:pPr>
            <a:r>
              <a:t>Proxies operate at the application layer, while VPNs operate at the network layer</a:t>
            </a:r>
          </a:p>
        </p:txBody>
      </p:sp>
    </p:spTree>
  </p:cSld>
  <p:clrMapOvr>
    <a:masterClrMapping/>
  </p:clrMapOvr>
</p:sld>
</file>

<file path=ppt/slides/slide2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12371"/>
            <a:ext cx="10515600" cy="797277"/>
          </a:xfrm>
          <a:prstGeom prst="rect">
            <a:avLst/>
          </a:prstGeom>
          <a:noFill/>
        </p:spPr>
        <p:txBody>
          <a:bodyPr wrap="none">
            <a:spAutoFit/>
          </a:bodyPr>
          <a:lstStyle/>
          <a:p>
            <a:pPr>
              <a:defRPr/>
            </a:pPr>
            <a:r>
              <a:t>Proxies and VPNs: Issues</a:t>
            </a:r>
          </a:p>
        </p:txBody>
      </p:sp>
      <p:sp>
        <p:nvSpPr>
          <p:cNvPr id="3" name="TextBox 2"/>
          <p:cNvSpPr txBox="1"/>
          <p:nvPr/>
        </p:nvSpPr>
        <p:spPr>
          <a:xfrm>
            <a:off x="838200" y="1764842"/>
            <a:ext cx="10515599" cy="4031873"/>
          </a:xfrm>
          <a:prstGeom prst="rect">
            <a:avLst/>
          </a:prstGeom>
          <a:noFill/>
        </p:spPr>
        <p:txBody>
          <a:bodyPr wrap="none">
            <a:spAutoFit/>
          </a:bodyPr>
          <a:lstStyle/>
          <a:p>
            <a:pPr>
              <a:defRPr/>
            </a:pPr>
            <a:r>
              <a:t>Performance</a:t>
            </a:r>
          </a:p>
          <a:p>
            <a:pPr>
              <a:defRPr/>
            </a:pPr>
            <a:r>
              <a:t>Sending a packet requires additional hops across the network</a:t>
            </a:r>
          </a:p>
          <a:p>
            <a:pPr>
              <a:defRPr/>
            </a:pPr>
            <a:r>
              <a:t>Cost</a:t>
            </a:r>
          </a:p>
          <a:p>
            <a:pPr>
              <a:defRPr/>
            </a:pPr>
            <a:r>
              <a:t>VPNs can cost $80 to $200 per year</a:t>
            </a:r>
          </a:p>
          <a:p>
            <a:pPr>
              <a:defRPr/>
            </a:pPr>
          </a:p>
          <a:p>
            <a:pPr>
              <a:defRPr/>
            </a:pPr>
            <a:r>
              <a:t>Trusting the proxy</a:t>
            </a:r>
          </a:p>
          <a:p>
            <a:pPr>
              <a:defRPr/>
            </a:pPr>
            <a:r>
              <a:t>The proxy can see the sender and recipient’s identities</a:t>
            </a:r>
          </a:p>
          <a:p>
            <a:pPr>
              <a:defRPr/>
            </a:pPr>
            <a:r>
              <a:t>Attackers might convince the proxy to tell them about your identity</a:t>
            </a:r>
          </a:p>
          <a:p>
            <a:pPr>
              <a:defRPr/>
            </a:pPr>
          </a:p>
        </p:txBody>
      </p:sp>
    </p:spTree>
  </p:cSld>
  <p:clrMapOvr>
    <a:masterClrMapping/>
  </p:clrMapOvr>
</p:sld>
</file>

<file path=ppt/slides/slide2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Anonymity</a:t>
            </a:r>
          </a:p>
          <a:p>
            <a:pPr>
              <a:defRPr/>
            </a:pPr>
            <a:r>
              <a:t>Proxies and VPNs</a:t>
            </a:r>
          </a:p>
          <a:p>
            <a:pPr>
              <a:defRPr/>
            </a:pPr>
            <a:r>
              <a:t>Tor </a:t>
            </a:r>
          </a:p>
          <a:p>
            <a:pPr>
              <a:defRPr/>
            </a:pPr>
            <a:r>
              <a:t>Tor Onion Services</a:t>
            </a:r>
          </a:p>
          <a:p>
            <a:pPr>
              <a:defRPr/>
            </a:pPr>
          </a:p>
          <a:p>
            <a:pPr>
              <a:defRPr/>
            </a:pPr>
          </a:p>
        </p:txBody>
      </p:sp>
    </p:spTree>
  </p:cSld>
  <p:clrMapOvr>
    <a:masterClrMapping/>
  </p:clrMapOvr>
</p:sld>
</file>

<file path=ppt/slides/slide2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99987"/>
            <a:ext cx="10515600" cy="729762"/>
          </a:xfrm>
          <a:prstGeom prst="rect">
            <a:avLst/>
          </a:prstGeom>
          <a:noFill/>
        </p:spPr>
        <p:txBody>
          <a:bodyPr wrap="none">
            <a:spAutoFit/>
          </a:bodyPr>
          <a:lstStyle/>
          <a:p>
            <a:pPr>
              <a:defRPr/>
            </a:pPr>
            <a:r>
              <a:t>The Onion Router (Tor)</a:t>
            </a:r>
          </a:p>
        </p:txBody>
      </p:sp>
      <p:sp>
        <p:nvSpPr>
          <p:cNvPr id="3" name="TextBox 2"/>
          <p:cNvSpPr txBox="1"/>
          <p:nvPr/>
        </p:nvSpPr>
        <p:spPr>
          <a:xfrm>
            <a:off x="523822" y="1939919"/>
            <a:ext cx="11144352" cy="1261884"/>
          </a:xfrm>
          <a:prstGeom prst="rect">
            <a:avLst/>
          </a:prstGeom>
          <a:noFill/>
        </p:spPr>
        <p:txBody>
          <a:bodyPr wrap="none">
            <a:spAutoFit/>
          </a:bodyPr>
          <a:lstStyle/>
          <a:p>
            <a:pPr>
              <a:defRPr/>
            </a:pPr>
            <a:r>
              <a:t>Idea: Send the packet through multiple proxies instead of just one proxy</a:t>
            </a:r>
          </a:p>
          <a:p>
            <a:pPr>
              <a:defRPr/>
            </a:pPr>
            <a:r>
              <a:t>Tor: A network that uses multiple proxies (relays) to enable anonymous communications</a:t>
            </a:r>
          </a:p>
          <a:p>
            <a:pPr>
              <a:defRPr/>
            </a:pPr>
          </a:p>
        </p:txBody>
      </p:sp>
    </p:spTree>
  </p:cSld>
  <p:clrMapOvr>
    <a:masterClrMapping/>
  </p:clrMapOvr>
</p:sld>
</file>

<file path=ppt/slides/slide2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99987"/>
            <a:ext cx="10515600" cy="729762"/>
          </a:xfrm>
          <a:prstGeom prst="rect">
            <a:avLst/>
          </a:prstGeom>
          <a:noFill/>
        </p:spPr>
        <p:txBody>
          <a:bodyPr wrap="none">
            <a:spAutoFit/>
          </a:bodyPr>
          <a:lstStyle/>
          <a:p>
            <a:pPr>
              <a:defRPr/>
            </a:pPr>
            <a:r>
              <a:t>The Onion Router (Tor)</a:t>
            </a:r>
          </a:p>
        </p:txBody>
      </p:sp>
      <p:sp>
        <p:nvSpPr>
          <p:cNvPr id="3" name="TextBox 2"/>
          <p:cNvSpPr txBox="1"/>
          <p:nvPr/>
        </p:nvSpPr>
        <p:spPr>
          <a:xfrm>
            <a:off x="523824" y="1122070"/>
            <a:ext cx="11144352" cy="2662267"/>
          </a:xfrm>
          <a:prstGeom prst="rect">
            <a:avLst/>
          </a:prstGeom>
          <a:noFill/>
        </p:spPr>
        <p:txBody>
          <a:bodyPr wrap="none">
            <a:spAutoFit/>
          </a:bodyPr>
          <a:lstStyle/>
          <a:p>
            <a:pPr>
              <a:defRPr/>
            </a:pPr>
            <a:r>
              <a:t>Components of Tor</a:t>
            </a:r>
          </a:p>
          <a:p>
            <a:pPr>
              <a:defRPr/>
            </a:pPr>
            <a:r>
              <a:t>Tor Browser: A web browser configured to connect to the Tor network (based on Firefox)</a:t>
            </a:r>
          </a:p>
          <a:p>
            <a:pPr>
              <a:defRPr/>
            </a:pPr>
            <a:r>
              <a:t>Tor network: A network of many Tor relays (proxies) for forwarding packets</a:t>
            </a:r>
          </a:p>
          <a:p>
            <a:pPr>
              <a:defRPr/>
            </a:pPr>
            <a:r>
              <a:t>Directory server: A server that holds and distributes a list of all active Tor relays (and their public keys  why? MITM attacks!); also known as Directory Authorities</a:t>
            </a:r>
          </a:p>
          <a:p>
            <a:pPr>
              <a:defRPr/>
            </a:pPr>
            <a:r>
              <a:t>Tor onion services: Servers that can only be reached through the Tor network</a:t>
            </a:r>
          </a:p>
          <a:p>
            <a:pPr>
              <a:defRPr/>
            </a:pPr>
            <a:r>
              <a:t>Tor bridges: Tor relays that try to hide the fact that a user is connecting to the Tor network</a:t>
            </a:r>
          </a:p>
        </p:txBody>
      </p:sp>
      <p:pic>
        <p:nvPicPr>
          <p:cNvPr id="4" name="Picture 3" descr="image.png"/>
          <p:cNvPicPr>
            <a:picLocks noChangeAspect="1"/>
          </p:cNvPicPr>
          <p:nvPr/>
        </p:nvPicPr>
        <p:blipFill>
          <a:blip r:embed="rId2"/>
          <a:stretch>
            <a:fillRect/>
          </a:stretch>
        </p:blipFill>
        <p:spPr>
          <a:xfrm>
            <a:off x="6783492" y="3784337"/>
            <a:ext cx="4149893" cy="3046932"/>
          </a:xfrm>
          <a:prstGeom prst="rect">
            <a:avLst/>
          </a:prstGeom>
        </p:spPr>
      </p:pic>
      <p:pic>
        <p:nvPicPr>
          <p:cNvPr id="5" name="Picture 4" descr="image.png"/>
          <p:cNvPicPr>
            <a:picLocks noChangeAspect="1"/>
          </p:cNvPicPr>
          <p:nvPr/>
        </p:nvPicPr>
        <p:blipFill>
          <a:blip r:embed="rId3"/>
          <a:stretch>
            <a:fillRect/>
          </a:stretch>
        </p:blipFill>
        <p:spPr>
          <a:xfrm>
            <a:off x="662152" y="3859468"/>
            <a:ext cx="4805170" cy="2971801"/>
          </a:xfrm>
          <a:prstGeom prst="rect">
            <a:avLst/>
          </a:prstGeom>
        </p:spPr>
      </p:pic>
    </p:spTree>
  </p:cSld>
  <p:clrMapOvr>
    <a:masterClrMapping/>
  </p:clrMapOvr>
</p:sld>
</file>

<file path=ppt/slides/slide2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80486"/>
            <a:ext cx="10515600" cy="830629"/>
          </a:xfrm>
          <a:prstGeom prst="rect">
            <a:avLst/>
          </a:prstGeom>
          <a:noFill/>
        </p:spPr>
        <p:txBody>
          <a:bodyPr wrap="none">
            <a:spAutoFit/>
          </a:bodyPr>
          <a:lstStyle/>
          <a:p>
            <a:pPr>
              <a:defRPr/>
            </a:pPr>
            <a:r>
              <a:t>The Goals of Tor</a:t>
            </a:r>
          </a:p>
        </p:txBody>
      </p:sp>
      <p:sp>
        <p:nvSpPr>
          <p:cNvPr id="3" name="TextBox 2"/>
          <p:cNvSpPr txBox="1"/>
          <p:nvPr/>
        </p:nvSpPr>
        <p:spPr>
          <a:xfrm>
            <a:off x="90651" y="1572275"/>
            <a:ext cx="7281699" cy="3862596"/>
          </a:xfrm>
          <a:prstGeom prst="rect">
            <a:avLst/>
          </a:prstGeom>
          <a:noFill/>
        </p:spPr>
        <p:txBody>
          <a:bodyPr wrap="none">
            <a:spAutoFit/>
          </a:bodyPr>
          <a:lstStyle/>
          <a:p>
            <a:pPr>
              <a:defRPr/>
            </a:pPr>
            <a:r>
              <a:t>Security: Client anonymity and censorship resistance</a:t>
            </a:r>
          </a:p>
          <a:p>
            <a:pPr>
              <a:defRPr/>
            </a:pPr>
            <a:r>
              <a:t>Optional: Server anonymity with onion services</a:t>
            </a:r>
          </a:p>
          <a:p>
            <a:pPr>
              <a:defRPr/>
            </a:pPr>
            <a:r>
              <a:t>Performance: Low latency; communication should be fast.</a:t>
            </a:r>
          </a:p>
          <a:p>
            <a:pPr>
              <a:defRPr/>
            </a:pPr>
            <a:r>
              <a:t>Tor preserves anonymity against local adversaries</a:t>
            </a:r>
          </a:p>
          <a:p>
            <a:pPr>
              <a:defRPr/>
            </a:pPr>
            <a:r>
              <a:t>Example: An on-path attacker sees Alice send a message to a Tor relay, but not the final destination of the message</a:t>
            </a:r>
          </a:p>
          <a:p>
            <a:pPr>
              <a:defRPr/>
            </a:pPr>
            <a:r>
              <a:t>Example: The server should not know the identity of the client</a:t>
            </a:r>
          </a:p>
        </p:txBody>
      </p:sp>
      <p:pic>
        <p:nvPicPr>
          <p:cNvPr id="4" name="Picture 3" descr="image.png"/>
          <p:cNvPicPr>
            <a:picLocks noChangeAspect="1"/>
          </p:cNvPicPr>
          <p:nvPr/>
        </p:nvPicPr>
        <p:blipFill>
          <a:blip r:embed="rId2"/>
          <a:stretch>
            <a:fillRect/>
          </a:stretch>
        </p:blipFill>
        <p:spPr>
          <a:xfrm>
            <a:off x="6909767" y="1733692"/>
            <a:ext cx="5282233" cy="3878317"/>
          </a:xfrm>
          <a:prstGeom prst="rect">
            <a:avLst/>
          </a:prstGeom>
        </p:spPr>
      </p:pic>
    </p:spTree>
  </p:cSld>
  <p:clrMapOvr>
    <a:masterClrMapping/>
  </p:clrMapOvr>
</p:sld>
</file>

<file path=ppt/slides/slide2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5714706" y="499439"/>
            <a:ext cx="6345347" cy="3638426"/>
          </a:xfrm>
          <a:prstGeom prst="rect">
            <a:avLst/>
          </a:prstGeom>
        </p:spPr>
      </p:pic>
      <p:sp>
        <p:nvSpPr>
          <p:cNvPr id="3" name="TextBox 2"/>
          <p:cNvSpPr txBox="1"/>
          <p:nvPr/>
        </p:nvSpPr>
        <p:spPr>
          <a:xfrm>
            <a:off x="838200" y="143347"/>
            <a:ext cx="10515600" cy="854075"/>
          </a:xfrm>
          <a:prstGeom prst="rect">
            <a:avLst/>
          </a:prstGeom>
          <a:noFill/>
        </p:spPr>
        <p:txBody>
          <a:bodyPr wrap="none">
            <a:spAutoFit/>
          </a:bodyPr>
          <a:lstStyle/>
          <a:p>
            <a:pPr>
              <a:defRPr/>
            </a:pPr>
            <a:r>
              <a:t>Tor Circuits</a:t>
            </a:r>
          </a:p>
        </p:txBody>
      </p:sp>
      <p:sp>
        <p:nvSpPr>
          <p:cNvPr id="4" name="TextBox 3"/>
          <p:cNvSpPr txBox="1"/>
          <p:nvPr/>
        </p:nvSpPr>
        <p:spPr>
          <a:xfrm>
            <a:off x="-1" y="3202261"/>
            <a:ext cx="11650133" cy="3585597"/>
          </a:xfrm>
          <a:prstGeom prst="rect">
            <a:avLst/>
          </a:prstGeom>
          <a:noFill/>
        </p:spPr>
        <p:txBody>
          <a:bodyPr wrap="none">
            <a:spAutoFit/>
          </a:bodyPr>
          <a:lstStyle/>
          <a:p>
            <a:pPr>
              <a:defRPr/>
            </a:pPr>
            <a:r>
              <a:t>Query the directory server for a list of relays</a:t>
            </a:r>
          </a:p>
          <a:p>
            <a:pPr>
              <a:defRPr/>
            </a:pPr>
            <a:r>
              <a:t>Directory server: Lists all Tor relays and their public keys</a:t>
            </a:r>
          </a:p>
          <a:p>
            <a:pPr>
              <a:defRPr/>
            </a:pPr>
            <a:r>
              <a:t>Choose 3 relays to form a Tor circuit</a:t>
            </a:r>
          </a:p>
          <a:p>
            <a:pPr>
              <a:defRPr/>
            </a:pPr>
            <a:r>
              <a:t>Connect to the first relay, forming an end-to-end TLS connection</a:t>
            </a:r>
          </a:p>
          <a:p>
            <a:pPr>
              <a:defRPr/>
            </a:pPr>
            <a:r>
              <a:t>Connect to the second relay through the first relay, forming an end-to-end TLS connection</a:t>
            </a:r>
          </a:p>
          <a:p>
            <a:pPr>
              <a:defRPr/>
            </a:pPr>
            <a:r>
              <a:t>Connect to the third relay through the second relay, forming an end-to-end TLS connection</a:t>
            </a:r>
          </a:p>
          <a:p>
            <a:pPr>
              <a:defRPr/>
            </a:pPr>
            <a:r>
              <a:t>Connect to the web server</a:t>
            </a:r>
          </a:p>
          <a:p>
            <a:pPr>
              <a:defRPr/>
            </a:pPr>
            <a:r>
              <a:t>If the web server is using HTTPS, then an end-to-end TLS connection will be formed through the third relay</a:t>
            </a:r>
          </a:p>
        </p:txBody>
      </p:sp>
      <p:sp>
        <p:nvSpPr>
          <p:cNvPr id="5" name="TextBox 4"/>
          <p:cNvSpPr txBox="1"/>
          <p:nvPr/>
        </p:nvSpPr>
        <p:spPr>
          <a:xfrm>
            <a:off x="65033" y="1280977"/>
            <a:ext cx="6136728" cy="1200329"/>
          </a:xfrm>
          <a:prstGeom prst="rect">
            <a:avLst/>
          </a:prstGeom>
          <a:noFill/>
        </p:spPr>
        <p:txBody>
          <a:bodyPr wrap="none">
            <a:spAutoFit/>
          </a:bodyPr>
          <a:lstStyle/>
          <a:p>
            <a:pPr>
              <a:defRPr/>
            </a:pPr>
            <a:r>
              <a:t>To communicate anonymously with a server, the Tor client forms a circuit consisting of 3 relays (by default)</a:t>
            </a:r>
          </a:p>
        </p:txBody>
      </p:sp>
    </p:spTree>
  </p:cSld>
  <p:clrMapOvr>
    <a:masterClrMapping/>
  </p:clrMapOvr>
</p:sld>
</file>

<file path=ppt/slides/slide2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12681" y="4889701"/>
            <a:ext cx="5187475" cy="461635"/>
          </a:xfrm>
          <a:prstGeom prst="rect">
            <a:avLst/>
          </a:prstGeom>
          <a:noFill/>
        </p:spPr>
        <p:txBody>
          <a:bodyPr wrap="none">
            <a:spAutoFit/>
          </a:bodyPr>
          <a:lstStyle/>
          <a:p>
            <a:pPr>
              <a:defRPr/>
            </a:pPr>
            <a:r>
              <a:t>Suppose Alice wants to talk to Bob anonymously.</a:t>
            </a:r>
          </a:p>
        </p:txBody>
      </p:sp>
      <p:sp>
        <p:nvSpPr>
          <p:cNvPr id="3" name="TextBox 2"/>
          <p:cNvSpPr txBox="1"/>
          <p:nvPr/>
        </p:nvSpPr>
        <p:spPr>
          <a:xfrm>
            <a:off x="312681" y="5761897"/>
            <a:ext cx="3381900" cy="738633"/>
          </a:xfrm>
          <a:prstGeom prst="rect">
            <a:avLst/>
          </a:prstGeom>
          <a:noFill/>
        </p:spPr>
        <p:txBody>
          <a:bodyPr wrap="none">
            <a:spAutoFit/>
          </a:bodyPr>
          <a:lstStyle/>
          <a:p>
            <a:pPr>
              <a:defRPr/>
            </a:pPr>
            <a:r>
              <a:t>Alice queries the directory server and chooses 3 relays</a:t>
            </a:r>
          </a:p>
        </p:txBody>
      </p:sp>
      <p:sp>
        <p:nvSpPr>
          <p:cNvPr id="4" name="TextBox 3"/>
          <p:cNvSpPr txBox="1"/>
          <p:nvPr/>
        </p:nvSpPr>
        <p:spPr>
          <a:xfrm>
            <a:off x="838200" y="143347"/>
            <a:ext cx="10515600" cy="854075"/>
          </a:xfrm>
          <a:prstGeom prst="rect">
            <a:avLst/>
          </a:prstGeom>
          <a:noFill/>
        </p:spPr>
        <p:txBody>
          <a:bodyPr wrap="none">
            <a:spAutoFit/>
          </a:bodyPr>
          <a:lstStyle/>
          <a:p>
            <a:pPr>
              <a:defRPr/>
            </a:pPr>
            <a:r>
              <a:t>Tor Circuits</a:t>
            </a:r>
          </a:p>
        </p:txBody>
      </p:sp>
      <p:sp>
        <p:nvSpPr>
          <p:cNvPr id="5" name="TextBox 4"/>
          <p:cNvSpPr txBox="1"/>
          <p:nvPr/>
        </p:nvSpPr>
        <p:spPr>
          <a:xfrm>
            <a:off x="10312975" y="2898283"/>
            <a:ext cx="1536192" cy="572700"/>
          </a:xfrm>
          <a:prstGeom prst="rect">
            <a:avLst/>
          </a:prstGeom>
          <a:noFill/>
        </p:spPr>
        <p:txBody>
          <a:bodyPr wrap="none">
            <a:spAutoFit/>
          </a:bodyPr>
          <a:lstStyle/>
          <a:p>
            <a:pPr>
              <a:defRPr/>
            </a:pPr>
            <a:r>
              <a:t>Bob</a:t>
            </a:r>
          </a:p>
        </p:txBody>
      </p:sp>
      <p:sp>
        <p:nvSpPr>
          <p:cNvPr id="6" name="TextBox 5"/>
          <p:cNvSpPr txBox="1"/>
          <p:nvPr/>
        </p:nvSpPr>
        <p:spPr>
          <a:xfrm>
            <a:off x="129811" y="2975793"/>
            <a:ext cx="1536192" cy="572700"/>
          </a:xfrm>
          <a:prstGeom prst="rect">
            <a:avLst/>
          </a:prstGeom>
          <a:noFill/>
        </p:spPr>
        <p:txBody>
          <a:bodyPr wrap="none">
            <a:spAutoFit/>
          </a:bodyPr>
          <a:lstStyle/>
          <a:p>
            <a:pPr>
              <a:defRPr/>
            </a:pPr>
            <a:r>
              <a:t>Alice</a:t>
            </a:r>
          </a:p>
        </p:txBody>
      </p:sp>
    </p:spTree>
  </p:cSld>
  <p:clrMapOvr>
    <a:masterClrMapping/>
  </p:clrMapOvr>
</p:sld>
</file>

<file path=ppt/slides/slide2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504950" y="3215374"/>
            <a:ext cx="8808025" cy="1373117"/>
          </a:xfrm>
          <a:prstGeom prst="rect">
            <a:avLst/>
          </a:prstGeom>
          <a:noFill/>
        </p:spPr>
        <p:txBody>
          <a:bodyPr wrap="none">
            <a:spAutoFit/>
          </a:bodyPr>
          <a:lstStyle/>
          <a:p>
            <a:pPr>
              <a:defRPr/>
            </a:pPr>
          </a:p>
        </p:txBody>
      </p:sp>
      <p:sp>
        <p:nvSpPr>
          <p:cNvPr id="3" name="TextBox 2"/>
          <p:cNvSpPr txBox="1"/>
          <p:nvPr/>
        </p:nvSpPr>
        <p:spPr>
          <a:xfrm>
            <a:off x="61734" y="5003796"/>
            <a:ext cx="2465000" cy="1015632"/>
          </a:xfrm>
          <a:prstGeom prst="rect">
            <a:avLst/>
          </a:prstGeom>
          <a:noFill/>
        </p:spPr>
        <p:txBody>
          <a:bodyPr wrap="none">
            <a:spAutoFit/>
          </a:bodyPr>
          <a:lstStyle/>
          <a:p>
            <a:pPr>
              <a:defRPr/>
            </a:pPr>
            <a:r>
              <a:t>Alice forms a TLS connection with the entry node</a:t>
            </a:r>
          </a:p>
        </p:txBody>
      </p:sp>
      <p:sp>
        <p:nvSpPr>
          <p:cNvPr id="4" name="TextBox 3"/>
          <p:cNvSpPr txBox="1"/>
          <p:nvPr/>
        </p:nvSpPr>
        <p:spPr>
          <a:xfrm>
            <a:off x="3366485" y="4357480"/>
            <a:ext cx="3393963" cy="1292631"/>
          </a:xfrm>
          <a:prstGeom prst="rect">
            <a:avLst/>
          </a:prstGeom>
          <a:noFill/>
        </p:spPr>
        <p:txBody>
          <a:bodyPr wrap="none">
            <a:spAutoFit/>
          </a:bodyPr>
          <a:lstStyle/>
          <a:p>
            <a:pPr>
              <a:defRPr/>
            </a:pPr>
            <a:r>
              <a:t>Then she forms a TLS connection with the second node (Tor EXTEND protocol), through the first node</a:t>
            </a:r>
          </a:p>
        </p:txBody>
      </p:sp>
      <p:sp>
        <p:nvSpPr>
          <p:cNvPr id="5" name="TextBox 4"/>
          <p:cNvSpPr txBox="1"/>
          <p:nvPr/>
        </p:nvSpPr>
        <p:spPr>
          <a:xfrm>
            <a:off x="3495327" y="5729600"/>
            <a:ext cx="3769733" cy="1015632"/>
          </a:xfrm>
          <a:prstGeom prst="rect">
            <a:avLst/>
          </a:prstGeom>
          <a:noFill/>
        </p:spPr>
        <p:txBody>
          <a:bodyPr wrap="none">
            <a:spAutoFit/>
          </a:bodyPr>
          <a:lstStyle/>
          <a:p>
            <a:pPr>
              <a:defRPr/>
            </a:pPr>
            <a:r>
              <a:t>Notice: Relay 1 is only relaying TLS packets. It doesn’t know the contents of the packets!</a:t>
            </a:r>
          </a:p>
        </p:txBody>
      </p:sp>
      <p:sp>
        <p:nvSpPr>
          <p:cNvPr id="6" name="TextBox 5"/>
          <p:cNvSpPr txBox="1"/>
          <p:nvPr/>
        </p:nvSpPr>
        <p:spPr>
          <a:xfrm>
            <a:off x="9143217" y="4259828"/>
            <a:ext cx="3005316" cy="1292631"/>
          </a:xfrm>
          <a:prstGeom prst="rect">
            <a:avLst/>
          </a:prstGeom>
          <a:noFill/>
        </p:spPr>
        <p:txBody>
          <a:bodyPr wrap="none">
            <a:spAutoFit/>
          </a:bodyPr>
          <a:lstStyle/>
          <a:p>
            <a:pPr>
              <a:defRPr/>
            </a:pPr>
            <a:r>
              <a:t>Then she forms a TLS connection with the exit node (3rd relay), through the second node</a:t>
            </a:r>
          </a:p>
        </p:txBody>
      </p:sp>
      <p:sp>
        <p:nvSpPr>
          <p:cNvPr id="7" name="TextBox 6"/>
          <p:cNvSpPr txBox="1"/>
          <p:nvPr/>
        </p:nvSpPr>
        <p:spPr>
          <a:xfrm>
            <a:off x="8285099" y="5603777"/>
            <a:ext cx="3581080" cy="1015632"/>
          </a:xfrm>
          <a:prstGeom prst="rect">
            <a:avLst/>
          </a:prstGeom>
          <a:noFill/>
        </p:spPr>
        <p:txBody>
          <a:bodyPr wrap="none">
            <a:spAutoFit/>
          </a:bodyPr>
          <a:lstStyle/>
          <a:p>
            <a:pPr>
              <a:defRPr/>
            </a:pPr>
            <a:r>
              <a:t>Finally, she connects to Bob (optionally forming a TLS connection with Bob)</a:t>
            </a:r>
          </a:p>
        </p:txBody>
      </p:sp>
      <p:sp>
        <p:nvSpPr>
          <p:cNvPr id="8" name="TextBox 7"/>
          <p:cNvSpPr txBox="1"/>
          <p:nvPr/>
        </p:nvSpPr>
        <p:spPr>
          <a:xfrm>
            <a:off x="838200" y="143347"/>
            <a:ext cx="10515600" cy="854075"/>
          </a:xfrm>
          <a:prstGeom prst="rect">
            <a:avLst/>
          </a:prstGeom>
          <a:noFill/>
        </p:spPr>
        <p:txBody>
          <a:bodyPr wrap="none">
            <a:spAutoFit/>
          </a:bodyPr>
          <a:lstStyle/>
          <a:p>
            <a:pPr>
              <a:defRPr/>
            </a:pPr>
            <a:r>
              <a:t>Tor Circuits</a:t>
            </a:r>
          </a:p>
        </p:txBody>
      </p:sp>
      <p:sp>
        <p:nvSpPr>
          <p:cNvPr id="9" name="TextBox 8"/>
          <p:cNvSpPr txBox="1"/>
          <p:nvPr/>
        </p:nvSpPr>
        <p:spPr>
          <a:xfrm>
            <a:off x="3328453" y="2352806"/>
            <a:ext cx="1188720" cy="393600"/>
          </a:xfrm>
          <a:prstGeom prst="rect">
            <a:avLst/>
          </a:prstGeom>
          <a:noFill/>
        </p:spPr>
        <p:txBody>
          <a:bodyPr wrap="none">
            <a:spAutoFit/>
          </a:bodyPr>
          <a:lstStyle/>
          <a:p>
            <a:pPr>
              <a:defRPr/>
            </a:pPr>
            <a:r>
              <a:t>Relay</a:t>
            </a:r>
          </a:p>
        </p:txBody>
      </p:sp>
      <p:sp>
        <p:nvSpPr>
          <p:cNvPr id="10" name="TextBox 9"/>
          <p:cNvSpPr txBox="1"/>
          <p:nvPr/>
        </p:nvSpPr>
        <p:spPr>
          <a:xfrm>
            <a:off x="2953203" y="3786049"/>
            <a:ext cx="1188720" cy="393600"/>
          </a:xfrm>
          <a:prstGeom prst="rect">
            <a:avLst/>
          </a:prstGeom>
          <a:noFill/>
        </p:spPr>
        <p:txBody>
          <a:bodyPr wrap="none">
            <a:spAutoFit/>
          </a:bodyPr>
          <a:lstStyle/>
          <a:p>
            <a:pPr>
              <a:defRPr/>
            </a:pPr>
            <a:r>
              <a:t>Relay</a:t>
            </a:r>
          </a:p>
        </p:txBody>
      </p:sp>
      <p:sp>
        <p:nvSpPr>
          <p:cNvPr id="11" name="TextBox 10"/>
          <p:cNvSpPr txBox="1"/>
          <p:nvPr/>
        </p:nvSpPr>
        <p:spPr>
          <a:xfrm>
            <a:off x="4982807" y="2498604"/>
            <a:ext cx="1188720" cy="393600"/>
          </a:xfrm>
          <a:prstGeom prst="rect">
            <a:avLst/>
          </a:prstGeom>
          <a:noFill/>
        </p:spPr>
        <p:txBody>
          <a:bodyPr wrap="none">
            <a:spAutoFit/>
          </a:bodyPr>
          <a:lstStyle/>
          <a:p>
            <a:pPr>
              <a:defRPr/>
            </a:pPr>
            <a:r>
              <a:t>Relay</a:t>
            </a:r>
          </a:p>
        </p:txBody>
      </p:sp>
      <p:sp>
        <p:nvSpPr>
          <p:cNvPr id="12" name="TextBox 11"/>
          <p:cNvSpPr txBox="1"/>
          <p:nvPr/>
        </p:nvSpPr>
        <p:spPr>
          <a:xfrm>
            <a:off x="5642318" y="3160631"/>
            <a:ext cx="1188720" cy="393600"/>
          </a:xfrm>
          <a:prstGeom prst="rect">
            <a:avLst/>
          </a:prstGeom>
          <a:noFill/>
        </p:spPr>
        <p:txBody>
          <a:bodyPr wrap="none">
            <a:spAutoFit/>
          </a:bodyPr>
          <a:lstStyle/>
          <a:p>
            <a:pPr>
              <a:defRPr/>
            </a:pPr>
            <a:r>
              <a:t>Relay</a:t>
            </a:r>
          </a:p>
        </p:txBody>
      </p:sp>
      <p:sp>
        <p:nvSpPr>
          <p:cNvPr id="13" name="TextBox 12"/>
          <p:cNvSpPr txBox="1"/>
          <p:nvPr/>
        </p:nvSpPr>
        <p:spPr>
          <a:xfrm>
            <a:off x="6377447" y="2095969"/>
            <a:ext cx="1188720" cy="393600"/>
          </a:xfrm>
          <a:prstGeom prst="rect">
            <a:avLst/>
          </a:prstGeom>
          <a:noFill/>
        </p:spPr>
        <p:txBody>
          <a:bodyPr wrap="none">
            <a:spAutoFit/>
          </a:bodyPr>
          <a:lstStyle/>
          <a:p>
            <a:pPr>
              <a:defRPr/>
            </a:pPr>
            <a:r>
              <a:t>Relay</a:t>
            </a:r>
          </a:p>
        </p:txBody>
      </p:sp>
      <p:sp>
        <p:nvSpPr>
          <p:cNvPr id="14" name="TextBox 13"/>
          <p:cNvSpPr txBox="1"/>
          <p:nvPr/>
        </p:nvSpPr>
        <p:spPr>
          <a:xfrm>
            <a:off x="7886005" y="4328580"/>
            <a:ext cx="1188720" cy="393600"/>
          </a:xfrm>
          <a:prstGeom prst="rect">
            <a:avLst/>
          </a:prstGeom>
          <a:noFill/>
        </p:spPr>
        <p:txBody>
          <a:bodyPr wrap="none">
            <a:spAutoFit/>
          </a:bodyPr>
          <a:lstStyle/>
          <a:p>
            <a:pPr>
              <a:defRPr/>
            </a:pPr>
            <a:r>
              <a:t>Relay</a:t>
            </a:r>
          </a:p>
        </p:txBody>
      </p:sp>
      <p:sp>
        <p:nvSpPr>
          <p:cNvPr id="15" name="TextBox 14"/>
          <p:cNvSpPr txBox="1"/>
          <p:nvPr/>
        </p:nvSpPr>
        <p:spPr>
          <a:xfrm>
            <a:off x="7886005" y="3009656"/>
            <a:ext cx="1188720" cy="393600"/>
          </a:xfrm>
          <a:prstGeom prst="rect">
            <a:avLst/>
          </a:prstGeom>
          <a:noFill/>
        </p:spPr>
        <p:txBody>
          <a:bodyPr wrap="none">
            <a:spAutoFit/>
          </a:bodyPr>
          <a:lstStyle/>
          <a:p>
            <a:pPr>
              <a:defRPr/>
            </a:pPr>
            <a:r>
              <a:t>Relay</a:t>
            </a:r>
          </a:p>
        </p:txBody>
      </p:sp>
      <p:sp>
        <p:nvSpPr>
          <p:cNvPr id="16" name="TextBox 15"/>
          <p:cNvSpPr txBox="1"/>
          <p:nvPr/>
        </p:nvSpPr>
        <p:spPr>
          <a:xfrm>
            <a:off x="7886005" y="1647051"/>
            <a:ext cx="1188720" cy="393600"/>
          </a:xfrm>
          <a:prstGeom prst="rect">
            <a:avLst/>
          </a:prstGeom>
          <a:noFill/>
        </p:spPr>
        <p:txBody>
          <a:bodyPr wrap="none">
            <a:spAutoFit/>
          </a:bodyPr>
          <a:lstStyle/>
          <a:p>
            <a:pPr>
              <a:defRPr/>
            </a:pPr>
            <a:r>
              <a:t>Relay</a:t>
            </a:r>
          </a:p>
        </p:txBody>
      </p:sp>
      <p:sp>
        <p:nvSpPr>
          <p:cNvPr id="17" name="TextBox 16"/>
          <p:cNvSpPr txBox="1"/>
          <p:nvPr/>
        </p:nvSpPr>
        <p:spPr>
          <a:xfrm>
            <a:off x="1886364" y="1858906"/>
            <a:ext cx="1188720" cy="393600"/>
          </a:xfrm>
          <a:prstGeom prst="rect">
            <a:avLst/>
          </a:prstGeom>
          <a:noFill/>
        </p:spPr>
        <p:txBody>
          <a:bodyPr wrap="none">
            <a:spAutoFit/>
          </a:bodyPr>
          <a:lstStyle/>
          <a:p>
            <a:pPr>
              <a:defRPr/>
            </a:pPr>
            <a:r>
              <a:t>Relay</a:t>
            </a:r>
          </a:p>
        </p:txBody>
      </p:sp>
      <p:sp>
        <p:nvSpPr>
          <p:cNvPr id="18" name="TextBox 17"/>
          <p:cNvSpPr txBox="1"/>
          <p:nvPr/>
        </p:nvSpPr>
        <p:spPr>
          <a:xfrm>
            <a:off x="10312975" y="2898283"/>
            <a:ext cx="1536192" cy="572700"/>
          </a:xfrm>
          <a:prstGeom prst="rect">
            <a:avLst/>
          </a:prstGeom>
          <a:noFill/>
        </p:spPr>
        <p:txBody>
          <a:bodyPr wrap="none">
            <a:spAutoFit/>
          </a:bodyPr>
          <a:lstStyle/>
          <a:p>
            <a:pPr>
              <a:defRPr/>
            </a:pPr>
            <a:r>
              <a:t>Bob</a:t>
            </a:r>
          </a:p>
        </p:txBody>
      </p:sp>
      <p:sp>
        <p:nvSpPr>
          <p:cNvPr id="19" name="TextBox 18"/>
          <p:cNvSpPr txBox="1"/>
          <p:nvPr/>
        </p:nvSpPr>
        <p:spPr>
          <a:xfrm>
            <a:off x="129811" y="2975793"/>
            <a:ext cx="1536192" cy="572700"/>
          </a:xfrm>
          <a:prstGeom prst="rect">
            <a:avLst/>
          </a:prstGeom>
          <a:noFill/>
        </p:spPr>
        <p:txBody>
          <a:bodyPr wrap="none">
            <a:spAutoFit/>
          </a:bodyPr>
          <a:lstStyle/>
          <a:p>
            <a:pPr>
              <a:defRPr/>
            </a:pPr>
            <a:r>
              <a:t>Alice</a:t>
            </a:r>
          </a:p>
        </p:txBody>
      </p:sp>
    </p:spTree>
  </p:cSld>
  <p:clrMapOvr>
    <a:masterClrMapping/>
  </p:clrMapOvr>
</p:sld>
</file>

<file path=ppt/slides/slide2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3347"/>
            <a:ext cx="10515600" cy="854075"/>
          </a:xfrm>
          <a:prstGeom prst="rect">
            <a:avLst/>
          </a:prstGeom>
          <a:noFill/>
        </p:spPr>
        <p:txBody>
          <a:bodyPr wrap="none">
            <a:spAutoFit/>
          </a:bodyPr>
          <a:lstStyle/>
          <a:p>
            <a:pPr>
              <a:defRPr/>
            </a:pPr>
            <a:r>
              <a:t>What a Relay Does</a:t>
            </a:r>
          </a:p>
        </p:txBody>
      </p:sp>
      <p:sp>
        <p:nvSpPr>
          <p:cNvPr id="3" name="TextBox 2"/>
          <p:cNvSpPr txBox="1"/>
          <p:nvPr/>
        </p:nvSpPr>
        <p:spPr>
          <a:xfrm>
            <a:off x="552450" y="2027188"/>
            <a:ext cx="11087100" cy="2569934"/>
          </a:xfrm>
          <a:prstGeom prst="rect">
            <a:avLst/>
          </a:prstGeom>
          <a:noFill/>
        </p:spPr>
        <p:txBody>
          <a:bodyPr wrap="none">
            <a:spAutoFit/>
          </a:bodyPr>
          <a:lstStyle/>
          <a:p>
            <a:pPr>
              <a:defRPr/>
            </a:pPr>
            <a:r>
              <a:t>Function of the relays:</a:t>
            </a:r>
          </a:p>
          <a:p>
            <a:pPr>
              <a:defRPr/>
            </a:pPr>
          </a:p>
          <a:p>
            <a:pPr>
              <a:defRPr/>
            </a:pPr>
            <a:r>
              <a:t>Listen for someone to initiate a TLS connection</a:t>
            </a:r>
          </a:p>
          <a:p>
            <a:pPr>
              <a:defRPr/>
            </a:pPr>
            <a:r>
              <a:t>When receiving a packet, decrypt using the key obtained through TLS</a:t>
            </a:r>
          </a:p>
          <a:p>
            <a:pPr>
              <a:defRPr/>
            </a:pPr>
            <a:r>
              <a:t>If the destination of the packet is another relay, forward the packet to the next relay</a:t>
            </a:r>
          </a:p>
          <a:p>
            <a:pPr>
              <a:defRPr/>
            </a:pPr>
            <a:r>
              <a:t>If the destination of the packet is an external server, forward the packet to that server</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Why do we need security and HOW TO?</a:t>
            </a:r>
          </a:p>
        </p:txBody>
      </p:sp>
      <p:sp>
        <p:nvSpPr>
          <p:cNvPr id="3" name="TextBox 2"/>
          <p:cNvSpPr txBox="1"/>
          <p:nvPr/>
        </p:nvSpPr>
        <p:spPr>
          <a:xfrm>
            <a:off x="838200" y="1825625"/>
            <a:ext cx="10515600" cy="4351338"/>
          </a:xfrm>
          <a:prstGeom prst="rect">
            <a:avLst/>
          </a:prstGeom>
          <a:noFill/>
        </p:spPr>
        <p:txBody>
          <a:bodyPr wrap="none">
            <a:spAutoFit/>
          </a:bodyPr>
          <a:lstStyle/>
          <a:p>
            <a:pPr>
              <a:defRPr/>
            </a:pPr>
            <a:r>
              <a:t>Scenarios: Online banking, confidential email access, restricted databases</a:t>
            </a:r>
          </a:p>
          <a:p>
            <a:pPr>
              <a:defRPr/>
            </a:pPr>
            <a:r>
              <a:t>Requirements: Provide authentication and access control for resources</a:t>
            </a:r>
          </a:p>
          <a:p>
            <a:pPr>
              <a:defRPr/>
            </a:pPr>
            <a:r>
              <a:t>How to: Multi-factor authentication (MFA), public key infrastructure (PKI), biometric verification</a:t>
            </a:r>
          </a:p>
          <a:p>
            <a:pPr>
              <a:defRPr/>
            </a:pPr>
            <a:r>
              <a:t>Scenarios: Cloud services, e-commerce platforms, critical infrastructure systems</a:t>
            </a:r>
          </a:p>
          <a:p>
            <a:pPr>
              <a:defRPr/>
            </a:pPr>
            <a:r>
              <a:t>Requirements: Guarantee availability of resources</a:t>
            </a:r>
          </a:p>
          <a:p>
            <a:pPr>
              <a:defRPr/>
            </a:pPr>
            <a:r>
              <a:t>How to: Redundant systems, load balancing</a:t>
            </a:r>
          </a:p>
        </p:txBody>
      </p:sp>
    </p:spTree>
  </p:cSld>
  <p:clrMapOvr>
    <a:masterClrMapping/>
  </p:clrMapOvr>
</p:sld>
</file>

<file path=ppt/slides/slide2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3347"/>
            <a:ext cx="10515600" cy="854075"/>
          </a:xfrm>
          <a:prstGeom prst="rect">
            <a:avLst/>
          </a:prstGeom>
          <a:noFill/>
        </p:spPr>
        <p:txBody>
          <a:bodyPr wrap="none">
            <a:spAutoFit/>
          </a:bodyPr>
          <a:lstStyle/>
          <a:p>
            <a:pPr>
              <a:defRPr/>
            </a:pPr>
            <a:r>
              <a:t>Tor Packet Construction</a:t>
            </a:r>
          </a:p>
        </p:txBody>
      </p:sp>
      <p:sp>
        <p:nvSpPr>
          <p:cNvPr id="3" name="TextBox 2"/>
          <p:cNvSpPr txBox="1"/>
          <p:nvPr/>
        </p:nvSpPr>
        <p:spPr>
          <a:xfrm>
            <a:off x="744996" y="1256937"/>
            <a:ext cx="8069264" cy="1938992"/>
          </a:xfrm>
          <a:prstGeom prst="rect">
            <a:avLst/>
          </a:prstGeom>
          <a:noFill/>
        </p:spPr>
        <p:txBody>
          <a:bodyPr wrap="none">
            <a:spAutoFit/>
          </a:bodyPr>
          <a:lstStyle/>
          <a:p>
            <a:pPr>
              <a:defRPr/>
            </a:pPr>
            <a:r>
              <a:t>Wrap the packets via encryption</a:t>
            </a:r>
          </a:p>
          <a:p>
            <a:pPr>
              <a:defRPr/>
            </a:pPr>
            <a:r>
              <a:t>For example, the packet sent to Bob is encrypted under K3 since Relay 3 is the one to forward that information to Bob </a:t>
            </a:r>
          </a:p>
          <a:p>
            <a:pPr>
              <a:defRPr/>
            </a:pPr>
            <a:r>
              <a:t>Ensures that no one can read or tamper with the messages, since these are all sent over TLS connections</a:t>
            </a:r>
          </a:p>
        </p:txBody>
      </p:sp>
      <p:sp>
        <p:nvSpPr>
          <p:cNvPr id="4" name="TextBox 3"/>
          <p:cNvSpPr txBox="1"/>
          <p:nvPr/>
        </p:nvSpPr>
        <p:spPr>
          <a:xfrm>
            <a:off x="1161874" y="3813139"/>
            <a:ext cx="3057695" cy="2673834"/>
          </a:xfrm>
          <a:prstGeom prst="rect">
            <a:avLst/>
          </a:prstGeom>
          <a:noFill/>
        </p:spPr>
        <p:txBody>
          <a:bodyPr wrap="none">
            <a:spAutoFit/>
          </a:bodyPr>
          <a:lstStyle/>
          <a:p>
            <a:pPr>
              <a:defRPr/>
            </a:pPr>
            <a:r>
              <a:t>To: Relay 1</a:t>
            </a:r>
          </a:p>
        </p:txBody>
      </p:sp>
      <p:sp>
        <p:nvSpPr>
          <p:cNvPr id="5" name="TextBox 4"/>
          <p:cNvSpPr txBox="1"/>
          <p:nvPr/>
        </p:nvSpPr>
        <p:spPr>
          <a:xfrm>
            <a:off x="1286599" y="4466973"/>
            <a:ext cx="2583669" cy="1848850"/>
          </a:xfrm>
          <a:prstGeom prst="rect">
            <a:avLst/>
          </a:prstGeom>
          <a:noFill/>
        </p:spPr>
        <p:txBody>
          <a:bodyPr wrap="none">
            <a:spAutoFit/>
          </a:bodyPr>
          <a:lstStyle/>
          <a:p>
            <a:pPr>
              <a:defRPr/>
            </a:pPr>
            <a:r>
              <a:t>To: Relay 2</a:t>
            </a:r>
          </a:p>
        </p:txBody>
      </p:sp>
      <p:sp>
        <p:nvSpPr>
          <p:cNvPr id="6" name="TextBox 5"/>
          <p:cNvSpPr txBox="1"/>
          <p:nvPr/>
        </p:nvSpPr>
        <p:spPr>
          <a:xfrm>
            <a:off x="1414649" y="4934386"/>
            <a:ext cx="2138175" cy="1251362"/>
          </a:xfrm>
          <a:prstGeom prst="rect">
            <a:avLst/>
          </a:prstGeom>
          <a:noFill/>
        </p:spPr>
        <p:txBody>
          <a:bodyPr wrap="none">
            <a:spAutoFit/>
          </a:bodyPr>
          <a:lstStyle/>
          <a:p>
            <a:pPr>
              <a:defRPr/>
            </a:pPr>
            <a:r>
              <a:t>To: Relay 3</a:t>
            </a:r>
          </a:p>
        </p:txBody>
      </p:sp>
      <p:sp>
        <p:nvSpPr>
          <p:cNvPr id="7" name="TextBox 6"/>
          <p:cNvSpPr txBox="1"/>
          <p:nvPr/>
        </p:nvSpPr>
        <p:spPr>
          <a:xfrm>
            <a:off x="1510949" y="5359723"/>
            <a:ext cx="1692573" cy="703800"/>
          </a:xfrm>
          <a:prstGeom prst="rect">
            <a:avLst/>
          </a:prstGeom>
          <a:noFill/>
        </p:spPr>
        <p:txBody>
          <a:bodyPr wrap="none">
            <a:spAutoFit/>
          </a:bodyPr>
          <a:lstStyle/>
          <a:p>
            <a:pPr>
              <a:defRPr/>
            </a:pPr>
            <a:r>
              <a:t>To: Bob</a:t>
            </a:r>
          </a:p>
          <a:p>
            <a:pPr>
              <a:defRPr/>
            </a:pPr>
            <a:r>
              <a:t>Hello world</a:t>
            </a:r>
          </a:p>
        </p:txBody>
      </p:sp>
    </p:spTree>
  </p:cSld>
  <p:clrMapOvr>
    <a:masterClrMapping/>
  </p:clrMapOvr>
</p:sld>
</file>

<file path=ppt/slides/slide2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631548" y="2782031"/>
            <a:ext cx="1444503" cy="572700"/>
          </a:xfrm>
          <a:prstGeom prst="rect">
            <a:avLst/>
          </a:prstGeom>
          <a:noFill/>
        </p:spPr>
        <p:txBody>
          <a:bodyPr wrap="none">
            <a:spAutoFit/>
          </a:bodyPr>
          <a:lstStyle/>
          <a:p>
            <a:pPr>
              <a:defRPr/>
            </a:pPr>
            <a:r>
              <a:t>Bob</a:t>
            </a:r>
          </a:p>
        </p:txBody>
      </p:sp>
      <p:sp>
        <p:nvSpPr>
          <p:cNvPr id="3" name="TextBox 2"/>
          <p:cNvSpPr txBox="1"/>
          <p:nvPr/>
        </p:nvSpPr>
        <p:spPr>
          <a:xfrm>
            <a:off x="3318039" y="3255911"/>
            <a:ext cx="1280160" cy="1280160"/>
          </a:xfrm>
          <a:prstGeom prst="rect">
            <a:avLst/>
          </a:prstGeom>
          <a:noFill/>
        </p:spPr>
        <p:txBody>
          <a:bodyPr wrap="none">
            <a:spAutoFit/>
          </a:bodyPr>
          <a:lstStyle/>
          <a:p>
            <a:pPr>
              <a:defRPr/>
            </a:pPr>
            <a:r>
              <a:t>Relay</a:t>
            </a:r>
          </a:p>
          <a:p>
            <a:pPr>
              <a:defRPr/>
            </a:pPr>
          </a:p>
          <a:p>
            <a:pPr>
              <a:defRPr/>
            </a:pPr>
            <a:r>
              <a:t>K1</a:t>
            </a:r>
          </a:p>
        </p:txBody>
      </p:sp>
      <p:sp>
        <p:nvSpPr>
          <p:cNvPr id="4" name="TextBox 3"/>
          <p:cNvSpPr txBox="1"/>
          <p:nvPr/>
        </p:nvSpPr>
        <p:spPr>
          <a:xfrm>
            <a:off x="6526709" y="2791628"/>
            <a:ext cx="1280160" cy="1280160"/>
          </a:xfrm>
          <a:prstGeom prst="rect">
            <a:avLst/>
          </a:prstGeom>
          <a:noFill/>
        </p:spPr>
        <p:txBody>
          <a:bodyPr wrap="none">
            <a:spAutoFit/>
          </a:bodyPr>
          <a:lstStyle/>
          <a:p>
            <a:pPr>
              <a:defRPr/>
            </a:pPr>
            <a:r>
              <a:t>Relay</a:t>
            </a:r>
          </a:p>
          <a:p>
            <a:pPr>
              <a:defRPr/>
            </a:pPr>
          </a:p>
          <a:p>
            <a:pPr>
              <a:defRPr/>
            </a:pPr>
            <a:r>
              <a:t>K2</a:t>
            </a:r>
          </a:p>
        </p:txBody>
      </p:sp>
      <p:sp>
        <p:nvSpPr>
          <p:cNvPr id="5" name="TextBox 4"/>
          <p:cNvSpPr txBox="1"/>
          <p:nvPr/>
        </p:nvSpPr>
        <p:spPr>
          <a:xfrm>
            <a:off x="8631677" y="3677511"/>
            <a:ext cx="1280160" cy="1280160"/>
          </a:xfrm>
          <a:prstGeom prst="rect">
            <a:avLst/>
          </a:prstGeom>
          <a:noFill/>
        </p:spPr>
        <p:txBody>
          <a:bodyPr wrap="none">
            <a:spAutoFit/>
          </a:bodyPr>
          <a:lstStyle/>
          <a:p>
            <a:pPr>
              <a:defRPr/>
            </a:pPr>
            <a:r>
              <a:t>Relay</a:t>
            </a:r>
          </a:p>
          <a:p>
            <a:pPr>
              <a:defRPr/>
            </a:pPr>
          </a:p>
          <a:p>
            <a:pPr>
              <a:defRPr/>
            </a:pPr>
            <a:r>
              <a:t>K3</a:t>
            </a:r>
          </a:p>
        </p:txBody>
      </p:sp>
      <p:sp>
        <p:nvSpPr>
          <p:cNvPr id="6" name="TextBox 5"/>
          <p:cNvSpPr txBox="1"/>
          <p:nvPr/>
        </p:nvSpPr>
        <p:spPr>
          <a:xfrm>
            <a:off x="2406608" y="3245971"/>
            <a:ext cx="9023392" cy="1094642"/>
          </a:xfrm>
          <a:prstGeom prst="rect">
            <a:avLst/>
          </a:prstGeom>
          <a:noFill/>
        </p:spPr>
        <p:txBody>
          <a:bodyPr wrap="none">
            <a:spAutoFit/>
          </a:bodyPr>
          <a:lstStyle/>
          <a:p>
            <a:pPr>
              <a:defRPr/>
            </a:pPr>
          </a:p>
        </p:txBody>
      </p:sp>
      <p:sp>
        <p:nvSpPr>
          <p:cNvPr id="7" name="TextBox 6"/>
          <p:cNvSpPr txBox="1"/>
          <p:nvPr/>
        </p:nvSpPr>
        <p:spPr>
          <a:xfrm>
            <a:off x="200052" y="3861542"/>
            <a:ext cx="2114755" cy="2397061"/>
          </a:xfrm>
          <a:prstGeom prst="rect">
            <a:avLst/>
          </a:prstGeom>
          <a:noFill/>
        </p:spPr>
        <p:txBody>
          <a:bodyPr wrap="none">
            <a:spAutoFit/>
          </a:bodyPr>
          <a:lstStyle/>
          <a:p>
            <a:pPr>
              <a:defRPr/>
            </a:pPr>
            <a:r>
              <a:t>To: Relay 1</a:t>
            </a:r>
          </a:p>
        </p:txBody>
      </p:sp>
      <p:sp>
        <p:nvSpPr>
          <p:cNvPr id="8" name="TextBox 7"/>
          <p:cNvSpPr txBox="1"/>
          <p:nvPr/>
        </p:nvSpPr>
        <p:spPr>
          <a:xfrm>
            <a:off x="270252" y="4258826"/>
            <a:ext cx="1929118" cy="1905000"/>
          </a:xfrm>
          <a:prstGeom prst="rect">
            <a:avLst/>
          </a:prstGeom>
          <a:noFill/>
        </p:spPr>
        <p:txBody>
          <a:bodyPr wrap="none">
            <a:spAutoFit/>
          </a:bodyPr>
          <a:lstStyle/>
          <a:p>
            <a:pPr>
              <a:defRPr/>
            </a:pPr>
            <a:r>
              <a:t>To: Relay 2</a:t>
            </a:r>
          </a:p>
        </p:txBody>
      </p:sp>
      <p:sp>
        <p:nvSpPr>
          <p:cNvPr id="9" name="TextBox 8"/>
          <p:cNvSpPr txBox="1"/>
          <p:nvPr/>
        </p:nvSpPr>
        <p:spPr>
          <a:xfrm>
            <a:off x="340451" y="4726531"/>
            <a:ext cx="1696993" cy="1322993"/>
          </a:xfrm>
          <a:prstGeom prst="rect">
            <a:avLst/>
          </a:prstGeom>
          <a:noFill/>
        </p:spPr>
        <p:txBody>
          <a:bodyPr wrap="none">
            <a:spAutoFit/>
          </a:bodyPr>
          <a:lstStyle/>
          <a:p>
            <a:pPr>
              <a:defRPr/>
            </a:pPr>
            <a:r>
              <a:t>To: Relay 3</a:t>
            </a:r>
          </a:p>
        </p:txBody>
      </p:sp>
      <p:sp>
        <p:nvSpPr>
          <p:cNvPr id="10" name="TextBox 9"/>
          <p:cNvSpPr txBox="1"/>
          <p:nvPr/>
        </p:nvSpPr>
        <p:spPr>
          <a:xfrm>
            <a:off x="460450" y="5191094"/>
            <a:ext cx="1456993" cy="743266"/>
          </a:xfrm>
          <a:prstGeom prst="rect">
            <a:avLst/>
          </a:prstGeom>
          <a:noFill/>
        </p:spPr>
        <p:txBody>
          <a:bodyPr wrap="none">
            <a:spAutoFit/>
          </a:bodyPr>
          <a:lstStyle/>
          <a:p>
            <a:pPr>
              <a:defRPr/>
            </a:pPr>
            <a:r>
              <a:t>To: Bob</a:t>
            </a:r>
          </a:p>
          <a:p>
            <a:pPr>
              <a:defRPr/>
            </a:pPr>
            <a:r>
              <a:t>Hello world</a:t>
            </a:r>
          </a:p>
        </p:txBody>
      </p:sp>
      <p:sp>
        <p:nvSpPr>
          <p:cNvPr id="11" name="TextBox 10"/>
          <p:cNvSpPr txBox="1"/>
          <p:nvPr/>
        </p:nvSpPr>
        <p:spPr>
          <a:xfrm>
            <a:off x="1744674" y="1563494"/>
            <a:ext cx="915081" cy="393600"/>
          </a:xfrm>
          <a:prstGeom prst="rect">
            <a:avLst/>
          </a:prstGeom>
          <a:noFill/>
        </p:spPr>
        <p:txBody>
          <a:bodyPr wrap="none">
            <a:spAutoFit/>
          </a:bodyPr>
          <a:lstStyle/>
          <a:p>
            <a:pPr>
              <a:defRPr/>
            </a:pPr>
            <a:r>
              <a:t>Relay</a:t>
            </a:r>
          </a:p>
        </p:txBody>
      </p:sp>
      <p:sp>
        <p:nvSpPr>
          <p:cNvPr id="12" name="TextBox 11"/>
          <p:cNvSpPr txBox="1"/>
          <p:nvPr/>
        </p:nvSpPr>
        <p:spPr>
          <a:xfrm>
            <a:off x="838200" y="143347"/>
            <a:ext cx="10515600" cy="854075"/>
          </a:xfrm>
          <a:prstGeom prst="rect">
            <a:avLst/>
          </a:prstGeom>
          <a:noFill/>
        </p:spPr>
        <p:txBody>
          <a:bodyPr wrap="none">
            <a:spAutoFit/>
          </a:bodyPr>
          <a:lstStyle/>
          <a:p>
            <a:pPr>
              <a:defRPr/>
            </a:pPr>
            <a:r>
              <a:t>Tor Circuits</a:t>
            </a:r>
          </a:p>
        </p:txBody>
      </p:sp>
      <p:sp>
        <p:nvSpPr>
          <p:cNvPr id="13" name="TextBox 12"/>
          <p:cNvSpPr txBox="1"/>
          <p:nvPr/>
        </p:nvSpPr>
        <p:spPr>
          <a:xfrm>
            <a:off x="3528797" y="1825013"/>
            <a:ext cx="915081" cy="393600"/>
          </a:xfrm>
          <a:prstGeom prst="rect">
            <a:avLst/>
          </a:prstGeom>
          <a:noFill/>
        </p:spPr>
        <p:txBody>
          <a:bodyPr wrap="none">
            <a:spAutoFit/>
          </a:bodyPr>
          <a:lstStyle/>
          <a:p>
            <a:pPr>
              <a:defRPr/>
            </a:pPr>
            <a:r>
              <a:t>Relay</a:t>
            </a:r>
          </a:p>
        </p:txBody>
      </p:sp>
      <p:sp>
        <p:nvSpPr>
          <p:cNvPr id="14" name="TextBox 13"/>
          <p:cNvSpPr txBox="1"/>
          <p:nvPr/>
        </p:nvSpPr>
        <p:spPr>
          <a:xfrm>
            <a:off x="5180919" y="2218775"/>
            <a:ext cx="915081" cy="393600"/>
          </a:xfrm>
          <a:prstGeom prst="rect">
            <a:avLst/>
          </a:prstGeom>
          <a:noFill/>
        </p:spPr>
        <p:txBody>
          <a:bodyPr wrap="none">
            <a:spAutoFit/>
          </a:bodyPr>
          <a:lstStyle/>
          <a:p>
            <a:pPr>
              <a:defRPr/>
            </a:pPr>
            <a:r>
              <a:t>Relay</a:t>
            </a:r>
          </a:p>
        </p:txBody>
      </p:sp>
      <p:sp>
        <p:nvSpPr>
          <p:cNvPr id="15" name="TextBox 14"/>
          <p:cNvSpPr txBox="1"/>
          <p:nvPr/>
        </p:nvSpPr>
        <p:spPr>
          <a:xfrm>
            <a:off x="5611628" y="995372"/>
            <a:ext cx="915081" cy="393600"/>
          </a:xfrm>
          <a:prstGeom prst="rect">
            <a:avLst/>
          </a:prstGeom>
          <a:noFill/>
        </p:spPr>
        <p:txBody>
          <a:bodyPr wrap="none">
            <a:spAutoFit/>
          </a:bodyPr>
          <a:lstStyle/>
          <a:p>
            <a:pPr>
              <a:defRPr/>
            </a:pPr>
            <a:r>
              <a:t>Relay</a:t>
            </a:r>
          </a:p>
        </p:txBody>
      </p:sp>
      <p:sp>
        <p:nvSpPr>
          <p:cNvPr id="16" name="TextBox 15"/>
          <p:cNvSpPr txBox="1"/>
          <p:nvPr/>
        </p:nvSpPr>
        <p:spPr>
          <a:xfrm>
            <a:off x="7667606" y="2185664"/>
            <a:ext cx="915081" cy="393600"/>
          </a:xfrm>
          <a:prstGeom prst="rect">
            <a:avLst/>
          </a:prstGeom>
          <a:noFill/>
        </p:spPr>
        <p:txBody>
          <a:bodyPr wrap="none">
            <a:spAutoFit/>
          </a:bodyPr>
          <a:lstStyle/>
          <a:p>
            <a:pPr>
              <a:defRPr/>
            </a:pPr>
            <a:r>
              <a:t>Relay</a:t>
            </a:r>
          </a:p>
        </p:txBody>
      </p:sp>
      <p:sp>
        <p:nvSpPr>
          <p:cNvPr id="17" name="TextBox 16"/>
          <p:cNvSpPr txBox="1"/>
          <p:nvPr/>
        </p:nvSpPr>
        <p:spPr>
          <a:xfrm>
            <a:off x="8482714" y="1348002"/>
            <a:ext cx="915081" cy="393600"/>
          </a:xfrm>
          <a:prstGeom prst="rect">
            <a:avLst/>
          </a:prstGeom>
          <a:noFill/>
        </p:spPr>
        <p:txBody>
          <a:bodyPr wrap="none">
            <a:spAutoFit/>
          </a:bodyPr>
          <a:lstStyle/>
          <a:p>
            <a:pPr>
              <a:defRPr/>
            </a:pPr>
            <a:r>
              <a:t>Relay</a:t>
            </a:r>
          </a:p>
        </p:txBody>
      </p:sp>
      <p:sp>
        <p:nvSpPr>
          <p:cNvPr id="18" name="TextBox 17"/>
          <p:cNvSpPr txBox="1"/>
          <p:nvPr/>
        </p:nvSpPr>
        <p:spPr>
          <a:xfrm>
            <a:off x="807631" y="2496457"/>
            <a:ext cx="1685675" cy="778900"/>
          </a:xfrm>
          <a:prstGeom prst="rect">
            <a:avLst/>
          </a:prstGeom>
          <a:noFill/>
        </p:spPr>
        <p:txBody>
          <a:bodyPr wrap="none">
            <a:spAutoFit/>
          </a:bodyPr>
          <a:lstStyle/>
          <a:p>
            <a:pPr>
              <a:defRPr/>
            </a:pPr>
            <a:r>
              <a:t>Alice</a:t>
            </a:r>
          </a:p>
          <a:p>
            <a:pPr>
              <a:defRPr/>
            </a:pPr>
            <a:r>
              <a:t>K1, K2, K3</a:t>
            </a:r>
          </a:p>
        </p:txBody>
      </p:sp>
    </p:spTree>
  </p:cSld>
  <p:clrMapOvr>
    <a:masterClrMapping/>
  </p:clrMapOvr>
</p:sld>
</file>

<file path=ppt/slides/slide2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631548" y="2782031"/>
            <a:ext cx="1444503" cy="572700"/>
          </a:xfrm>
          <a:prstGeom prst="rect">
            <a:avLst/>
          </a:prstGeom>
          <a:noFill/>
        </p:spPr>
        <p:txBody>
          <a:bodyPr wrap="none">
            <a:spAutoFit/>
          </a:bodyPr>
          <a:lstStyle/>
          <a:p>
            <a:pPr>
              <a:defRPr/>
            </a:pPr>
            <a:r>
              <a:t>Bob</a:t>
            </a:r>
          </a:p>
        </p:txBody>
      </p:sp>
      <p:sp>
        <p:nvSpPr>
          <p:cNvPr id="3" name="TextBox 2"/>
          <p:cNvSpPr txBox="1"/>
          <p:nvPr/>
        </p:nvSpPr>
        <p:spPr>
          <a:xfrm>
            <a:off x="3318039" y="3255911"/>
            <a:ext cx="1280160" cy="1280160"/>
          </a:xfrm>
          <a:prstGeom prst="rect">
            <a:avLst/>
          </a:prstGeom>
          <a:noFill/>
        </p:spPr>
        <p:txBody>
          <a:bodyPr wrap="none">
            <a:spAutoFit/>
          </a:bodyPr>
          <a:lstStyle/>
          <a:p>
            <a:pPr>
              <a:defRPr/>
            </a:pPr>
            <a:r>
              <a:t>Relay</a:t>
            </a:r>
          </a:p>
          <a:p>
            <a:pPr>
              <a:defRPr/>
            </a:pPr>
          </a:p>
          <a:p>
            <a:pPr>
              <a:defRPr/>
            </a:pPr>
            <a:r>
              <a:t>K1</a:t>
            </a:r>
          </a:p>
        </p:txBody>
      </p:sp>
      <p:sp>
        <p:nvSpPr>
          <p:cNvPr id="4" name="TextBox 3"/>
          <p:cNvSpPr txBox="1"/>
          <p:nvPr/>
        </p:nvSpPr>
        <p:spPr>
          <a:xfrm>
            <a:off x="6526709" y="2791628"/>
            <a:ext cx="1280160" cy="1280160"/>
          </a:xfrm>
          <a:prstGeom prst="rect">
            <a:avLst/>
          </a:prstGeom>
          <a:noFill/>
        </p:spPr>
        <p:txBody>
          <a:bodyPr wrap="none">
            <a:spAutoFit/>
          </a:bodyPr>
          <a:lstStyle/>
          <a:p>
            <a:pPr>
              <a:defRPr/>
            </a:pPr>
            <a:r>
              <a:t>Relay</a:t>
            </a:r>
          </a:p>
          <a:p>
            <a:pPr>
              <a:defRPr/>
            </a:pPr>
          </a:p>
          <a:p>
            <a:pPr>
              <a:defRPr/>
            </a:pPr>
            <a:r>
              <a:t>K2</a:t>
            </a:r>
          </a:p>
        </p:txBody>
      </p:sp>
      <p:sp>
        <p:nvSpPr>
          <p:cNvPr id="5" name="TextBox 4"/>
          <p:cNvSpPr txBox="1"/>
          <p:nvPr/>
        </p:nvSpPr>
        <p:spPr>
          <a:xfrm>
            <a:off x="8631677" y="3677511"/>
            <a:ext cx="1280160" cy="1280160"/>
          </a:xfrm>
          <a:prstGeom prst="rect">
            <a:avLst/>
          </a:prstGeom>
          <a:noFill/>
        </p:spPr>
        <p:txBody>
          <a:bodyPr wrap="none">
            <a:spAutoFit/>
          </a:bodyPr>
          <a:lstStyle/>
          <a:p>
            <a:pPr>
              <a:defRPr/>
            </a:pPr>
            <a:r>
              <a:t>Relay</a:t>
            </a:r>
          </a:p>
          <a:p>
            <a:pPr>
              <a:defRPr/>
            </a:pPr>
          </a:p>
          <a:p>
            <a:pPr>
              <a:defRPr/>
            </a:pPr>
            <a:r>
              <a:t>K3</a:t>
            </a:r>
          </a:p>
        </p:txBody>
      </p:sp>
      <p:sp>
        <p:nvSpPr>
          <p:cNvPr id="6" name="TextBox 5"/>
          <p:cNvSpPr txBox="1"/>
          <p:nvPr/>
        </p:nvSpPr>
        <p:spPr>
          <a:xfrm>
            <a:off x="2406608" y="3245971"/>
            <a:ext cx="9023392" cy="1094642"/>
          </a:xfrm>
          <a:prstGeom prst="rect">
            <a:avLst/>
          </a:prstGeom>
          <a:noFill/>
        </p:spPr>
        <p:txBody>
          <a:bodyPr wrap="none">
            <a:spAutoFit/>
          </a:bodyPr>
          <a:lstStyle/>
          <a:p>
            <a:pPr>
              <a:defRPr/>
            </a:pPr>
          </a:p>
        </p:txBody>
      </p:sp>
      <p:sp>
        <p:nvSpPr>
          <p:cNvPr id="7" name="TextBox 6"/>
          <p:cNvSpPr txBox="1"/>
          <p:nvPr/>
        </p:nvSpPr>
        <p:spPr>
          <a:xfrm>
            <a:off x="4659490" y="4397712"/>
            <a:ext cx="2114755" cy="2397061"/>
          </a:xfrm>
          <a:prstGeom prst="rect">
            <a:avLst/>
          </a:prstGeom>
          <a:noFill/>
        </p:spPr>
        <p:txBody>
          <a:bodyPr wrap="none">
            <a:spAutoFit/>
          </a:bodyPr>
          <a:lstStyle/>
          <a:p>
            <a:pPr>
              <a:defRPr/>
            </a:pPr>
            <a:r>
              <a:t>To: Relay 1</a:t>
            </a:r>
          </a:p>
        </p:txBody>
      </p:sp>
      <p:sp>
        <p:nvSpPr>
          <p:cNvPr id="8" name="TextBox 7"/>
          <p:cNvSpPr txBox="1"/>
          <p:nvPr/>
        </p:nvSpPr>
        <p:spPr>
          <a:xfrm>
            <a:off x="4729690" y="4794996"/>
            <a:ext cx="1929118" cy="1905000"/>
          </a:xfrm>
          <a:prstGeom prst="rect">
            <a:avLst/>
          </a:prstGeom>
          <a:noFill/>
        </p:spPr>
        <p:txBody>
          <a:bodyPr wrap="none">
            <a:spAutoFit/>
          </a:bodyPr>
          <a:lstStyle/>
          <a:p>
            <a:pPr>
              <a:defRPr/>
            </a:pPr>
            <a:r>
              <a:t>To: Relay 2</a:t>
            </a:r>
          </a:p>
        </p:txBody>
      </p:sp>
      <p:sp>
        <p:nvSpPr>
          <p:cNvPr id="9" name="TextBox 8"/>
          <p:cNvSpPr txBox="1"/>
          <p:nvPr/>
        </p:nvSpPr>
        <p:spPr>
          <a:xfrm>
            <a:off x="4799889" y="5262701"/>
            <a:ext cx="1696993" cy="1322993"/>
          </a:xfrm>
          <a:prstGeom prst="rect">
            <a:avLst/>
          </a:prstGeom>
          <a:noFill/>
        </p:spPr>
        <p:txBody>
          <a:bodyPr wrap="none">
            <a:spAutoFit/>
          </a:bodyPr>
          <a:lstStyle/>
          <a:p>
            <a:pPr>
              <a:defRPr/>
            </a:pPr>
            <a:r>
              <a:t>To: Relay 3</a:t>
            </a:r>
          </a:p>
        </p:txBody>
      </p:sp>
      <p:sp>
        <p:nvSpPr>
          <p:cNvPr id="10" name="TextBox 9"/>
          <p:cNvSpPr txBox="1"/>
          <p:nvPr/>
        </p:nvSpPr>
        <p:spPr>
          <a:xfrm>
            <a:off x="4919888" y="5727264"/>
            <a:ext cx="1456993" cy="743266"/>
          </a:xfrm>
          <a:prstGeom prst="rect">
            <a:avLst/>
          </a:prstGeom>
          <a:noFill/>
        </p:spPr>
        <p:txBody>
          <a:bodyPr wrap="none">
            <a:spAutoFit/>
          </a:bodyPr>
          <a:lstStyle/>
          <a:p>
            <a:pPr>
              <a:defRPr/>
            </a:pPr>
            <a:r>
              <a:t>To: Bob</a:t>
            </a:r>
          </a:p>
          <a:p>
            <a:pPr>
              <a:defRPr/>
            </a:pPr>
            <a:r>
              <a:t>Hello world</a:t>
            </a:r>
          </a:p>
        </p:txBody>
      </p:sp>
      <p:sp>
        <p:nvSpPr>
          <p:cNvPr id="11" name="TextBox 10"/>
          <p:cNvSpPr txBox="1"/>
          <p:nvPr/>
        </p:nvSpPr>
        <p:spPr>
          <a:xfrm>
            <a:off x="1744674" y="1563494"/>
            <a:ext cx="915081" cy="393600"/>
          </a:xfrm>
          <a:prstGeom prst="rect">
            <a:avLst/>
          </a:prstGeom>
          <a:noFill/>
        </p:spPr>
        <p:txBody>
          <a:bodyPr wrap="none">
            <a:spAutoFit/>
          </a:bodyPr>
          <a:lstStyle/>
          <a:p>
            <a:pPr>
              <a:defRPr/>
            </a:pPr>
            <a:r>
              <a:t>Relay</a:t>
            </a:r>
          </a:p>
        </p:txBody>
      </p:sp>
      <p:sp>
        <p:nvSpPr>
          <p:cNvPr id="12" name="TextBox 11"/>
          <p:cNvSpPr txBox="1"/>
          <p:nvPr/>
        </p:nvSpPr>
        <p:spPr>
          <a:xfrm>
            <a:off x="838200" y="143347"/>
            <a:ext cx="10515600" cy="854075"/>
          </a:xfrm>
          <a:prstGeom prst="rect">
            <a:avLst/>
          </a:prstGeom>
          <a:noFill/>
        </p:spPr>
        <p:txBody>
          <a:bodyPr wrap="none">
            <a:spAutoFit/>
          </a:bodyPr>
          <a:lstStyle/>
          <a:p>
            <a:pPr>
              <a:defRPr/>
            </a:pPr>
            <a:r>
              <a:t>Tor Circuits</a:t>
            </a:r>
          </a:p>
        </p:txBody>
      </p:sp>
      <p:sp>
        <p:nvSpPr>
          <p:cNvPr id="13" name="TextBox 12"/>
          <p:cNvSpPr txBox="1"/>
          <p:nvPr/>
        </p:nvSpPr>
        <p:spPr>
          <a:xfrm>
            <a:off x="3528797" y="1825013"/>
            <a:ext cx="915081" cy="393600"/>
          </a:xfrm>
          <a:prstGeom prst="rect">
            <a:avLst/>
          </a:prstGeom>
          <a:noFill/>
        </p:spPr>
        <p:txBody>
          <a:bodyPr wrap="none">
            <a:spAutoFit/>
          </a:bodyPr>
          <a:lstStyle/>
          <a:p>
            <a:pPr>
              <a:defRPr/>
            </a:pPr>
            <a:r>
              <a:t>Relay</a:t>
            </a:r>
          </a:p>
        </p:txBody>
      </p:sp>
      <p:sp>
        <p:nvSpPr>
          <p:cNvPr id="14" name="TextBox 13"/>
          <p:cNvSpPr txBox="1"/>
          <p:nvPr/>
        </p:nvSpPr>
        <p:spPr>
          <a:xfrm>
            <a:off x="5180919" y="2218775"/>
            <a:ext cx="915081" cy="393600"/>
          </a:xfrm>
          <a:prstGeom prst="rect">
            <a:avLst/>
          </a:prstGeom>
          <a:noFill/>
        </p:spPr>
        <p:txBody>
          <a:bodyPr wrap="none">
            <a:spAutoFit/>
          </a:bodyPr>
          <a:lstStyle/>
          <a:p>
            <a:pPr>
              <a:defRPr/>
            </a:pPr>
            <a:r>
              <a:t>Relay</a:t>
            </a:r>
          </a:p>
        </p:txBody>
      </p:sp>
      <p:sp>
        <p:nvSpPr>
          <p:cNvPr id="15" name="TextBox 14"/>
          <p:cNvSpPr txBox="1"/>
          <p:nvPr/>
        </p:nvSpPr>
        <p:spPr>
          <a:xfrm>
            <a:off x="5611628" y="995372"/>
            <a:ext cx="915081" cy="393600"/>
          </a:xfrm>
          <a:prstGeom prst="rect">
            <a:avLst/>
          </a:prstGeom>
          <a:noFill/>
        </p:spPr>
        <p:txBody>
          <a:bodyPr wrap="none">
            <a:spAutoFit/>
          </a:bodyPr>
          <a:lstStyle/>
          <a:p>
            <a:pPr>
              <a:defRPr/>
            </a:pPr>
            <a:r>
              <a:t>Relay</a:t>
            </a:r>
          </a:p>
        </p:txBody>
      </p:sp>
      <p:sp>
        <p:nvSpPr>
          <p:cNvPr id="16" name="TextBox 15"/>
          <p:cNvSpPr txBox="1"/>
          <p:nvPr/>
        </p:nvSpPr>
        <p:spPr>
          <a:xfrm>
            <a:off x="7667606" y="2185664"/>
            <a:ext cx="915081" cy="393600"/>
          </a:xfrm>
          <a:prstGeom prst="rect">
            <a:avLst/>
          </a:prstGeom>
          <a:noFill/>
        </p:spPr>
        <p:txBody>
          <a:bodyPr wrap="none">
            <a:spAutoFit/>
          </a:bodyPr>
          <a:lstStyle/>
          <a:p>
            <a:pPr>
              <a:defRPr/>
            </a:pPr>
            <a:r>
              <a:t>Relay</a:t>
            </a:r>
          </a:p>
        </p:txBody>
      </p:sp>
      <p:sp>
        <p:nvSpPr>
          <p:cNvPr id="17" name="TextBox 16"/>
          <p:cNvSpPr txBox="1"/>
          <p:nvPr/>
        </p:nvSpPr>
        <p:spPr>
          <a:xfrm>
            <a:off x="8482714" y="1348002"/>
            <a:ext cx="915081" cy="393600"/>
          </a:xfrm>
          <a:prstGeom prst="rect">
            <a:avLst/>
          </a:prstGeom>
          <a:noFill/>
        </p:spPr>
        <p:txBody>
          <a:bodyPr wrap="none">
            <a:spAutoFit/>
          </a:bodyPr>
          <a:lstStyle/>
          <a:p>
            <a:pPr>
              <a:defRPr/>
            </a:pPr>
            <a:r>
              <a:t>Relay</a:t>
            </a:r>
          </a:p>
        </p:txBody>
      </p:sp>
      <p:sp>
        <p:nvSpPr>
          <p:cNvPr id="18" name="TextBox 17"/>
          <p:cNvSpPr txBox="1"/>
          <p:nvPr/>
        </p:nvSpPr>
        <p:spPr>
          <a:xfrm>
            <a:off x="807631" y="2496457"/>
            <a:ext cx="1685675" cy="778900"/>
          </a:xfrm>
          <a:prstGeom prst="rect">
            <a:avLst/>
          </a:prstGeom>
          <a:noFill/>
        </p:spPr>
        <p:txBody>
          <a:bodyPr wrap="none">
            <a:spAutoFit/>
          </a:bodyPr>
          <a:lstStyle/>
          <a:p>
            <a:pPr>
              <a:defRPr/>
            </a:pPr>
            <a:r>
              <a:t>Alice</a:t>
            </a:r>
          </a:p>
          <a:p>
            <a:pPr>
              <a:defRPr/>
            </a:pPr>
            <a:r>
              <a:t>K1, K2, K3</a:t>
            </a:r>
          </a:p>
        </p:txBody>
      </p:sp>
      <p:sp>
        <p:nvSpPr>
          <p:cNvPr id="19" name="TextBox 18"/>
          <p:cNvSpPr txBox="1"/>
          <p:nvPr/>
        </p:nvSpPr>
        <p:spPr>
          <a:xfrm>
            <a:off x="70199" y="5195360"/>
            <a:ext cx="4567764" cy="1184940"/>
          </a:xfrm>
          <a:prstGeom prst="rect">
            <a:avLst/>
          </a:prstGeom>
          <a:noFill/>
        </p:spPr>
        <p:txBody>
          <a:bodyPr wrap="none">
            <a:spAutoFit/>
          </a:bodyPr>
          <a:lstStyle/>
          <a:p>
            <a:pPr>
              <a:defRPr/>
            </a:pPr>
            <a:r>
              <a:t>Relay 1 peels off the first layer;</a:t>
            </a:r>
          </a:p>
          <a:p>
            <a:pPr>
              <a:defRPr/>
            </a:pPr>
            <a:r>
              <a:t>Can’t read what the contents for Relay 2 is for, since it’s encrypted! </a:t>
            </a:r>
          </a:p>
        </p:txBody>
      </p:sp>
    </p:spTree>
  </p:cSld>
  <p:clrMapOvr>
    <a:masterClrMapping/>
  </p:clrMapOvr>
</p:sld>
</file>

<file path=ppt/slides/slide2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3347"/>
            <a:ext cx="10515600" cy="854075"/>
          </a:xfrm>
          <a:prstGeom prst="rect">
            <a:avLst/>
          </a:prstGeom>
          <a:noFill/>
        </p:spPr>
        <p:txBody>
          <a:bodyPr wrap="none">
            <a:spAutoFit/>
          </a:bodyPr>
          <a:lstStyle/>
          <a:p>
            <a:pPr>
              <a:defRPr/>
            </a:pPr>
            <a:r>
              <a:t>Tor Packet Construction</a:t>
            </a:r>
          </a:p>
        </p:txBody>
      </p:sp>
      <p:sp>
        <p:nvSpPr>
          <p:cNvPr id="3" name="TextBox 2"/>
          <p:cNvSpPr txBox="1"/>
          <p:nvPr/>
        </p:nvSpPr>
        <p:spPr>
          <a:xfrm>
            <a:off x="941035" y="2168635"/>
            <a:ext cx="3057695" cy="2673834"/>
          </a:xfrm>
          <a:prstGeom prst="rect">
            <a:avLst/>
          </a:prstGeom>
          <a:noFill/>
        </p:spPr>
        <p:txBody>
          <a:bodyPr wrap="none">
            <a:spAutoFit/>
          </a:bodyPr>
          <a:lstStyle/>
          <a:p>
            <a:pPr>
              <a:defRPr/>
            </a:pPr>
            <a:r>
              <a:t>To: Relay 1, From: Alice</a:t>
            </a:r>
          </a:p>
        </p:txBody>
      </p:sp>
      <p:sp>
        <p:nvSpPr>
          <p:cNvPr id="4" name="TextBox 3"/>
          <p:cNvSpPr txBox="1"/>
          <p:nvPr/>
        </p:nvSpPr>
        <p:spPr>
          <a:xfrm>
            <a:off x="1065760" y="2822469"/>
            <a:ext cx="2583669" cy="1848850"/>
          </a:xfrm>
          <a:prstGeom prst="rect">
            <a:avLst/>
          </a:prstGeom>
          <a:noFill/>
        </p:spPr>
        <p:txBody>
          <a:bodyPr wrap="none">
            <a:spAutoFit/>
          </a:bodyPr>
          <a:lstStyle/>
          <a:p>
            <a:pPr>
              <a:defRPr/>
            </a:pPr>
            <a:r>
              <a:t>To: Relay 2, From: R1</a:t>
            </a:r>
          </a:p>
        </p:txBody>
      </p:sp>
      <p:sp>
        <p:nvSpPr>
          <p:cNvPr id="5" name="TextBox 4"/>
          <p:cNvSpPr txBox="1"/>
          <p:nvPr/>
        </p:nvSpPr>
        <p:spPr>
          <a:xfrm>
            <a:off x="1193810" y="3289882"/>
            <a:ext cx="2138175" cy="1251362"/>
          </a:xfrm>
          <a:prstGeom prst="rect">
            <a:avLst/>
          </a:prstGeom>
          <a:noFill/>
        </p:spPr>
        <p:txBody>
          <a:bodyPr wrap="none">
            <a:spAutoFit/>
          </a:bodyPr>
          <a:lstStyle/>
          <a:p>
            <a:pPr>
              <a:defRPr/>
            </a:pPr>
            <a:r>
              <a:t>???</a:t>
            </a:r>
          </a:p>
        </p:txBody>
      </p:sp>
      <p:sp>
        <p:nvSpPr>
          <p:cNvPr id="6" name="TextBox 5"/>
          <p:cNvSpPr txBox="1"/>
          <p:nvPr/>
        </p:nvSpPr>
        <p:spPr>
          <a:xfrm>
            <a:off x="974805" y="5138732"/>
            <a:ext cx="6262122" cy="1292631"/>
          </a:xfrm>
          <a:prstGeom prst="rect">
            <a:avLst/>
          </a:prstGeom>
          <a:noFill/>
        </p:spPr>
        <p:txBody>
          <a:bodyPr wrap="none">
            <a:spAutoFit/>
          </a:bodyPr>
          <a:lstStyle/>
          <a:p>
            <a:pPr>
              <a:defRPr/>
            </a:pPr>
            <a:r>
              <a:t>All Relay 1 knows is the message came from Alice and is going to Relay 2. They don’t know Alice is talking to Bob!</a:t>
            </a:r>
          </a:p>
        </p:txBody>
      </p:sp>
      <p:sp>
        <p:nvSpPr>
          <p:cNvPr id="7" name="TextBox 6"/>
          <p:cNvSpPr txBox="1"/>
          <p:nvPr/>
        </p:nvSpPr>
        <p:spPr>
          <a:xfrm>
            <a:off x="941035" y="1234002"/>
            <a:ext cx="6096000" cy="461665"/>
          </a:xfrm>
          <a:prstGeom prst="rect">
            <a:avLst/>
          </a:prstGeom>
          <a:noFill/>
        </p:spPr>
        <p:txBody>
          <a:bodyPr wrap="none">
            <a:spAutoFit/>
          </a:bodyPr>
          <a:lstStyle/>
          <a:p>
            <a:pPr>
              <a:defRPr/>
            </a:pPr>
            <a:r>
              <a:t>What does Relay 1 see?</a:t>
            </a:r>
          </a:p>
        </p:txBody>
      </p:sp>
    </p:spTree>
  </p:cSld>
  <p:clrMapOvr>
    <a:masterClrMapping/>
  </p:clrMapOvr>
</p:sld>
</file>

<file path=ppt/slides/slide2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631548" y="2782031"/>
            <a:ext cx="1444503" cy="572700"/>
          </a:xfrm>
          <a:prstGeom prst="rect">
            <a:avLst/>
          </a:prstGeom>
          <a:noFill/>
        </p:spPr>
        <p:txBody>
          <a:bodyPr wrap="none">
            <a:spAutoFit/>
          </a:bodyPr>
          <a:lstStyle/>
          <a:p>
            <a:pPr>
              <a:defRPr/>
            </a:pPr>
            <a:r>
              <a:t>Bob</a:t>
            </a:r>
          </a:p>
        </p:txBody>
      </p:sp>
      <p:sp>
        <p:nvSpPr>
          <p:cNvPr id="3" name="TextBox 2"/>
          <p:cNvSpPr txBox="1"/>
          <p:nvPr/>
        </p:nvSpPr>
        <p:spPr>
          <a:xfrm>
            <a:off x="3318039" y="3255911"/>
            <a:ext cx="1280160" cy="1280160"/>
          </a:xfrm>
          <a:prstGeom prst="rect">
            <a:avLst/>
          </a:prstGeom>
          <a:noFill/>
        </p:spPr>
        <p:txBody>
          <a:bodyPr wrap="none">
            <a:spAutoFit/>
          </a:bodyPr>
          <a:lstStyle/>
          <a:p>
            <a:pPr>
              <a:defRPr/>
            </a:pPr>
            <a:r>
              <a:t>Relay</a:t>
            </a:r>
          </a:p>
          <a:p>
            <a:pPr>
              <a:defRPr/>
            </a:pPr>
          </a:p>
          <a:p>
            <a:pPr>
              <a:defRPr/>
            </a:pPr>
            <a:r>
              <a:t>K1</a:t>
            </a:r>
          </a:p>
        </p:txBody>
      </p:sp>
      <p:sp>
        <p:nvSpPr>
          <p:cNvPr id="4" name="TextBox 3"/>
          <p:cNvSpPr txBox="1"/>
          <p:nvPr/>
        </p:nvSpPr>
        <p:spPr>
          <a:xfrm>
            <a:off x="6526709" y="2791628"/>
            <a:ext cx="1280160" cy="1280160"/>
          </a:xfrm>
          <a:prstGeom prst="rect">
            <a:avLst/>
          </a:prstGeom>
          <a:noFill/>
        </p:spPr>
        <p:txBody>
          <a:bodyPr wrap="none">
            <a:spAutoFit/>
          </a:bodyPr>
          <a:lstStyle/>
          <a:p>
            <a:pPr>
              <a:defRPr/>
            </a:pPr>
            <a:r>
              <a:t>Relay</a:t>
            </a:r>
          </a:p>
          <a:p>
            <a:pPr>
              <a:defRPr/>
            </a:pPr>
          </a:p>
          <a:p>
            <a:pPr>
              <a:defRPr/>
            </a:pPr>
            <a:r>
              <a:t>K2</a:t>
            </a:r>
          </a:p>
        </p:txBody>
      </p:sp>
      <p:sp>
        <p:nvSpPr>
          <p:cNvPr id="5" name="TextBox 4"/>
          <p:cNvSpPr txBox="1"/>
          <p:nvPr/>
        </p:nvSpPr>
        <p:spPr>
          <a:xfrm>
            <a:off x="8631677" y="3677511"/>
            <a:ext cx="1280160" cy="1280160"/>
          </a:xfrm>
          <a:prstGeom prst="rect">
            <a:avLst/>
          </a:prstGeom>
          <a:noFill/>
        </p:spPr>
        <p:txBody>
          <a:bodyPr wrap="none">
            <a:spAutoFit/>
          </a:bodyPr>
          <a:lstStyle/>
          <a:p>
            <a:pPr>
              <a:defRPr/>
            </a:pPr>
            <a:r>
              <a:t>Relay</a:t>
            </a:r>
          </a:p>
          <a:p>
            <a:pPr>
              <a:defRPr/>
            </a:pPr>
          </a:p>
          <a:p>
            <a:pPr>
              <a:defRPr/>
            </a:pPr>
            <a:r>
              <a:t>K3</a:t>
            </a:r>
          </a:p>
        </p:txBody>
      </p:sp>
      <p:sp>
        <p:nvSpPr>
          <p:cNvPr id="6" name="TextBox 5"/>
          <p:cNvSpPr txBox="1"/>
          <p:nvPr/>
        </p:nvSpPr>
        <p:spPr>
          <a:xfrm>
            <a:off x="2406608" y="3245971"/>
            <a:ext cx="9023392" cy="1094642"/>
          </a:xfrm>
          <a:prstGeom prst="rect">
            <a:avLst/>
          </a:prstGeom>
          <a:noFill/>
        </p:spPr>
        <p:txBody>
          <a:bodyPr wrap="none">
            <a:spAutoFit/>
          </a:bodyPr>
          <a:lstStyle/>
          <a:p>
            <a:pPr>
              <a:defRPr/>
            </a:pPr>
          </a:p>
        </p:txBody>
      </p:sp>
      <p:sp>
        <p:nvSpPr>
          <p:cNvPr id="7" name="TextBox 6"/>
          <p:cNvSpPr txBox="1"/>
          <p:nvPr/>
        </p:nvSpPr>
        <p:spPr>
          <a:xfrm>
            <a:off x="6148955" y="4221466"/>
            <a:ext cx="1929118" cy="1905000"/>
          </a:xfrm>
          <a:prstGeom prst="rect">
            <a:avLst/>
          </a:prstGeom>
          <a:noFill/>
        </p:spPr>
        <p:txBody>
          <a:bodyPr wrap="none">
            <a:spAutoFit/>
          </a:bodyPr>
          <a:lstStyle/>
          <a:p>
            <a:pPr>
              <a:defRPr/>
            </a:pPr>
            <a:r>
              <a:t>To: Relay 2</a:t>
            </a:r>
          </a:p>
        </p:txBody>
      </p:sp>
      <p:sp>
        <p:nvSpPr>
          <p:cNvPr id="8" name="TextBox 7"/>
          <p:cNvSpPr txBox="1"/>
          <p:nvPr/>
        </p:nvSpPr>
        <p:spPr>
          <a:xfrm>
            <a:off x="6219154" y="4689171"/>
            <a:ext cx="1696993" cy="1322993"/>
          </a:xfrm>
          <a:prstGeom prst="rect">
            <a:avLst/>
          </a:prstGeom>
          <a:noFill/>
        </p:spPr>
        <p:txBody>
          <a:bodyPr wrap="none">
            <a:spAutoFit/>
          </a:bodyPr>
          <a:lstStyle/>
          <a:p>
            <a:pPr>
              <a:defRPr/>
            </a:pPr>
            <a:r>
              <a:t>To: Relay 3</a:t>
            </a:r>
          </a:p>
        </p:txBody>
      </p:sp>
      <p:sp>
        <p:nvSpPr>
          <p:cNvPr id="9" name="TextBox 8"/>
          <p:cNvSpPr txBox="1"/>
          <p:nvPr/>
        </p:nvSpPr>
        <p:spPr>
          <a:xfrm>
            <a:off x="6339153" y="5153734"/>
            <a:ext cx="1456993" cy="743266"/>
          </a:xfrm>
          <a:prstGeom prst="rect">
            <a:avLst/>
          </a:prstGeom>
          <a:noFill/>
        </p:spPr>
        <p:txBody>
          <a:bodyPr wrap="none">
            <a:spAutoFit/>
          </a:bodyPr>
          <a:lstStyle/>
          <a:p>
            <a:pPr>
              <a:defRPr/>
            </a:pPr>
            <a:r>
              <a:t>To: Bob</a:t>
            </a:r>
          </a:p>
          <a:p>
            <a:pPr>
              <a:defRPr/>
            </a:pPr>
            <a:r>
              <a:t>Hello world</a:t>
            </a:r>
          </a:p>
        </p:txBody>
      </p:sp>
      <p:sp>
        <p:nvSpPr>
          <p:cNvPr id="10" name="TextBox 9"/>
          <p:cNvSpPr txBox="1"/>
          <p:nvPr/>
        </p:nvSpPr>
        <p:spPr>
          <a:xfrm>
            <a:off x="1744674" y="1563494"/>
            <a:ext cx="915081" cy="393600"/>
          </a:xfrm>
          <a:prstGeom prst="rect">
            <a:avLst/>
          </a:prstGeom>
          <a:noFill/>
        </p:spPr>
        <p:txBody>
          <a:bodyPr wrap="none">
            <a:spAutoFit/>
          </a:bodyPr>
          <a:lstStyle/>
          <a:p>
            <a:pPr>
              <a:defRPr/>
            </a:pPr>
            <a:r>
              <a:t>Relay</a:t>
            </a:r>
          </a:p>
        </p:txBody>
      </p:sp>
      <p:sp>
        <p:nvSpPr>
          <p:cNvPr id="11" name="TextBox 10"/>
          <p:cNvSpPr txBox="1"/>
          <p:nvPr/>
        </p:nvSpPr>
        <p:spPr>
          <a:xfrm>
            <a:off x="838200" y="143347"/>
            <a:ext cx="10515600" cy="854075"/>
          </a:xfrm>
          <a:prstGeom prst="rect">
            <a:avLst/>
          </a:prstGeom>
          <a:noFill/>
        </p:spPr>
        <p:txBody>
          <a:bodyPr wrap="none">
            <a:spAutoFit/>
          </a:bodyPr>
          <a:lstStyle/>
          <a:p>
            <a:pPr>
              <a:defRPr/>
            </a:pPr>
            <a:r>
              <a:t>Tor Circuits</a:t>
            </a:r>
          </a:p>
        </p:txBody>
      </p:sp>
      <p:sp>
        <p:nvSpPr>
          <p:cNvPr id="12" name="TextBox 11"/>
          <p:cNvSpPr txBox="1"/>
          <p:nvPr/>
        </p:nvSpPr>
        <p:spPr>
          <a:xfrm>
            <a:off x="3528797" y="1825013"/>
            <a:ext cx="915081" cy="393600"/>
          </a:xfrm>
          <a:prstGeom prst="rect">
            <a:avLst/>
          </a:prstGeom>
          <a:noFill/>
        </p:spPr>
        <p:txBody>
          <a:bodyPr wrap="none">
            <a:spAutoFit/>
          </a:bodyPr>
          <a:lstStyle/>
          <a:p>
            <a:pPr>
              <a:defRPr/>
            </a:pPr>
            <a:r>
              <a:t>Relay</a:t>
            </a:r>
          </a:p>
        </p:txBody>
      </p:sp>
      <p:sp>
        <p:nvSpPr>
          <p:cNvPr id="13" name="TextBox 12"/>
          <p:cNvSpPr txBox="1"/>
          <p:nvPr/>
        </p:nvSpPr>
        <p:spPr>
          <a:xfrm>
            <a:off x="5180919" y="2218775"/>
            <a:ext cx="915081" cy="393600"/>
          </a:xfrm>
          <a:prstGeom prst="rect">
            <a:avLst/>
          </a:prstGeom>
          <a:noFill/>
        </p:spPr>
        <p:txBody>
          <a:bodyPr wrap="none">
            <a:spAutoFit/>
          </a:bodyPr>
          <a:lstStyle/>
          <a:p>
            <a:pPr>
              <a:defRPr/>
            </a:pPr>
            <a:r>
              <a:t>Relay</a:t>
            </a:r>
          </a:p>
        </p:txBody>
      </p:sp>
      <p:sp>
        <p:nvSpPr>
          <p:cNvPr id="14" name="TextBox 13"/>
          <p:cNvSpPr txBox="1"/>
          <p:nvPr/>
        </p:nvSpPr>
        <p:spPr>
          <a:xfrm>
            <a:off x="5611628" y="995372"/>
            <a:ext cx="915081" cy="393600"/>
          </a:xfrm>
          <a:prstGeom prst="rect">
            <a:avLst/>
          </a:prstGeom>
          <a:noFill/>
        </p:spPr>
        <p:txBody>
          <a:bodyPr wrap="none">
            <a:spAutoFit/>
          </a:bodyPr>
          <a:lstStyle/>
          <a:p>
            <a:pPr>
              <a:defRPr/>
            </a:pPr>
            <a:r>
              <a:t>Relay</a:t>
            </a:r>
          </a:p>
        </p:txBody>
      </p:sp>
      <p:sp>
        <p:nvSpPr>
          <p:cNvPr id="15" name="TextBox 14"/>
          <p:cNvSpPr txBox="1"/>
          <p:nvPr/>
        </p:nvSpPr>
        <p:spPr>
          <a:xfrm>
            <a:off x="7667606" y="2185664"/>
            <a:ext cx="915081" cy="393600"/>
          </a:xfrm>
          <a:prstGeom prst="rect">
            <a:avLst/>
          </a:prstGeom>
          <a:noFill/>
        </p:spPr>
        <p:txBody>
          <a:bodyPr wrap="none">
            <a:spAutoFit/>
          </a:bodyPr>
          <a:lstStyle/>
          <a:p>
            <a:pPr>
              <a:defRPr/>
            </a:pPr>
            <a:r>
              <a:t>Relay</a:t>
            </a:r>
          </a:p>
        </p:txBody>
      </p:sp>
      <p:sp>
        <p:nvSpPr>
          <p:cNvPr id="16" name="TextBox 15"/>
          <p:cNvSpPr txBox="1"/>
          <p:nvPr/>
        </p:nvSpPr>
        <p:spPr>
          <a:xfrm>
            <a:off x="8482714" y="1348002"/>
            <a:ext cx="915081" cy="393600"/>
          </a:xfrm>
          <a:prstGeom prst="rect">
            <a:avLst/>
          </a:prstGeom>
          <a:noFill/>
        </p:spPr>
        <p:txBody>
          <a:bodyPr wrap="none">
            <a:spAutoFit/>
          </a:bodyPr>
          <a:lstStyle/>
          <a:p>
            <a:pPr>
              <a:defRPr/>
            </a:pPr>
            <a:r>
              <a:t>Relay</a:t>
            </a:r>
          </a:p>
        </p:txBody>
      </p:sp>
      <p:sp>
        <p:nvSpPr>
          <p:cNvPr id="17" name="TextBox 16"/>
          <p:cNvSpPr txBox="1"/>
          <p:nvPr/>
        </p:nvSpPr>
        <p:spPr>
          <a:xfrm>
            <a:off x="807631" y="2496457"/>
            <a:ext cx="1685675" cy="778900"/>
          </a:xfrm>
          <a:prstGeom prst="rect">
            <a:avLst/>
          </a:prstGeom>
          <a:noFill/>
        </p:spPr>
        <p:txBody>
          <a:bodyPr wrap="none">
            <a:spAutoFit/>
          </a:bodyPr>
          <a:lstStyle/>
          <a:p>
            <a:pPr>
              <a:defRPr/>
            </a:pPr>
            <a:r>
              <a:t>Alice</a:t>
            </a:r>
          </a:p>
          <a:p>
            <a:pPr>
              <a:defRPr/>
            </a:pPr>
            <a:r>
              <a:t>K1, K2, K3</a:t>
            </a:r>
          </a:p>
        </p:txBody>
      </p:sp>
    </p:spTree>
  </p:cSld>
  <p:clrMapOvr>
    <a:masterClrMapping/>
  </p:clrMapOvr>
</p:sld>
</file>

<file path=ppt/slides/slide2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3347"/>
            <a:ext cx="10515600" cy="854075"/>
          </a:xfrm>
          <a:prstGeom prst="rect">
            <a:avLst/>
          </a:prstGeom>
          <a:noFill/>
        </p:spPr>
        <p:txBody>
          <a:bodyPr wrap="none">
            <a:spAutoFit/>
          </a:bodyPr>
          <a:lstStyle/>
          <a:p>
            <a:pPr>
              <a:defRPr/>
            </a:pPr>
            <a:r>
              <a:t>Tor Packet Construction</a:t>
            </a:r>
          </a:p>
        </p:txBody>
      </p:sp>
      <p:sp>
        <p:nvSpPr>
          <p:cNvPr id="3" name="TextBox 2"/>
          <p:cNvSpPr txBox="1"/>
          <p:nvPr/>
        </p:nvSpPr>
        <p:spPr>
          <a:xfrm>
            <a:off x="974805" y="5138732"/>
            <a:ext cx="6262122" cy="1292631"/>
          </a:xfrm>
          <a:prstGeom prst="rect">
            <a:avLst/>
          </a:prstGeom>
          <a:noFill/>
        </p:spPr>
        <p:txBody>
          <a:bodyPr wrap="none">
            <a:spAutoFit/>
          </a:bodyPr>
          <a:lstStyle/>
          <a:p>
            <a:pPr>
              <a:defRPr/>
            </a:pPr>
            <a:r>
              <a:t>All Relay 2 knows is the message came from Relay 1 and is going to Relay 3. They know nothing about Alice and Bob!</a:t>
            </a:r>
          </a:p>
        </p:txBody>
      </p:sp>
      <p:sp>
        <p:nvSpPr>
          <p:cNvPr id="4" name="TextBox 3"/>
          <p:cNvSpPr txBox="1"/>
          <p:nvPr/>
        </p:nvSpPr>
        <p:spPr>
          <a:xfrm>
            <a:off x="941035" y="1234002"/>
            <a:ext cx="6096000" cy="461665"/>
          </a:xfrm>
          <a:prstGeom prst="rect">
            <a:avLst/>
          </a:prstGeom>
          <a:noFill/>
        </p:spPr>
        <p:txBody>
          <a:bodyPr wrap="none">
            <a:spAutoFit/>
          </a:bodyPr>
          <a:lstStyle/>
          <a:p>
            <a:pPr>
              <a:defRPr/>
            </a:pPr>
            <a:r>
              <a:t>What does Relay 2 see?</a:t>
            </a:r>
          </a:p>
        </p:txBody>
      </p:sp>
      <p:sp>
        <p:nvSpPr>
          <p:cNvPr id="5" name="TextBox 4"/>
          <p:cNvSpPr txBox="1"/>
          <p:nvPr/>
        </p:nvSpPr>
        <p:spPr>
          <a:xfrm>
            <a:off x="1099530" y="2734116"/>
            <a:ext cx="2583669" cy="1848850"/>
          </a:xfrm>
          <a:prstGeom prst="rect">
            <a:avLst/>
          </a:prstGeom>
          <a:noFill/>
        </p:spPr>
        <p:txBody>
          <a:bodyPr wrap="none">
            <a:spAutoFit/>
          </a:bodyPr>
          <a:lstStyle/>
          <a:p>
            <a:pPr>
              <a:defRPr/>
            </a:pPr>
            <a:r>
              <a:t>To: Relay 2, From: R1</a:t>
            </a:r>
          </a:p>
        </p:txBody>
      </p:sp>
      <p:sp>
        <p:nvSpPr>
          <p:cNvPr id="6" name="TextBox 5"/>
          <p:cNvSpPr txBox="1"/>
          <p:nvPr/>
        </p:nvSpPr>
        <p:spPr>
          <a:xfrm>
            <a:off x="1227580" y="3201529"/>
            <a:ext cx="2300711" cy="1251362"/>
          </a:xfrm>
          <a:prstGeom prst="rect">
            <a:avLst/>
          </a:prstGeom>
          <a:noFill/>
        </p:spPr>
        <p:txBody>
          <a:bodyPr wrap="none">
            <a:spAutoFit/>
          </a:bodyPr>
          <a:lstStyle/>
          <a:p>
            <a:pPr>
              <a:defRPr/>
            </a:pPr>
            <a:r>
              <a:t>To: Relay 3, From: R2</a:t>
            </a:r>
          </a:p>
        </p:txBody>
      </p:sp>
      <p:sp>
        <p:nvSpPr>
          <p:cNvPr id="7" name="TextBox 6"/>
          <p:cNvSpPr txBox="1"/>
          <p:nvPr/>
        </p:nvSpPr>
        <p:spPr>
          <a:xfrm>
            <a:off x="1323880" y="3626866"/>
            <a:ext cx="1692573" cy="703800"/>
          </a:xfrm>
          <a:prstGeom prst="rect">
            <a:avLst/>
          </a:prstGeom>
          <a:noFill/>
        </p:spPr>
        <p:txBody>
          <a:bodyPr wrap="none">
            <a:spAutoFit/>
          </a:bodyPr>
          <a:lstStyle/>
          <a:p>
            <a:pPr>
              <a:defRPr/>
            </a:pPr>
            <a:r>
              <a:t>??????</a:t>
            </a:r>
          </a:p>
        </p:txBody>
      </p:sp>
    </p:spTree>
  </p:cSld>
  <p:clrMapOvr>
    <a:masterClrMapping/>
  </p:clrMapOvr>
</p:sld>
</file>

<file path=ppt/slides/slide2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631548" y="2782031"/>
            <a:ext cx="1444503" cy="572700"/>
          </a:xfrm>
          <a:prstGeom prst="rect">
            <a:avLst/>
          </a:prstGeom>
          <a:noFill/>
        </p:spPr>
        <p:txBody>
          <a:bodyPr wrap="none">
            <a:spAutoFit/>
          </a:bodyPr>
          <a:lstStyle/>
          <a:p>
            <a:pPr>
              <a:defRPr/>
            </a:pPr>
            <a:r>
              <a:t>Bob</a:t>
            </a:r>
          </a:p>
        </p:txBody>
      </p:sp>
      <p:sp>
        <p:nvSpPr>
          <p:cNvPr id="3" name="TextBox 2"/>
          <p:cNvSpPr txBox="1"/>
          <p:nvPr/>
        </p:nvSpPr>
        <p:spPr>
          <a:xfrm>
            <a:off x="3318039" y="3255911"/>
            <a:ext cx="1280160" cy="1280160"/>
          </a:xfrm>
          <a:prstGeom prst="rect">
            <a:avLst/>
          </a:prstGeom>
          <a:noFill/>
        </p:spPr>
        <p:txBody>
          <a:bodyPr wrap="none">
            <a:spAutoFit/>
          </a:bodyPr>
          <a:lstStyle/>
          <a:p>
            <a:pPr>
              <a:defRPr/>
            </a:pPr>
            <a:r>
              <a:t>Relay</a:t>
            </a:r>
          </a:p>
          <a:p>
            <a:pPr>
              <a:defRPr/>
            </a:pPr>
          </a:p>
          <a:p>
            <a:pPr>
              <a:defRPr/>
            </a:pPr>
            <a:r>
              <a:t>K1</a:t>
            </a:r>
          </a:p>
        </p:txBody>
      </p:sp>
      <p:sp>
        <p:nvSpPr>
          <p:cNvPr id="4" name="TextBox 3"/>
          <p:cNvSpPr txBox="1"/>
          <p:nvPr/>
        </p:nvSpPr>
        <p:spPr>
          <a:xfrm>
            <a:off x="6526709" y="2791628"/>
            <a:ext cx="1280160" cy="1280160"/>
          </a:xfrm>
          <a:prstGeom prst="rect">
            <a:avLst/>
          </a:prstGeom>
          <a:noFill/>
        </p:spPr>
        <p:txBody>
          <a:bodyPr wrap="none">
            <a:spAutoFit/>
          </a:bodyPr>
          <a:lstStyle/>
          <a:p>
            <a:pPr>
              <a:defRPr/>
            </a:pPr>
            <a:r>
              <a:t>Relay</a:t>
            </a:r>
          </a:p>
          <a:p>
            <a:pPr>
              <a:defRPr/>
            </a:pPr>
          </a:p>
          <a:p>
            <a:pPr>
              <a:defRPr/>
            </a:pPr>
            <a:r>
              <a:t>K2</a:t>
            </a:r>
          </a:p>
        </p:txBody>
      </p:sp>
      <p:sp>
        <p:nvSpPr>
          <p:cNvPr id="5" name="TextBox 4"/>
          <p:cNvSpPr txBox="1"/>
          <p:nvPr/>
        </p:nvSpPr>
        <p:spPr>
          <a:xfrm>
            <a:off x="8631677" y="3677511"/>
            <a:ext cx="1280160" cy="1280160"/>
          </a:xfrm>
          <a:prstGeom prst="rect">
            <a:avLst/>
          </a:prstGeom>
          <a:noFill/>
        </p:spPr>
        <p:txBody>
          <a:bodyPr wrap="none">
            <a:spAutoFit/>
          </a:bodyPr>
          <a:lstStyle/>
          <a:p>
            <a:pPr>
              <a:defRPr/>
            </a:pPr>
            <a:r>
              <a:t>Relay</a:t>
            </a:r>
          </a:p>
          <a:p>
            <a:pPr>
              <a:defRPr/>
            </a:pPr>
          </a:p>
          <a:p>
            <a:pPr>
              <a:defRPr/>
            </a:pPr>
            <a:r>
              <a:t>K3</a:t>
            </a:r>
          </a:p>
        </p:txBody>
      </p:sp>
      <p:sp>
        <p:nvSpPr>
          <p:cNvPr id="6" name="TextBox 5"/>
          <p:cNvSpPr txBox="1"/>
          <p:nvPr/>
        </p:nvSpPr>
        <p:spPr>
          <a:xfrm>
            <a:off x="2406608" y="3245971"/>
            <a:ext cx="9023392" cy="1094642"/>
          </a:xfrm>
          <a:prstGeom prst="rect">
            <a:avLst/>
          </a:prstGeom>
          <a:noFill/>
        </p:spPr>
        <p:txBody>
          <a:bodyPr wrap="none">
            <a:spAutoFit/>
          </a:bodyPr>
          <a:lstStyle/>
          <a:p>
            <a:pPr>
              <a:defRPr/>
            </a:pPr>
          </a:p>
        </p:txBody>
      </p:sp>
      <p:sp>
        <p:nvSpPr>
          <p:cNvPr id="7" name="TextBox 6"/>
          <p:cNvSpPr txBox="1"/>
          <p:nvPr/>
        </p:nvSpPr>
        <p:spPr>
          <a:xfrm>
            <a:off x="8482714" y="5183485"/>
            <a:ext cx="1696993" cy="1322993"/>
          </a:xfrm>
          <a:prstGeom prst="rect">
            <a:avLst/>
          </a:prstGeom>
          <a:noFill/>
        </p:spPr>
        <p:txBody>
          <a:bodyPr wrap="none">
            <a:spAutoFit/>
          </a:bodyPr>
          <a:lstStyle/>
          <a:p>
            <a:pPr>
              <a:defRPr/>
            </a:pPr>
            <a:r>
              <a:t>To: Relay 3</a:t>
            </a:r>
          </a:p>
        </p:txBody>
      </p:sp>
      <p:sp>
        <p:nvSpPr>
          <p:cNvPr id="8" name="TextBox 7"/>
          <p:cNvSpPr txBox="1"/>
          <p:nvPr/>
        </p:nvSpPr>
        <p:spPr>
          <a:xfrm>
            <a:off x="8602713" y="5648048"/>
            <a:ext cx="1456993" cy="743266"/>
          </a:xfrm>
          <a:prstGeom prst="rect">
            <a:avLst/>
          </a:prstGeom>
          <a:noFill/>
        </p:spPr>
        <p:txBody>
          <a:bodyPr wrap="none">
            <a:spAutoFit/>
          </a:bodyPr>
          <a:lstStyle/>
          <a:p>
            <a:pPr>
              <a:defRPr/>
            </a:pPr>
            <a:r>
              <a:t>To: Bob</a:t>
            </a:r>
          </a:p>
          <a:p>
            <a:pPr>
              <a:defRPr/>
            </a:pPr>
            <a:r>
              <a:t>Hello world</a:t>
            </a:r>
          </a:p>
        </p:txBody>
      </p:sp>
      <p:sp>
        <p:nvSpPr>
          <p:cNvPr id="9" name="TextBox 8"/>
          <p:cNvSpPr txBox="1"/>
          <p:nvPr/>
        </p:nvSpPr>
        <p:spPr>
          <a:xfrm>
            <a:off x="1744674" y="1563494"/>
            <a:ext cx="915081" cy="393600"/>
          </a:xfrm>
          <a:prstGeom prst="rect">
            <a:avLst/>
          </a:prstGeom>
          <a:noFill/>
        </p:spPr>
        <p:txBody>
          <a:bodyPr wrap="none">
            <a:spAutoFit/>
          </a:bodyPr>
          <a:lstStyle/>
          <a:p>
            <a:pPr>
              <a:defRPr/>
            </a:pPr>
            <a:r>
              <a:t>Relay</a:t>
            </a:r>
          </a:p>
        </p:txBody>
      </p:sp>
      <p:sp>
        <p:nvSpPr>
          <p:cNvPr id="10" name="TextBox 9"/>
          <p:cNvSpPr txBox="1"/>
          <p:nvPr/>
        </p:nvSpPr>
        <p:spPr>
          <a:xfrm>
            <a:off x="838200" y="143347"/>
            <a:ext cx="10515600" cy="854075"/>
          </a:xfrm>
          <a:prstGeom prst="rect">
            <a:avLst/>
          </a:prstGeom>
          <a:noFill/>
        </p:spPr>
        <p:txBody>
          <a:bodyPr wrap="none">
            <a:spAutoFit/>
          </a:bodyPr>
          <a:lstStyle/>
          <a:p>
            <a:pPr>
              <a:defRPr/>
            </a:pPr>
            <a:r>
              <a:t>Tor Circuits</a:t>
            </a:r>
          </a:p>
        </p:txBody>
      </p:sp>
      <p:sp>
        <p:nvSpPr>
          <p:cNvPr id="11" name="TextBox 10"/>
          <p:cNvSpPr txBox="1"/>
          <p:nvPr/>
        </p:nvSpPr>
        <p:spPr>
          <a:xfrm>
            <a:off x="3528797" y="1825013"/>
            <a:ext cx="915081" cy="393600"/>
          </a:xfrm>
          <a:prstGeom prst="rect">
            <a:avLst/>
          </a:prstGeom>
          <a:noFill/>
        </p:spPr>
        <p:txBody>
          <a:bodyPr wrap="none">
            <a:spAutoFit/>
          </a:bodyPr>
          <a:lstStyle/>
          <a:p>
            <a:pPr>
              <a:defRPr/>
            </a:pPr>
            <a:r>
              <a:t>Relay</a:t>
            </a:r>
          </a:p>
        </p:txBody>
      </p:sp>
      <p:sp>
        <p:nvSpPr>
          <p:cNvPr id="12" name="TextBox 11"/>
          <p:cNvSpPr txBox="1"/>
          <p:nvPr/>
        </p:nvSpPr>
        <p:spPr>
          <a:xfrm>
            <a:off x="5180919" y="2218775"/>
            <a:ext cx="915081" cy="393600"/>
          </a:xfrm>
          <a:prstGeom prst="rect">
            <a:avLst/>
          </a:prstGeom>
          <a:noFill/>
        </p:spPr>
        <p:txBody>
          <a:bodyPr wrap="none">
            <a:spAutoFit/>
          </a:bodyPr>
          <a:lstStyle/>
          <a:p>
            <a:pPr>
              <a:defRPr/>
            </a:pPr>
            <a:r>
              <a:t>Relay</a:t>
            </a:r>
          </a:p>
        </p:txBody>
      </p:sp>
      <p:sp>
        <p:nvSpPr>
          <p:cNvPr id="13" name="TextBox 12"/>
          <p:cNvSpPr txBox="1"/>
          <p:nvPr/>
        </p:nvSpPr>
        <p:spPr>
          <a:xfrm>
            <a:off x="5611628" y="995372"/>
            <a:ext cx="915081" cy="393600"/>
          </a:xfrm>
          <a:prstGeom prst="rect">
            <a:avLst/>
          </a:prstGeom>
          <a:noFill/>
        </p:spPr>
        <p:txBody>
          <a:bodyPr wrap="none">
            <a:spAutoFit/>
          </a:bodyPr>
          <a:lstStyle/>
          <a:p>
            <a:pPr>
              <a:defRPr/>
            </a:pPr>
            <a:r>
              <a:t>Relay</a:t>
            </a:r>
          </a:p>
        </p:txBody>
      </p:sp>
      <p:sp>
        <p:nvSpPr>
          <p:cNvPr id="14" name="TextBox 13"/>
          <p:cNvSpPr txBox="1"/>
          <p:nvPr/>
        </p:nvSpPr>
        <p:spPr>
          <a:xfrm>
            <a:off x="7667606" y="2185664"/>
            <a:ext cx="915081" cy="393600"/>
          </a:xfrm>
          <a:prstGeom prst="rect">
            <a:avLst/>
          </a:prstGeom>
          <a:noFill/>
        </p:spPr>
        <p:txBody>
          <a:bodyPr wrap="none">
            <a:spAutoFit/>
          </a:bodyPr>
          <a:lstStyle/>
          <a:p>
            <a:pPr>
              <a:defRPr/>
            </a:pPr>
            <a:r>
              <a:t>Relay</a:t>
            </a:r>
          </a:p>
        </p:txBody>
      </p:sp>
      <p:sp>
        <p:nvSpPr>
          <p:cNvPr id="15" name="TextBox 14"/>
          <p:cNvSpPr txBox="1"/>
          <p:nvPr/>
        </p:nvSpPr>
        <p:spPr>
          <a:xfrm>
            <a:off x="8482714" y="1348002"/>
            <a:ext cx="915081" cy="393600"/>
          </a:xfrm>
          <a:prstGeom prst="rect">
            <a:avLst/>
          </a:prstGeom>
          <a:noFill/>
        </p:spPr>
        <p:txBody>
          <a:bodyPr wrap="none">
            <a:spAutoFit/>
          </a:bodyPr>
          <a:lstStyle/>
          <a:p>
            <a:pPr>
              <a:defRPr/>
            </a:pPr>
            <a:r>
              <a:t>Relay</a:t>
            </a:r>
          </a:p>
        </p:txBody>
      </p:sp>
      <p:sp>
        <p:nvSpPr>
          <p:cNvPr id="16" name="TextBox 15"/>
          <p:cNvSpPr txBox="1"/>
          <p:nvPr/>
        </p:nvSpPr>
        <p:spPr>
          <a:xfrm>
            <a:off x="807631" y="2496457"/>
            <a:ext cx="1685675" cy="778900"/>
          </a:xfrm>
          <a:prstGeom prst="rect">
            <a:avLst/>
          </a:prstGeom>
          <a:noFill/>
        </p:spPr>
        <p:txBody>
          <a:bodyPr wrap="none">
            <a:spAutoFit/>
          </a:bodyPr>
          <a:lstStyle/>
          <a:p>
            <a:pPr>
              <a:defRPr/>
            </a:pPr>
            <a:r>
              <a:t>Alice</a:t>
            </a:r>
          </a:p>
          <a:p>
            <a:pPr>
              <a:defRPr/>
            </a:pPr>
            <a:r>
              <a:t>K1, K2, K3</a:t>
            </a:r>
          </a:p>
        </p:txBody>
      </p:sp>
    </p:spTree>
  </p:cSld>
  <p:clrMapOvr>
    <a:masterClrMapping/>
  </p:clrMapOvr>
</p:sld>
</file>

<file path=ppt/slides/slide2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3347"/>
            <a:ext cx="10515600" cy="854075"/>
          </a:xfrm>
          <a:prstGeom prst="rect">
            <a:avLst/>
          </a:prstGeom>
          <a:noFill/>
        </p:spPr>
        <p:txBody>
          <a:bodyPr wrap="none">
            <a:spAutoFit/>
          </a:bodyPr>
          <a:lstStyle/>
          <a:p>
            <a:pPr>
              <a:defRPr/>
            </a:pPr>
            <a:r>
              <a:t>Tor Packet Construction</a:t>
            </a:r>
          </a:p>
        </p:txBody>
      </p:sp>
      <p:sp>
        <p:nvSpPr>
          <p:cNvPr id="3" name="TextBox 2"/>
          <p:cNvSpPr txBox="1"/>
          <p:nvPr/>
        </p:nvSpPr>
        <p:spPr>
          <a:xfrm>
            <a:off x="974805" y="5138732"/>
            <a:ext cx="6262122" cy="1292631"/>
          </a:xfrm>
          <a:prstGeom prst="rect">
            <a:avLst/>
          </a:prstGeom>
          <a:noFill/>
        </p:spPr>
        <p:txBody>
          <a:bodyPr wrap="none">
            <a:spAutoFit/>
          </a:bodyPr>
          <a:lstStyle/>
          <a:p>
            <a:pPr>
              <a:defRPr/>
            </a:pPr>
            <a:r>
              <a:t>All Relay 3 knows is the message came from Relay 2 and is going to Bob. They don’t know Alice sent the message!</a:t>
            </a:r>
          </a:p>
        </p:txBody>
      </p:sp>
      <p:sp>
        <p:nvSpPr>
          <p:cNvPr id="4" name="TextBox 3"/>
          <p:cNvSpPr txBox="1"/>
          <p:nvPr/>
        </p:nvSpPr>
        <p:spPr>
          <a:xfrm>
            <a:off x="941035" y="1234002"/>
            <a:ext cx="6096000" cy="461665"/>
          </a:xfrm>
          <a:prstGeom prst="rect">
            <a:avLst/>
          </a:prstGeom>
          <a:noFill/>
        </p:spPr>
        <p:txBody>
          <a:bodyPr wrap="none">
            <a:spAutoFit/>
          </a:bodyPr>
          <a:lstStyle/>
          <a:p>
            <a:pPr>
              <a:defRPr/>
            </a:pPr>
            <a:r>
              <a:t>What does Relay 3 see?</a:t>
            </a:r>
          </a:p>
        </p:txBody>
      </p:sp>
      <p:sp>
        <p:nvSpPr>
          <p:cNvPr id="5" name="TextBox 4"/>
          <p:cNvSpPr txBox="1"/>
          <p:nvPr/>
        </p:nvSpPr>
        <p:spPr>
          <a:xfrm>
            <a:off x="1227580" y="3201529"/>
            <a:ext cx="2300711" cy="1251362"/>
          </a:xfrm>
          <a:prstGeom prst="rect">
            <a:avLst/>
          </a:prstGeom>
          <a:noFill/>
        </p:spPr>
        <p:txBody>
          <a:bodyPr wrap="none">
            <a:spAutoFit/>
          </a:bodyPr>
          <a:lstStyle/>
          <a:p>
            <a:pPr>
              <a:defRPr/>
            </a:pPr>
            <a:r>
              <a:t>To: Relay 3, From: R2</a:t>
            </a:r>
          </a:p>
        </p:txBody>
      </p:sp>
      <p:sp>
        <p:nvSpPr>
          <p:cNvPr id="6" name="TextBox 5"/>
          <p:cNvSpPr txBox="1"/>
          <p:nvPr/>
        </p:nvSpPr>
        <p:spPr>
          <a:xfrm>
            <a:off x="1323880" y="3626866"/>
            <a:ext cx="1692573" cy="703800"/>
          </a:xfrm>
          <a:prstGeom prst="rect">
            <a:avLst/>
          </a:prstGeom>
          <a:noFill/>
        </p:spPr>
        <p:txBody>
          <a:bodyPr wrap="none">
            <a:spAutoFit/>
          </a:bodyPr>
          <a:lstStyle/>
          <a:p>
            <a:pPr>
              <a:defRPr/>
            </a:pPr>
            <a:r>
              <a:t>To: Bob</a:t>
            </a:r>
          </a:p>
          <a:p>
            <a:pPr>
              <a:defRPr/>
            </a:pPr>
            <a:r>
              <a:t>Hello world</a:t>
            </a:r>
          </a:p>
        </p:txBody>
      </p:sp>
    </p:spTree>
  </p:cSld>
  <p:clrMapOvr>
    <a:masterClrMapping/>
  </p:clrMapOvr>
</p:sld>
</file>

<file path=ppt/slides/slide2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631548" y="2782031"/>
            <a:ext cx="1444503" cy="572700"/>
          </a:xfrm>
          <a:prstGeom prst="rect">
            <a:avLst/>
          </a:prstGeom>
          <a:noFill/>
        </p:spPr>
        <p:txBody>
          <a:bodyPr wrap="none">
            <a:spAutoFit/>
          </a:bodyPr>
          <a:lstStyle/>
          <a:p>
            <a:pPr>
              <a:defRPr/>
            </a:pPr>
            <a:r>
              <a:t>Bob</a:t>
            </a:r>
          </a:p>
        </p:txBody>
      </p:sp>
      <p:sp>
        <p:nvSpPr>
          <p:cNvPr id="3" name="TextBox 2"/>
          <p:cNvSpPr txBox="1"/>
          <p:nvPr/>
        </p:nvSpPr>
        <p:spPr>
          <a:xfrm>
            <a:off x="3318039" y="3255911"/>
            <a:ext cx="1280160" cy="1280160"/>
          </a:xfrm>
          <a:prstGeom prst="rect">
            <a:avLst/>
          </a:prstGeom>
          <a:noFill/>
        </p:spPr>
        <p:txBody>
          <a:bodyPr wrap="none">
            <a:spAutoFit/>
          </a:bodyPr>
          <a:lstStyle/>
          <a:p>
            <a:pPr>
              <a:defRPr/>
            </a:pPr>
            <a:r>
              <a:t>Relay</a:t>
            </a:r>
          </a:p>
          <a:p>
            <a:pPr>
              <a:defRPr/>
            </a:pPr>
          </a:p>
          <a:p>
            <a:pPr>
              <a:defRPr/>
            </a:pPr>
            <a:r>
              <a:t>K1</a:t>
            </a:r>
          </a:p>
        </p:txBody>
      </p:sp>
      <p:sp>
        <p:nvSpPr>
          <p:cNvPr id="4" name="TextBox 3"/>
          <p:cNvSpPr txBox="1"/>
          <p:nvPr/>
        </p:nvSpPr>
        <p:spPr>
          <a:xfrm>
            <a:off x="6526709" y="2791628"/>
            <a:ext cx="1280160" cy="1280160"/>
          </a:xfrm>
          <a:prstGeom prst="rect">
            <a:avLst/>
          </a:prstGeom>
          <a:noFill/>
        </p:spPr>
        <p:txBody>
          <a:bodyPr wrap="none">
            <a:spAutoFit/>
          </a:bodyPr>
          <a:lstStyle/>
          <a:p>
            <a:pPr>
              <a:defRPr/>
            </a:pPr>
            <a:r>
              <a:t>Relay</a:t>
            </a:r>
          </a:p>
          <a:p>
            <a:pPr>
              <a:defRPr/>
            </a:pPr>
          </a:p>
          <a:p>
            <a:pPr>
              <a:defRPr/>
            </a:pPr>
            <a:r>
              <a:t>K2</a:t>
            </a:r>
          </a:p>
        </p:txBody>
      </p:sp>
      <p:sp>
        <p:nvSpPr>
          <p:cNvPr id="5" name="TextBox 4"/>
          <p:cNvSpPr txBox="1"/>
          <p:nvPr/>
        </p:nvSpPr>
        <p:spPr>
          <a:xfrm>
            <a:off x="8631677" y="3677511"/>
            <a:ext cx="1280160" cy="1280160"/>
          </a:xfrm>
          <a:prstGeom prst="rect">
            <a:avLst/>
          </a:prstGeom>
          <a:noFill/>
        </p:spPr>
        <p:txBody>
          <a:bodyPr wrap="none">
            <a:spAutoFit/>
          </a:bodyPr>
          <a:lstStyle/>
          <a:p>
            <a:pPr>
              <a:defRPr/>
            </a:pPr>
            <a:r>
              <a:t>Relay</a:t>
            </a:r>
          </a:p>
          <a:p>
            <a:pPr>
              <a:defRPr/>
            </a:pPr>
          </a:p>
          <a:p>
            <a:pPr>
              <a:defRPr/>
            </a:pPr>
            <a:r>
              <a:t>K3</a:t>
            </a:r>
          </a:p>
        </p:txBody>
      </p:sp>
      <p:sp>
        <p:nvSpPr>
          <p:cNvPr id="6" name="TextBox 5"/>
          <p:cNvSpPr txBox="1"/>
          <p:nvPr/>
        </p:nvSpPr>
        <p:spPr>
          <a:xfrm>
            <a:off x="2406608" y="3245971"/>
            <a:ext cx="9023392" cy="1094642"/>
          </a:xfrm>
          <a:prstGeom prst="rect">
            <a:avLst/>
          </a:prstGeom>
          <a:noFill/>
        </p:spPr>
        <p:txBody>
          <a:bodyPr wrap="none">
            <a:spAutoFit/>
          </a:bodyPr>
          <a:lstStyle/>
          <a:p>
            <a:pPr>
              <a:defRPr/>
            </a:pPr>
          </a:p>
        </p:txBody>
      </p:sp>
      <p:sp>
        <p:nvSpPr>
          <p:cNvPr id="7" name="TextBox 6"/>
          <p:cNvSpPr txBox="1"/>
          <p:nvPr/>
        </p:nvSpPr>
        <p:spPr>
          <a:xfrm>
            <a:off x="10667195" y="3818671"/>
            <a:ext cx="1456993" cy="743266"/>
          </a:xfrm>
          <a:prstGeom prst="rect">
            <a:avLst/>
          </a:prstGeom>
          <a:noFill/>
        </p:spPr>
        <p:txBody>
          <a:bodyPr wrap="none">
            <a:spAutoFit/>
          </a:bodyPr>
          <a:lstStyle/>
          <a:p>
            <a:pPr>
              <a:defRPr/>
            </a:pPr>
            <a:r>
              <a:t>To: Bob</a:t>
            </a:r>
          </a:p>
          <a:p>
            <a:pPr>
              <a:defRPr/>
            </a:pPr>
            <a:r>
              <a:t>Hello world</a:t>
            </a:r>
          </a:p>
        </p:txBody>
      </p:sp>
      <p:sp>
        <p:nvSpPr>
          <p:cNvPr id="8" name="TextBox 7"/>
          <p:cNvSpPr txBox="1"/>
          <p:nvPr/>
        </p:nvSpPr>
        <p:spPr>
          <a:xfrm>
            <a:off x="1744674" y="1563494"/>
            <a:ext cx="915081" cy="393600"/>
          </a:xfrm>
          <a:prstGeom prst="rect">
            <a:avLst/>
          </a:prstGeom>
          <a:noFill/>
        </p:spPr>
        <p:txBody>
          <a:bodyPr wrap="none">
            <a:spAutoFit/>
          </a:bodyPr>
          <a:lstStyle/>
          <a:p>
            <a:pPr>
              <a:defRPr/>
            </a:pPr>
            <a:r>
              <a:t>Relay</a:t>
            </a:r>
          </a:p>
        </p:txBody>
      </p:sp>
      <p:sp>
        <p:nvSpPr>
          <p:cNvPr id="9" name="TextBox 8"/>
          <p:cNvSpPr txBox="1"/>
          <p:nvPr/>
        </p:nvSpPr>
        <p:spPr>
          <a:xfrm>
            <a:off x="838200" y="143347"/>
            <a:ext cx="10515600" cy="854075"/>
          </a:xfrm>
          <a:prstGeom prst="rect">
            <a:avLst/>
          </a:prstGeom>
          <a:noFill/>
        </p:spPr>
        <p:txBody>
          <a:bodyPr wrap="none">
            <a:spAutoFit/>
          </a:bodyPr>
          <a:lstStyle/>
          <a:p>
            <a:pPr>
              <a:defRPr/>
            </a:pPr>
            <a:r>
              <a:t>Tor Circuits</a:t>
            </a:r>
          </a:p>
        </p:txBody>
      </p:sp>
      <p:sp>
        <p:nvSpPr>
          <p:cNvPr id="10" name="TextBox 9"/>
          <p:cNvSpPr txBox="1"/>
          <p:nvPr/>
        </p:nvSpPr>
        <p:spPr>
          <a:xfrm>
            <a:off x="3528797" y="1825013"/>
            <a:ext cx="915081" cy="393600"/>
          </a:xfrm>
          <a:prstGeom prst="rect">
            <a:avLst/>
          </a:prstGeom>
          <a:noFill/>
        </p:spPr>
        <p:txBody>
          <a:bodyPr wrap="none">
            <a:spAutoFit/>
          </a:bodyPr>
          <a:lstStyle/>
          <a:p>
            <a:pPr>
              <a:defRPr/>
            </a:pPr>
            <a:r>
              <a:t>Relay</a:t>
            </a:r>
          </a:p>
        </p:txBody>
      </p:sp>
      <p:sp>
        <p:nvSpPr>
          <p:cNvPr id="11" name="TextBox 10"/>
          <p:cNvSpPr txBox="1"/>
          <p:nvPr/>
        </p:nvSpPr>
        <p:spPr>
          <a:xfrm>
            <a:off x="5180919" y="2218775"/>
            <a:ext cx="915081" cy="393600"/>
          </a:xfrm>
          <a:prstGeom prst="rect">
            <a:avLst/>
          </a:prstGeom>
          <a:noFill/>
        </p:spPr>
        <p:txBody>
          <a:bodyPr wrap="none">
            <a:spAutoFit/>
          </a:bodyPr>
          <a:lstStyle/>
          <a:p>
            <a:pPr>
              <a:defRPr/>
            </a:pPr>
            <a:r>
              <a:t>Relay</a:t>
            </a:r>
          </a:p>
        </p:txBody>
      </p:sp>
      <p:sp>
        <p:nvSpPr>
          <p:cNvPr id="12" name="TextBox 11"/>
          <p:cNvSpPr txBox="1"/>
          <p:nvPr/>
        </p:nvSpPr>
        <p:spPr>
          <a:xfrm>
            <a:off x="5611628" y="995372"/>
            <a:ext cx="915081" cy="393600"/>
          </a:xfrm>
          <a:prstGeom prst="rect">
            <a:avLst/>
          </a:prstGeom>
          <a:noFill/>
        </p:spPr>
        <p:txBody>
          <a:bodyPr wrap="none">
            <a:spAutoFit/>
          </a:bodyPr>
          <a:lstStyle/>
          <a:p>
            <a:pPr>
              <a:defRPr/>
            </a:pPr>
            <a:r>
              <a:t>Relay</a:t>
            </a:r>
          </a:p>
        </p:txBody>
      </p:sp>
      <p:sp>
        <p:nvSpPr>
          <p:cNvPr id="13" name="TextBox 12"/>
          <p:cNvSpPr txBox="1"/>
          <p:nvPr/>
        </p:nvSpPr>
        <p:spPr>
          <a:xfrm>
            <a:off x="7667606" y="2185664"/>
            <a:ext cx="915081" cy="393600"/>
          </a:xfrm>
          <a:prstGeom prst="rect">
            <a:avLst/>
          </a:prstGeom>
          <a:noFill/>
        </p:spPr>
        <p:txBody>
          <a:bodyPr wrap="none">
            <a:spAutoFit/>
          </a:bodyPr>
          <a:lstStyle/>
          <a:p>
            <a:pPr>
              <a:defRPr/>
            </a:pPr>
            <a:r>
              <a:t>Relay</a:t>
            </a:r>
          </a:p>
        </p:txBody>
      </p:sp>
      <p:sp>
        <p:nvSpPr>
          <p:cNvPr id="14" name="TextBox 13"/>
          <p:cNvSpPr txBox="1"/>
          <p:nvPr/>
        </p:nvSpPr>
        <p:spPr>
          <a:xfrm>
            <a:off x="8482714" y="1348002"/>
            <a:ext cx="915081" cy="393600"/>
          </a:xfrm>
          <a:prstGeom prst="rect">
            <a:avLst/>
          </a:prstGeom>
          <a:noFill/>
        </p:spPr>
        <p:txBody>
          <a:bodyPr wrap="none">
            <a:spAutoFit/>
          </a:bodyPr>
          <a:lstStyle/>
          <a:p>
            <a:pPr>
              <a:defRPr/>
            </a:pPr>
            <a:r>
              <a:t>Relay</a:t>
            </a:r>
          </a:p>
        </p:txBody>
      </p:sp>
      <p:sp>
        <p:nvSpPr>
          <p:cNvPr id="15" name="TextBox 14"/>
          <p:cNvSpPr txBox="1"/>
          <p:nvPr/>
        </p:nvSpPr>
        <p:spPr>
          <a:xfrm>
            <a:off x="807631" y="2496457"/>
            <a:ext cx="1685675" cy="778900"/>
          </a:xfrm>
          <a:prstGeom prst="rect">
            <a:avLst/>
          </a:prstGeom>
          <a:noFill/>
        </p:spPr>
        <p:txBody>
          <a:bodyPr wrap="none">
            <a:spAutoFit/>
          </a:bodyPr>
          <a:lstStyle/>
          <a:p>
            <a:pPr>
              <a:defRPr/>
            </a:pPr>
            <a:r>
              <a:t>Alice</a:t>
            </a:r>
          </a:p>
          <a:p>
            <a:pPr>
              <a:defRPr/>
            </a:pPr>
            <a:r>
              <a:t>K1, K2, K3</a:t>
            </a:r>
          </a:p>
        </p:txBody>
      </p:sp>
    </p:spTree>
  </p:cSld>
  <p:clrMapOvr>
    <a:masterClrMapping/>
  </p:clrMapOvr>
</p:sld>
</file>

<file path=ppt/slides/slide2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631548" y="2782031"/>
            <a:ext cx="1444503" cy="572700"/>
          </a:xfrm>
          <a:prstGeom prst="rect">
            <a:avLst/>
          </a:prstGeom>
          <a:noFill/>
        </p:spPr>
        <p:txBody>
          <a:bodyPr wrap="none">
            <a:spAutoFit/>
          </a:bodyPr>
          <a:lstStyle/>
          <a:p>
            <a:pPr>
              <a:defRPr/>
            </a:pPr>
            <a:r>
              <a:t>Bob</a:t>
            </a:r>
          </a:p>
        </p:txBody>
      </p:sp>
      <p:sp>
        <p:nvSpPr>
          <p:cNvPr id="3" name="TextBox 2"/>
          <p:cNvSpPr txBox="1"/>
          <p:nvPr/>
        </p:nvSpPr>
        <p:spPr>
          <a:xfrm>
            <a:off x="3318039" y="3255911"/>
            <a:ext cx="1280160" cy="1280160"/>
          </a:xfrm>
          <a:prstGeom prst="rect">
            <a:avLst/>
          </a:prstGeom>
          <a:noFill/>
        </p:spPr>
        <p:txBody>
          <a:bodyPr wrap="none">
            <a:spAutoFit/>
          </a:bodyPr>
          <a:lstStyle/>
          <a:p>
            <a:pPr>
              <a:defRPr/>
            </a:pPr>
            <a:r>
              <a:t>Relay</a:t>
            </a:r>
          </a:p>
          <a:p>
            <a:pPr>
              <a:defRPr/>
            </a:pPr>
          </a:p>
          <a:p>
            <a:pPr>
              <a:defRPr/>
            </a:pPr>
            <a:r>
              <a:t>K1</a:t>
            </a:r>
          </a:p>
        </p:txBody>
      </p:sp>
      <p:sp>
        <p:nvSpPr>
          <p:cNvPr id="4" name="TextBox 3"/>
          <p:cNvSpPr txBox="1"/>
          <p:nvPr/>
        </p:nvSpPr>
        <p:spPr>
          <a:xfrm>
            <a:off x="6526709" y="2791628"/>
            <a:ext cx="1280160" cy="1280160"/>
          </a:xfrm>
          <a:prstGeom prst="rect">
            <a:avLst/>
          </a:prstGeom>
          <a:noFill/>
        </p:spPr>
        <p:txBody>
          <a:bodyPr wrap="none">
            <a:spAutoFit/>
          </a:bodyPr>
          <a:lstStyle/>
          <a:p>
            <a:pPr>
              <a:defRPr/>
            </a:pPr>
            <a:r>
              <a:t>Relay</a:t>
            </a:r>
          </a:p>
          <a:p>
            <a:pPr>
              <a:defRPr/>
            </a:pPr>
          </a:p>
          <a:p>
            <a:pPr>
              <a:defRPr/>
            </a:pPr>
            <a:r>
              <a:t>K2</a:t>
            </a:r>
          </a:p>
        </p:txBody>
      </p:sp>
      <p:sp>
        <p:nvSpPr>
          <p:cNvPr id="5" name="TextBox 4"/>
          <p:cNvSpPr txBox="1"/>
          <p:nvPr/>
        </p:nvSpPr>
        <p:spPr>
          <a:xfrm>
            <a:off x="8631677" y="3677511"/>
            <a:ext cx="1280160" cy="1280160"/>
          </a:xfrm>
          <a:prstGeom prst="rect">
            <a:avLst/>
          </a:prstGeom>
          <a:noFill/>
        </p:spPr>
        <p:txBody>
          <a:bodyPr wrap="none">
            <a:spAutoFit/>
          </a:bodyPr>
          <a:lstStyle/>
          <a:p>
            <a:pPr>
              <a:defRPr/>
            </a:pPr>
            <a:r>
              <a:t>Relay</a:t>
            </a:r>
          </a:p>
          <a:p>
            <a:pPr>
              <a:defRPr/>
            </a:pPr>
          </a:p>
          <a:p>
            <a:pPr>
              <a:defRPr/>
            </a:pPr>
            <a:r>
              <a:t>K3</a:t>
            </a:r>
          </a:p>
        </p:txBody>
      </p:sp>
      <p:sp>
        <p:nvSpPr>
          <p:cNvPr id="6" name="TextBox 5"/>
          <p:cNvSpPr txBox="1"/>
          <p:nvPr/>
        </p:nvSpPr>
        <p:spPr>
          <a:xfrm>
            <a:off x="2406608" y="3245971"/>
            <a:ext cx="9023392" cy="1094642"/>
          </a:xfrm>
          <a:prstGeom prst="rect">
            <a:avLst/>
          </a:prstGeom>
          <a:noFill/>
        </p:spPr>
        <p:txBody>
          <a:bodyPr wrap="none">
            <a:spAutoFit/>
          </a:bodyPr>
          <a:lstStyle/>
          <a:p>
            <a:pPr>
              <a:defRPr/>
            </a:pPr>
          </a:p>
        </p:txBody>
      </p:sp>
      <p:sp>
        <p:nvSpPr>
          <p:cNvPr id="7" name="TextBox 6"/>
          <p:cNvSpPr txBox="1"/>
          <p:nvPr/>
        </p:nvSpPr>
        <p:spPr>
          <a:xfrm>
            <a:off x="1744674" y="1563494"/>
            <a:ext cx="915081" cy="393600"/>
          </a:xfrm>
          <a:prstGeom prst="rect">
            <a:avLst/>
          </a:prstGeom>
          <a:noFill/>
        </p:spPr>
        <p:txBody>
          <a:bodyPr wrap="none">
            <a:spAutoFit/>
          </a:bodyPr>
          <a:lstStyle/>
          <a:p>
            <a:pPr>
              <a:defRPr/>
            </a:pPr>
            <a:r>
              <a:t>Relay</a:t>
            </a:r>
          </a:p>
        </p:txBody>
      </p:sp>
      <p:sp>
        <p:nvSpPr>
          <p:cNvPr id="8" name="TextBox 7"/>
          <p:cNvSpPr txBox="1"/>
          <p:nvPr/>
        </p:nvSpPr>
        <p:spPr>
          <a:xfrm>
            <a:off x="838200" y="143347"/>
            <a:ext cx="10515600" cy="854075"/>
          </a:xfrm>
          <a:prstGeom prst="rect">
            <a:avLst/>
          </a:prstGeom>
          <a:noFill/>
        </p:spPr>
        <p:txBody>
          <a:bodyPr wrap="none">
            <a:spAutoFit/>
          </a:bodyPr>
          <a:lstStyle/>
          <a:p>
            <a:pPr>
              <a:defRPr/>
            </a:pPr>
            <a:r>
              <a:t>Tor Circuits</a:t>
            </a:r>
          </a:p>
        </p:txBody>
      </p:sp>
      <p:sp>
        <p:nvSpPr>
          <p:cNvPr id="9" name="TextBox 8"/>
          <p:cNvSpPr txBox="1"/>
          <p:nvPr/>
        </p:nvSpPr>
        <p:spPr>
          <a:xfrm>
            <a:off x="3528797" y="1825013"/>
            <a:ext cx="915081" cy="393600"/>
          </a:xfrm>
          <a:prstGeom prst="rect">
            <a:avLst/>
          </a:prstGeom>
          <a:noFill/>
        </p:spPr>
        <p:txBody>
          <a:bodyPr wrap="none">
            <a:spAutoFit/>
          </a:bodyPr>
          <a:lstStyle/>
          <a:p>
            <a:pPr>
              <a:defRPr/>
            </a:pPr>
            <a:r>
              <a:t>Relay</a:t>
            </a:r>
          </a:p>
        </p:txBody>
      </p:sp>
      <p:sp>
        <p:nvSpPr>
          <p:cNvPr id="10" name="TextBox 9"/>
          <p:cNvSpPr txBox="1"/>
          <p:nvPr/>
        </p:nvSpPr>
        <p:spPr>
          <a:xfrm>
            <a:off x="5180919" y="2218775"/>
            <a:ext cx="915081" cy="393600"/>
          </a:xfrm>
          <a:prstGeom prst="rect">
            <a:avLst/>
          </a:prstGeom>
          <a:noFill/>
        </p:spPr>
        <p:txBody>
          <a:bodyPr wrap="none">
            <a:spAutoFit/>
          </a:bodyPr>
          <a:lstStyle/>
          <a:p>
            <a:pPr>
              <a:defRPr/>
            </a:pPr>
            <a:r>
              <a:t>Relay</a:t>
            </a:r>
          </a:p>
        </p:txBody>
      </p:sp>
      <p:sp>
        <p:nvSpPr>
          <p:cNvPr id="11" name="TextBox 10"/>
          <p:cNvSpPr txBox="1"/>
          <p:nvPr/>
        </p:nvSpPr>
        <p:spPr>
          <a:xfrm>
            <a:off x="5611628" y="995372"/>
            <a:ext cx="915081" cy="393600"/>
          </a:xfrm>
          <a:prstGeom prst="rect">
            <a:avLst/>
          </a:prstGeom>
          <a:noFill/>
        </p:spPr>
        <p:txBody>
          <a:bodyPr wrap="none">
            <a:spAutoFit/>
          </a:bodyPr>
          <a:lstStyle/>
          <a:p>
            <a:pPr>
              <a:defRPr/>
            </a:pPr>
            <a:r>
              <a:t>Relay</a:t>
            </a:r>
          </a:p>
        </p:txBody>
      </p:sp>
      <p:sp>
        <p:nvSpPr>
          <p:cNvPr id="12" name="TextBox 11"/>
          <p:cNvSpPr txBox="1"/>
          <p:nvPr/>
        </p:nvSpPr>
        <p:spPr>
          <a:xfrm>
            <a:off x="7667606" y="2185664"/>
            <a:ext cx="915081" cy="393600"/>
          </a:xfrm>
          <a:prstGeom prst="rect">
            <a:avLst/>
          </a:prstGeom>
          <a:noFill/>
        </p:spPr>
        <p:txBody>
          <a:bodyPr wrap="none">
            <a:spAutoFit/>
          </a:bodyPr>
          <a:lstStyle/>
          <a:p>
            <a:pPr>
              <a:defRPr/>
            </a:pPr>
            <a:r>
              <a:t>Relay</a:t>
            </a:r>
          </a:p>
        </p:txBody>
      </p:sp>
      <p:sp>
        <p:nvSpPr>
          <p:cNvPr id="13" name="TextBox 12"/>
          <p:cNvSpPr txBox="1"/>
          <p:nvPr/>
        </p:nvSpPr>
        <p:spPr>
          <a:xfrm>
            <a:off x="8482714" y="1348002"/>
            <a:ext cx="915081" cy="393600"/>
          </a:xfrm>
          <a:prstGeom prst="rect">
            <a:avLst/>
          </a:prstGeom>
          <a:noFill/>
        </p:spPr>
        <p:txBody>
          <a:bodyPr wrap="none">
            <a:spAutoFit/>
          </a:bodyPr>
          <a:lstStyle/>
          <a:p>
            <a:pPr>
              <a:defRPr/>
            </a:pPr>
            <a:r>
              <a:t>Relay</a:t>
            </a:r>
          </a:p>
        </p:txBody>
      </p:sp>
      <p:sp>
        <p:nvSpPr>
          <p:cNvPr id="14" name="TextBox 13"/>
          <p:cNvSpPr txBox="1"/>
          <p:nvPr/>
        </p:nvSpPr>
        <p:spPr>
          <a:xfrm>
            <a:off x="807631" y="2496457"/>
            <a:ext cx="1685675" cy="778900"/>
          </a:xfrm>
          <a:prstGeom prst="rect">
            <a:avLst/>
          </a:prstGeom>
          <a:noFill/>
        </p:spPr>
        <p:txBody>
          <a:bodyPr wrap="none">
            <a:spAutoFit/>
          </a:bodyPr>
          <a:lstStyle/>
          <a:p>
            <a:pPr>
              <a:defRPr/>
            </a:pPr>
            <a:r>
              <a:t>Alice</a:t>
            </a:r>
          </a:p>
          <a:p>
            <a:pPr>
              <a:defRPr/>
            </a:pPr>
            <a:r>
              <a:t>K1, K2, K3</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240325" y="3602039"/>
            <a:ext cx="9711350" cy="1655762"/>
          </a:xfrm>
          <a:prstGeom prst="rect">
            <a:avLst/>
          </a:prstGeom>
          <a:noFill/>
        </p:spPr>
        <p:txBody>
          <a:bodyPr wrap="none">
            <a:spAutoFit/>
          </a:bodyPr>
          <a:lstStyle/>
          <a:p>
            <a:pPr>
              <a:defRPr/>
            </a:pPr>
          </a:p>
          <a:p>
            <a:pPr>
              <a:defRPr/>
            </a:pPr>
          </a:p>
          <a:p>
            <a:pPr>
              <a:defRPr/>
            </a:pPr>
            <a:r>
              <a:t>Week 10, Lecture 1: One-Time Pads, Stream Cipher, and Block Cipher</a:t>
            </a:r>
          </a:p>
        </p:txBody>
      </p:sp>
    </p:spTree>
  </p:cSld>
  <p:clrMapOvr>
    <a:masterClrMapping/>
  </p:clrMapOvr>
</p:sld>
</file>

<file path=ppt/slides/slide2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90945"/>
            <a:ext cx="10515600" cy="780184"/>
          </a:xfrm>
          <a:prstGeom prst="rect">
            <a:avLst/>
          </a:prstGeom>
          <a:noFill/>
        </p:spPr>
        <p:txBody>
          <a:bodyPr wrap="none">
            <a:spAutoFit/>
          </a:bodyPr>
          <a:lstStyle/>
          <a:p>
            <a:pPr>
              <a:defRPr/>
            </a:pPr>
            <a:r>
              <a:t>Tor Exit Nodes</a:t>
            </a:r>
          </a:p>
        </p:txBody>
      </p:sp>
      <p:sp>
        <p:nvSpPr>
          <p:cNvPr id="3" name="TextBox 2"/>
          <p:cNvSpPr txBox="1"/>
          <p:nvPr/>
        </p:nvSpPr>
        <p:spPr>
          <a:xfrm>
            <a:off x="830137" y="1168322"/>
            <a:ext cx="10515600" cy="3431709"/>
          </a:xfrm>
          <a:prstGeom prst="rect">
            <a:avLst/>
          </a:prstGeom>
          <a:noFill/>
        </p:spPr>
        <p:txBody>
          <a:bodyPr wrap="none">
            <a:spAutoFit/>
          </a:bodyPr>
          <a:lstStyle/>
          <a:p>
            <a:pPr>
              <a:defRPr/>
            </a:pPr>
            <a:r>
              <a:t>Notice: The exit node (e.g., Relay 3) can see the message and the recipient</a:t>
            </a:r>
          </a:p>
          <a:p>
            <a:pPr>
              <a:defRPr/>
            </a:pPr>
            <a:r>
              <a:t>Without collusion, the exit node doesn’t know the sender</a:t>
            </a:r>
          </a:p>
          <a:p>
            <a:pPr>
              <a:defRPr/>
            </a:pPr>
          </a:p>
          <a:p>
            <a:pPr>
              <a:defRPr/>
            </a:pPr>
            <a:r>
              <a:t>The exit node is a man-in-the-middle attacker</a:t>
            </a:r>
          </a:p>
          <a:p>
            <a:pPr>
              <a:defRPr/>
            </a:pPr>
            <a:r>
              <a:t>If the user is not using TLS to connect to the end host (using HTTP), the exit node can see and modify the traffic</a:t>
            </a:r>
          </a:p>
          <a:p>
            <a:pPr>
              <a:defRPr/>
            </a:pPr>
            <a:r>
              <a:t>If the user is using TLS (using HTTPS), the exit node cannot see or tamper with the traffic</a:t>
            </a:r>
          </a:p>
        </p:txBody>
      </p:sp>
    </p:spTree>
  </p:cSld>
  <p:clrMapOvr>
    <a:masterClrMapping/>
  </p:clrMapOvr>
</p:sld>
</file>

<file path=ppt/slides/slide2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26291" y="1034473"/>
            <a:ext cx="11739418" cy="3417685"/>
          </a:xfrm>
          <a:prstGeom prst="rect">
            <a:avLst/>
          </a:prstGeom>
          <a:noFill/>
        </p:spPr>
        <p:txBody>
          <a:bodyPr wrap="none">
            <a:spAutoFit/>
          </a:bodyPr>
          <a:lstStyle/>
          <a:p>
            <a:pPr>
              <a:defRPr/>
            </a:pPr>
            <a:r>
              <a:t>Collusion: Multiple nodes working together and sharing information</a:t>
            </a:r>
          </a:p>
          <a:p>
            <a:pPr>
              <a:defRPr/>
            </a:pPr>
            <a:r>
              <a:t>Collusion is adversarial (dishonest) behavior</a:t>
            </a:r>
          </a:p>
          <a:p>
            <a:pPr>
              <a:defRPr/>
            </a:pPr>
            <a:r>
              <a:t>If all nodes in the circuit collude, anonymity is broken</a:t>
            </a:r>
          </a:p>
          <a:p>
            <a:pPr>
              <a:defRPr/>
            </a:pPr>
            <a:r>
              <a:t>If at least one nodes in the circuit is honest, anonymity is preserved</a:t>
            </a:r>
          </a:p>
          <a:p>
            <a:pPr>
              <a:defRPr/>
            </a:pPr>
            <a:r>
              <a:t>It is easy to form some amount of colluding nodes</a:t>
            </a:r>
          </a:p>
          <a:p>
            <a:pPr>
              <a:defRPr/>
            </a:pPr>
            <a:r>
              <a:t>An adversary can create/control hundreds nodes in the Tor network to increase the chance that your circuit consists entirely of the attacker’s nodes!</a:t>
            </a:r>
          </a:p>
          <a:p>
            <a:pPr>
              <a:defRPr/>
            </a:pPr>
            <a:r>
              <a:t>The more nodes we use, the more confident we are that they are not all colluding</a:t>
            </a:r>
          </a:p>
          <a:p>
            <a:pPr>
              <a:defRPr/>
            </a:pPr>
          </a:p>
        </p:txBody>
      </p:sp>
      <p:sp>
        <p:nvSpPr>
          <p:cNvPr id="3" name="TextBox 2"/>
          <p:cNvSpPr txBox="1"/>
          <p:nvPr/>
        </p:nvSpPr>
        <p:spPr>
          <a:xfrm>
            <a:off x="838200" y="245053"/>
            <a:ext cx="10515600" cy="789420"/>
          </a:xfrm>
          <a:prstGeom prst="rect">
            <a:avLst/>
          </a:prstGeom>
          <a:noFill/>
        </p:spPr>
        <p:txBody>
          <a:bodyPr wrap="none">
            <a:spAutoFit/>
          </a:bodyPr>
          <a:lstStyle/>
          <a:p>
            <a:pPr>
              <a:defRPr/>
            </a:pPr>
            <a:r>
              <a:t>Tor Weaknesses: Collusion</a:t>
            </a:r>
          </a:p>
        </p:txBody>
      </p:sp>
    </p:spTree>
  </p:cSld>
  <p:clrMapOvr>
    <a:masterClrMapping/>
  </p:clrMapOvr>
</p:sld>
</file>

<file path=ppt/slides/slide2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76666"/>
            <a:ext cx="10515600" cy="789420"/>
          </a:xfrm>
          <a:prstGeom prst="rect">
            <a:avLst/>
          </a:prstGeom>
          <a:noFill/>
        </p:spPr>
        <p:txBody>
          <a:bodyPr wrap="none">
            <a:spAutoFit/>
          </a:bodyPr>
          <a:lstStyle/>
          <a:p>
            <a:pPr>
              <a:defRPr/>
            </a:pPr>
            <a:r>
              <a:t>Tor Weaknesses: Distinguishable Traffic</a:t>
            </a:r>
          </a:p>
        </p:txBody>
      </p:sp>
      <p:sp>
        <p:nvSpPr>
          <p:cNvPr id="3" name="TextBox 2"/>
          <p:cNvSpPr txBox="1"/>
          <p:nvPr/>
        </p:nvSpPr>
        <p:spPr>
          <a:xfrm>
            <a:off x="92363" y="1545226"/>
            <a:ext cx="12007273" cy="4412229"/>
          </a:xfrm>
          <a:prstGeom prst="rect">
            <a:avLst/>
          </a:prstGeom>
          <a:noFill/>
        </p:spPr>
        <p:txBody>
          <a:bodyPr wrap="none">
            <a:spAutoFit/>
          </a:bodyPr>
          <a:lstStyle/>
          <a:p>
            <a:pPr>
              <a:defRPr/>
            </a:pPr>
            <a:r>
              <a:t>Tor does not hide the fact that you are using Tor!</a:t>
            </a:r>
          </a:p>
          <a:p>
            <a:pPr>
              <a:defRPr/>
            </a:pPr>
            <a:r>
              <a:t>Packet Size Pattern:</a:t>
            </a:r>
          </a:p>
          <a:p>
            <a:pPr>
              <a:defRPr/>
            </a:pPr>
            <a:r>
              <a:t>HTTPS: Variable sizes reflecting the actual content length</a:t>
            </a:r>
          </a:p>
          <a:p>
            <a:pPr>
              <a:defRPr/>
            </a:pPr>
            <a:r>
              <a:t>Tor: Always fixed 514-byte cells</a:t>
            </a:r>
          </a:p>
          <a:p>
            <a:pPr>
              <a:defRPr/>
            </a:pPr>
            <a:r>
              <a:t>Connection Pattern:</a:t>
            </a:r>
          </a:p>
          <a:p>
            <a:pPr>
              <a:defRPr/>
            </a:pPr>
            <a:r>
              <a:t>HTTPS: Direct connection to destination</a:t>
            </a:r>
          </a:p>
          <a:p>
            <a:pPr>
              <a:defRPr/>
            </a:pPr>
            <a:r>
              <a:t>Tor: Always connects to Tor relay first</a:t>
            </a:r>
          </a:p>
          <a:p>
            <a:pPr>
              <a:defRPr/>
            </a:pPr>
            <a:r>
              <a:t>Anonymity only works in a crowd</a:t>
            </a:r>
          </a:p>
          <a:p>
            <a:pPr>
              <a:defRPr/>
            </a:pPr>
            <a:r>
              <a:t>Example: A Harvard student sends an anonymous threatening message using Tor. The administrators notice that only one student on the Harvard network is using Tor!</a:t>
            </a:r>
          </a:p>
          <a:p>
            <a:pPr>
              <a:defRPr/>
            </a:pPr>
          </a:p>
        </p:txBody>
      </p:sp>
    </p:spTree>
  </p:cSld>
  <p:clrMapOvr>
    <a:masterClrMapping/>
  </p:clrMapOvr>
</p:sld>
</file>

<file path=ppt/slides/slide2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9100" y="1576244"/>
            <a:ext cx="11353800" cy="4667250"/>
          </a:xfrm>
          <a:prstGeom prst="rect">
            <a:avLst/>
          </a:prstGeom>
          <a:noFill/>
        </p:spPr>
        <p:txBody>
          <a:bodyPr wrap="none">
            <a:spAutoFit/>
          </a:bodyPr>
          <a:lstStyle/>
          <a:p>
            <a:pPr>
              <a:defRPr/>
            </a:pPr>
            <a:r>
              <a:t>A network adversary who has a full (global) view of the network can learn that Alice and Bob are talking</a:t>
            </a:r>
          </a:p>
          <a:p>
            <a:pPr>
              <a:defRPr/>
            </a:pPr>
          </a:p>
          <a:p>
            <a:pPr>
              <a:defRPr/>
            </a:pPr>
            <a:r>
              <a:t>Exploit a timing attack: Observe when Alice sends a message, when Bob receives a message, and link the two together</a:t>
            </a:r>
          </a:p>
          <a:p>
            <a:pPr>
              <a:defRPr/>
            </a:pPr>
            <a:r>
              <a:t>Global adversaries are outside of Tor’s threat model and are not defended against</a:t>
            </a:r>
          </a:p>
          <a:p>
            <a:pPr>
              <a:defRPr/>
            </a:pPr>
            <a:r>
              <a:t>Tor only defends against local adversaries with partial views of the network</a:t>
            </a:r>
          </a:p>
          <a:p>
            <a:pPr>
              <a:defRPr/>
            </a:pPr>
            <a:r>
              <a:t>Timing attacks could be defended against by delaying the timing of packets, but this violates Tor’s performance goal</a:t>
            </a:r>
          </a:p>
          <a:p>
            <a:pPr>
              <a:defRPr/>
            </a:pPr>
            <a:r>
              <a:t>German law enforcement has been identified as having a capability to deanonymize Tor users </a:t>
            </a:r>
          </a:p>
          <a:p>
            <a:pPr>
              <a:defRPr/>
            </a:pPr>
          </a:p>
        </p:txBody>
      </p:sp>
      <p:sp>
        <p:nvSpPr>
          <p:cNvPr id="3" name="TextBox 2"/>
          <p:cNvSpPr txBox="1"/>
          <p:nvPr/>
        </p:nvSpPr>
        <p:spPr>
          <a:xfrm>
            <a:off x="838200" y="281999"/>
            <a:ext cx="10515600" cy="891020"/>
          </a:xfrm>
          <a:prstGeom prst="rect">
            <a:avLst/>
          </a:prstGeom>
          <a:noFill/>
        </p:spPr>
        <p:txBody>
          <a:bodyPr wrap="none">
            <a:spAutoFit/>
          </a:bodyPr>
          <a:lstStyle/>
          <a:p>
            <a:pPr>
              <a:defRPr/>
            </a:pPr>
            <a:r>
              <a:t>Tor Weaknesses: Timing Attacks</a:t>
            </a:r>
          </a:p>
        </p:txBody>
      </p:sp>
    </p:spTree>
  </p:cSld>
  <p:clrMapOvr>
    <a:masterClrMapping/>
  </p:clrMapOvr>
</p:sld>
</file>

<file path=ppt/slides/slide2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46038"/>
            <a:ext cx="10515600" cy="958170"/>
          </a:xfrm>
          <a:prstGeom prst="rect">
            <a:avLst/>
          </a:prstGeom>
          <a:noFill/>
        </p:spPr>
        <p:txBody>
          <a:bodyPr wrap="none">
            <a:spAutoFit/>
          </a:bodyPr>
          <a:lstStyle/>
          <a:p>
            <a:pPr>
              <a:defRPr/>
            </a:pPr>
            <a:r>
              <a:t>Summary: Anonymity and Tor</a:t>
            </a:r>
          </a:p>
        </p:txBody>
      </p:sp>
      <p:sp>
        <p:nvSpPr>
          <p:cNvPr id="3" name="TextBox 2"/>
          <p:cNvSpPr txBox="1"/>
          <p:nvPr/>
        </p:nvSpPr>
        <p:spPr>
          <a:xfrm>
            <a:off x="203200" y="1371600"/>
            <a:ext cx="11785600" cy="5246110"/>
          </a:xfrm>
          <a:prstGeom prst="rect">
            <a:avLst/>
          </a:prstGeom>
          <a:noFill/>
        </p:spPr>
        <p:txBody>
          <a:bodyPr wrap="none">
            <a:spAutoFit/>
          </a:bodyPr>
          <a:lstStyle/>
          <a:p>
            <a:pPr>
              <a:defRPr/>
            </a:pPr>
            <a:r>
              <a:t>Anonymity conceals an individual’s identity, but it’s difficult to achieve on the web</a:t>
            </a:r>
          </a:p>
          <a:p>
            <a:pPr>
              <a:defRPr/>
            </a:pPr>
            <a:r>
              <a:t>Proxies and VPNs relay traffic through a single machine</a:t>
            </a:r>
          </a:p>
          <a:p>
            <a:pPr>
              <a:defRPr/>
            </a:pPr>
            <a:r>
              <a:t>Issue: The single relay knows who you are and what you are doing!</a:t>
            </a:r>
          </a:p>
          <a:p>
            <a:pPr>
              <a:defRPr/>
            </a:pPr>
            <a:r>
              <a:t>Tor routes your traffic through multiple relays</a:t>
            </a:r>
          </a:p>
          <a:p>
            <a:pPr>
              <a:defRPr/>
            </a:pPr>
            <a:r>
              <a:t>No one machine knows both who you are and what you are doing</a:t>
            </a:r>
          </a:p>
          <a:p>
            <a:pPr>
              <a:defRPr/>
            </a:pPr>
            <a:r>
              <a:t>Circuits are established by performing TLS handshakes with (at least) three nodes, nesting encrypted channels</a:t>
            </a:r>
          </a:p>
          <a:p>
            <a:pPr>
              <a:defRPr/>
            </a:pPr>
            <a:r>
              <a:t>Weakness: </a:t>
            </a:r>
          </a:p>
          <a:p>
            <a:pPr>
              <a:defRPr/>
            </a:pPr>
            <a:r>
              <a:t>Collusion between relay nodes can deanonymize users by working together</a:t>
            </a:r>
          </a:p>
          <a:p>
            <a:pPr>
              <a:defRPr/>
            </a:pPr>
            <a:r>
              <a:t>Tor traffic is distinguishable from normal traffic</a:t>
            </a:r>
          </a:p>
          <a:p>
            <a:pPr>
              <a:defRPr/>
            </a:pPr>
            <a:r>
              <a:t>Timing attacks</a:t>
            </a:r>
          </a:p>
        </p:txBody>
      </p:sp>
    </p:spTree>
  </p:cSld>
  <p:clrMapOvr>
    <a:masterClrMapping/>
  </p:clrMapOvr>
</p:sld>
</file>

<file path=ppt/slides/slide2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Anonymity</a:t>
            </a:r>
          </a:p>
          <a:p>
            <a:pPr>
              <a:defRPr/>
            </a:pPr>
            <a:r>
              <a:t>Proxies and VPNs</a:t>
            </a:r>
          </a:p>
          <a:p>
            <a:pPr>
              <a:defRPr/>
            </a:pPr>
            <a:r>
              <a:t>Tor </a:t>
            </a:r>
          </a:p>
          <a:p>
            <a:pPr>
              <a:defRPr/>
            </a:pPr>
            <a:r>
              <a:t>Tor Onion Services</a:t>
            </a:r>
          </a:p>
          <a:p>
            <a:pPr>
              <a:defRPr/>
            </a:pPr>
          </a:p>
          <a:p>
            <a:pPr>
              <a:defRPr/>
            </a:pPr>
          </a:p>
        </p:txBody>
      </p:sp>
    </p:spTree>
  </p:cSld>
  <p:clrMapOvr>
    <a:masterClrMapping/>
  </p:clrMapOvr>
</p:sld>
</file>

<file path=ppt/slides/slide2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1" y="1453923"/>
            <a:ext cx="10515599" cy="5003394"/>
          </a:xfrm>
          <a:prstGeom prst="rect">
            <a:avLst/>
          </a:prstGeom>
          <a:noFill/>
        </p:spPr>
        <p:txBody>
          <a:bodyPr wrap="none">
            <a:spAutoFit/>
          </a:bodyPr>
          <a:lstStyle/>
          <a:p>
            <a:pPr>
              <a:defRPr/>
            </a:pPr>
            <a:r>
              <a:t>Sometimes, the server wants to be anonymous, so no one knows where the server is located</a:t>
            </a:r>
          </a:p>
          <a:p>
            <a:pPr>
              <a:defRPr/>
            </a:pPr>
          </a:p>
          <a:p>
            <a:pPr>
              <a:defRPr/>
            </a:pPr>
            <a:r>
              <a:t>Tor onion services: Websites that are only accessible through the Tor network</a:t>
            </a:r>
          </a:p>
          <a:p>
            <a:pPr>
              <a:defRPr/>
            </a:pPr>
            <a:r>
              <a:t>Gives the server anonymity protection</a:t>
            </a:r>
          </a:p>
          <a:p>
            <a:pPr>
              <a:defRPr/>
            </a:pPr>
            <a:r>
              <a:t>Sometimes called the dark web</a:t>
            </a:r>
          </a:p>
          <a:p>
            <a:pPr>
              <a:defRPr/>
            </a:pPr>
          </a:p>
          <a:p>
            <a:pPr>
              <a:defRPr/>
            </a:pPr>
            <a:r>
              <a:t>Big idea: Route the server’s traffic through the Tor network so that no one knows who the server is</a:t>
            </a:r>
          </a:p>
        </p:txBody>
      </p:sp>
      <p:sp>
        <p:nvSpPr>
          <p:cNvPr id="3" name="TextBox 2"/>
          <p:cNvSpPr txBox="1"/>
          <p:nvPr/>
        </p:nvSpPr>
        <p:spPr>
          <a:xfrm>
            <a:off x="838200" y="163918"/>
            <a:ext cx="10515600" cy="773907"/>
          </a:xfrm>
          <a:prstGeom prst="rect">
            <a:avLst/>
          </a:prstGeom>
          <a:noFill/>
        </p:spPr>
        <p:txBody>
          <a:bodyPr wrap="none">
            <a:spAutoFit/>
          </a:bodyPr>
          <a:lstStyle/>
          <a:p>
            <a:pPr>
              <a:defRPr/>
            </a:pPr>
            <a:r>
              <a:t>Tor Onion Services</a:t>
            </a:r>
          </a:p>
        </p:txBody>
      </p:sp>
    </p:spTree>
  </p:cSld>
  <p:clrMapOvr>
    <a:masterClrMapping/>
  </p:clrMapOvr>
</p:sld>
</file>

<file path=ppt/slides/slide2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84288"/>
            <a:ext cx="10515600" cy="5162694"/>
          </a:xfrm>
          <a:prstGeom prst="rect">
            <a:avLst/>
          </a:prstGeom>
          <a:noFill/>
        </p:spPr>
        <p:txBody>
          <a:bodyPr wrap="none">
            <a:spAutoFit/>
          </a:bodyPr>
          <a:lstStyle/>
          <a:p>
            <a:pPr>
              <a:defRPr/>
            </a:pPr>
            <a:r>
              <a:t>Recall: Standard domain names translate to IP addresses, which would break server anonymity</a:t>
            </a:r>
          </a:p>
          <a:p>
            <a:pPr>
              <a:defRPr/>
            </a:pPr>
          </a:p>
          <a:p>
            <a:pPr>
              <a:defRPr/>
            </a:pPr>
            <a:r>
              <a:t>Instead, identify servers using the hash of the service’s public key encoded as “abcxyz .onion” address</a:t>
            </a:r>
          </a:p>
          <a:p>
            <a:pPr>
              <a:defRPr/>
            </a:pPr>
            <a:r>
              <a:t>Example: http://pwoah7foa6au2pul.onion</a:t>
            </a:r>
          </a:p>
          <a:p>
            <a:pPr>
              <a:defRPr/>
            </a:pPr>
            <a:r>
              <a:t>Example: https://facebookcorewwwi.onion (Facebook brute-forced key pairs until they found one with a human-readable hash)</a:t>
            </a:r>
          </a:p>
          <a:p>
            <a:pPr>
              <a:defRPr/>
            </a:pPr>
            <a:r>
              <a:t>Any .onion address can only be accessed through the Tor browser (or other software specifically configured to use the Tor network)</a:t>
            </a:r>
          </a:p>
          <a:p>
            <a:pPr>
              <a:defRPr/>
            </a:pPr>
            <a:r>
              <a:t>Only the Tor network knows how to route traffic to .onion services through its encrypted relay system</a:t>
            </a:r>
          </a:p>
        </p:txBody>
      </p:sp>
      <p:sp>
        <p:nvSpPr>
          <p:cNvPr id="3" name="TextBox 2"/>
          <p:cNvSpPr txBox="1"/>
          <p:nvPr/>
        </p:nvSpPr>
        <p:spPr>
          <a:xfrm>
            <a:off x="838200" y="163918"/>
            <a:ext cx="10515600" cy="773907"/>
          </a:xfrm>
          <a:prstGeom prst="rect">
            <a:avLst/>
          </a:prstGeom>
          <a:noFill/>
        </p:spPr>
        <p:txBody>
          <a:bodyPr wrap="none">
            <a:spAutoFit/>
          </a:bodyPr>
          <a:lstStyle/>
          <a:p>
            <a:pPr>
              <a:defRPr/>
            </a:pPr>
            <a:r>
              <a:t>Tor Onion Services</a:t>
            </a:r>
          </a:p>
        </p:txBody>
      </p:sp>
    </p:spTree>
  </p:cSld>
  <p:clrMapOvr>
    <a:masterClrMapping/>
  </p:clrMapOvr>
</p:sld>
</file>

<file path=ppt/slides/slide2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6200" y="1051560"/>
            <a:ext cx="12009120" cy="5806440"/>
          </a:xfrm>
          <a:prstGeom prst="rect">
            <a:avLst/>
          </a:prstGeom>
          <a:noFill/>
        </p:spPr>
        <p:txBody>
          <a:bodyPr wrap="none">
            <a:spAutoFit/>
          </a:bodyPr>
          <a:lstStyle/>
          <a:p>
            <a:pPr>
              <a:defRPr/>
            </a:pPr>
            <a:r>
              <a:t>Regular Domain names vs .onion:</a:t>
            </a:r>
          </a:p>
          <a:p>
            <a:pPr>
              <a:defRPr/>
            </a:pPr>
            <a:r>
              <a:t>Regular domains must resolve to IP addresses, which reveal the server's network location</a:t>
            </a:r>
          </a:p>
          <a:p>
            <a:pPr>
              <a:defRPr/>
            </a:pPr>
            <a:r>
              <a:t>.onion addresses are hashes of public keys, which don't contain any location information</a:t>
            </a:r>
          </a:p>
          <a:p>
            <a:pPr>
              <a:defRPr/>
            </a:pPr>
            <a:r>
              <a:t>Where the anonymity comes from:</a:t>
            </a:r>
          </a:p>
          <a:p>
            <a:pPr>
              <a:defRPr/>
            </a:pPr>
            <a:r>
              <a:t>The .onion address being a hash of the public key means it's just a cryptographic identifier, not a network location</a:t>
            </a:r>
          </a:p>
          <a:p>
            <a:pPr>
              <a:defRPr/>
            </a:pPr>
            <a:r>
              <a:t>When clients connect to an onion service, they establish an encrypted connection through multiple Tor relays (detailed in the following slides)</a:t>
            </a:r>
          </a:p>
          <a:p>
            <a:pPr>
              <a:defRPr/>
            </a:pPr>
            <a:r>
              <a:t>The service's actual IP address is hidden behind these relay layers (hence "onion")</a:t>
            </a:r>
          </a:p>
          <a:p>
            <a:pPr>
              <a:defRPr/>
            </a:pPr>
            <a:r>
              <a:t>No single relay knows both the client and the server's real location</a:t>
            </a:r>
          </a:p>
          <a:p>
            <a:pPr>
              <a:defRPr/>
            </a:pPr>
            <a:r>
              <a:t>Why use the hash of the public key</a:t>
            </a:r>
          </a:p>
          <a:p>
            <a:pPr>
              <a:defRPr/>
            </a:pPr>
            <a:r>
              <a:t>The server proves it owns the address by proving it has the private key that matches the public key hash</a:t>
            </a:r>
          </a:p>
        </p:txBody>
      </p:sp>
      <p:sp>
        <p:nvSpPr>
          <p:cNvPr id="3" name="TextBox 2"/>
          <p:cNvSpPr txBox="1"/>
          <p:nvPr/>
        </p:nvSpPr>
        <p:spPr>
          <a:xfrm>
            <a:off x="838200" y="163918"/>
            <a:ext cx="10515600" cy="773907"/>
          </a:xfrm>
          <a:prstGeom prst="rect">
            <a:avLst/>
          </a:prstGeom>
          <a:noFill/>
        </p:spPr>
        <p:txBody>
          <a:bodyPr wrap="none">
            <a:spAutoFit/>
          </a:bodyPr>
          <a:lstStyle/>
          <a:p>
            <a:pPr>
              <a:defRPr/>
            </a:pPr>
            <a:r>
              <a:t>Tor Onion Services</a:t>
            </a:r>
          </a:p>
        </p:txBody>
      </p:sp>
    </p:spTree>
  </p:cSld>
  <p:clrMapOvr>
    <a:masterClrMapping/>
  </p:clrMapOvr>
</p:sld>
</file>

<file path=ppt/slides/slide2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74320" y="3145536"/>
            <a:ext cx="1536192" cy="572700"/>
          </a:xfrm>
          <a:prstGeom prst="rect">
            <a:avLst/>
          </a:prstGeom>
          <a:noFill/>
        </p:spPr>
        <p:txBody>
          <a:bodyPr wrap="none">
            <a:spAutoFit/>
          </a:bodyPr>
          <a:lstStyle/>
          <a:p>
            <a:pPr>
              <a:defRPr/>
            </a:pPr>
            <a:r>
              <a:t>Client</a:t>
            </a:r>
          </a:p>
        </p:txBody>
      </p:sp>
      <p:sp>
        <p:nvSpPr>
          <p:cNvPr id="3" name="TextBox 2"/>
          <p:cNvSpPr txBox="1"/>
          <p:nvPr/>
        </p:nvSpPr>
        <p:spPr>
          <a:xfrm>
            <a:off x="2990088" y="2816352"/>
            <a:ext cx="1188720" cy="393192"/>
          </a:xfrm>
          <a:prstGeom prst="rect">
            <a:avLst/>
          </a:prstGeom>
          <a:noFill/>
        </p:spPr>
        <p:txBody>
          <a:bodyPr wrap="none">
            <a:spAutoFit/>
          </a:bodyPr>
          <a:lstStyle/>
          <a:p>
            <a:pPr>
              <a:defRPr/>
            </a:pPr>
            <a:r>
              <a:t>Relay</a:t>
            </a:r>
          </a:p>
        </p:txBody>
      </p:sp>
      <p:sp>
        <p:nvSpPr>
          <p:cNvPr id="4" name="TextBox 3"/>
          <p:cNvSpPr txBox="1"/>
          <p:nvPr/>
        </p:nvSpPr>
        <p:spPr>
          <a:xfrm>
            <a:off x="3291840" y="3657600"/>
            <a:ext cx="1188720" cy="393192"/>
          </a:xfrm>
          <a:prstGeom prst="rect">
            <a:avLst/>
          </a:prstGeom>
          <a:noFill/>
        </p:spPr>
        <p:txBody>
          <a:bodyPr wrap="none">
            <a:spAutoFit/>
          </a:bodyPr>
          <a:lstStyle/>
          <a:p>
            <a:pPr>
              <a:defRPr/>
            </a:pPr>
            <a:r>
              <a:t>Relay</a:t>
            </a:r>
          </a:p>
        </p:txBody>
      </p:sp>
      <p:sp>
        <p:nvSpPr>
          <p:cNvPr id="5" name="TextBox 4"/>
          <p:cNvSpPr txBox="1"/>
          <p:nvPr/>
        </p:nvSpPr>
        <p:spPr>
          <a:xfrm>
            <a:off x="4764024" y="2743200"/>
            <a:ext cx="1188720" cy="393192"/>
          </a:xfrm>
          <a:prstGeom prst="rect">
            <a:avLst/>
          </a:prstGeom>
          <a:noFill/>
        </p:spPr>
        <p:txBody>
          <a:bodyPr wrap="none">
            <a:spAutoFit/>
          </a:bodyPr>
          <a:lstStyle/>
          <a:p>
            <a:pPr>
              <a:defRPr/>
            </a:pPr>
            <a:r>
              <a:t>Relay I1</a:t>
            </a:r>
          </a:p>
        </p:txBody>
      </p:sp>
      <p:sp>
        <p:nvSpPr>
          <p:cNvPr id="6" name="TextBox 5"/>
          <p:cNvSpPr txBox="1"/>
          <p:nvPr/>
        </p:nvSpPr>
        <p:spPr>
          <a:xfrm>
            <a:off x="4471416" y="4242816"/>
            <a:ext cx="1188720" cy="393192"/>
          </a:xfrm>
          <a:prstGeom prst="rect">
            <a:avLst/>
          </a:prstGeom>
          <a:noFill/>
        </p:spPr>
        <p:txBody>
          <a:bodyPr wrap="none">
            <a:spAutoFit/>
          </a:bodyPr>
          <a:lstStyle/>
          <a:p>
            <a:pPr>
              <a:defRPr/>
            </a:pPr>
            <a:r>
              <a:t>Relay I2</a:t>
            </a:r>
          </a:p>
        </p:txBody>
      </p:sp>
      <p:sp>
        <p:nvSpPr>
          <p:cNvPr id="7" name="TextBox 6"/>
          <p:cNvSpPr txBox="1"/>
          <p:nvPr/>
        </p:nvSpPr>
        <p:spPr>
          <a:xfrm>
            <a:off x="6382512" y="2139696"/>
            <a:ext cx="1307592" cy="393600"/>
          </a:xfrm>
          <a:prstGeom prst="rect">
            <a:avLst/>
          </a:prstGeom>
          <a:noFill/>
        </p:spPr>
        <p:txBody>
          <a:bodyPr wrap="none">
            <a:spAutoFit/>
          </a:bodyPr>
          <a:lstStyle/>
          <a:p>
            <a:pPr>
              <a:defRPr/>
            </a:pPr>
            <a:r>
              <a:t>Relay</a:t>
            </a:r>
          </a:p>
        </p:txBody>
      </p:sp>
      <p:sp>
        <p:nvSpPr>
          <p:cNvPr id="8" name="TextBox 7"/>
          <p:cNvSpPr txBox="1"/>
          <p:nvPr/>
        </p:nvSpPr>
        <p:spPr>
          <a:xfrm>
            <a:off x="6949440" y="4123944"/>
            <a:ext cx="1188720" cy="393192"/>
          </a:xfrm>
          <a:prstGeom prst="rect">
            <a:avLst/>
          </a:prstGeom>
          <a:noFill/>
        </p:spPr>
        <p:txBody>
          <a:bodyPr wrap="none">
            <a:spAutoFit/>
          </a:bodyPr>
          <a:lstStyle/>
          <a:p>
            <a:pPr>
              <a:defRPr/>
            </a:pPr>
            <a:r>
              <a:t>Relay</a:t>
            </a:r>
          </a:p>
        </p:txBody>
      </p:sp>
      <p:sp>
        <p:nvSpPr>
          <p:cNvPr id="9" name="TextBox 8"/>
          <p:cNvSpPr txBox="1"/>
          <p:nvPr/>
        </p:nvSpPr>
        <p:spPr>
          <a:xfrm>
            <a:off x="7717536" y="3300984"/>
            <a:ext cx="1188720" cy="393192"/>
          </a:xfrm>
          <a:prstGeom prst="rect">
            <a:avLst/>
          </a:prstGeom>
          <a:noFill/>
        </p:spPr>
        <p:txBody>
          <a:bodyPr wrap="none">
            <a:spAutoFit/>
          </a:bodyPr>
          <a:lstStyle/>
          <a:p>
            <a:pPr>
              <a:defRPr/>
            </a:pPr>
            <a:r>
              <a:t>Relay</a:t>
            </a:r>
          </a:p>
        </p:txBody>
      </p:sp>
      <p:sp>
        <p:nvSpPr>
          <p:cNvPr id="10" name="TextBox 9"/>
          <p:cNvSpPr txBox="1"/>
          <p:nvPr/>
        </p:nvSpPr>
        <p:spPr>
          <a:xfrm>
            <a:off x="8430768" y="1773936"/>
            <a:ext cx="1188720" cy="393192"/>
          </a:xfrm>
          <a:prstGeom prst="rect">
            <a:avLst/>
          </a:prstGeom>
          <a:noFill/>
        </p:spPr>
        <p:txBody>
          <a:bodyPr wrap="none">
            <a:spAutoFit/>
          </a:bodyPr>
          <a:lstStyle/>
          <a:p>
            <a:pPr>
              <a:defRPr/>
            </a:pPr>
            <a:r>
              <a:t>Relay</a:t>
            </a:r>
          </a:p>
        </p:txBody>
      </p:sp>
      <p:sp>
        <p:nvSpPr>
          <p:cNvPr id="11" name="TextBox 10"/>
          <p:cNvSpPr txBox="1"/>
          <p:nvPr/>
        </p:nvSpPr>
        <p:spPr>
          <a:xfrm>
            <a:off x="10378440" y="3008376"/>
            <a:ext cx="1536192" cy="572700"/>
          </a:xfrm>
          <a:prstGeom prst="rect">
            <a:avLst/>
          </a:prstGeom>
          <a:noFill/>
        </p:spPr>
        <p:txBody>
          <a:bodyPr wrap="none">
            <a:spAutoFit/>
          </a:bodyPr>
          <a:lstStyle/>
          <a:p>
            <a:pPr>
              <a:defRPr/>
            </a:pPr>
            <a:r>
              <a:t>Server</a:t>
            </a:r>
          </a:p>
        </p:txBody>
      </p:sp>
      <p:sp>
        <p:nvSpPr>
          <p:cNvPr id="12" name="TextBox 11"/>
          <p:cNvSpPr txBox="1"/>
          <p:nvPr/>
        </p:nvSpPr>
        <p:spPr>
          <a:xfrm>
            <a:off x="2896927" y="1033175"/>
            <a:ext cx="5034538" cy="923299"/>
          </a:xfrm>
          <a:prstGeom prst="rect">
            <a:avLst/>
          </a:prstGeom>
          <a:noFill/>
        </p:spPr>
        <p:txBody>
          <a:bodyPr wrap="none">
            <a:spAutoFit/>
          </a:bodyPr>
          <a:lstStyle/>
          <a:p>
            <a:pPr>
              <a:defRPr/>
            </a:pPr>
            <a:r>
              <a:t>The server chooses nodes to be the introduction points </a:t>
            </a:r>
          </a:p>
        </p:txBody>
      </p:sp>
      <p:sp>
        <p:nvSpPr>
          <p:cNvPr id="13" name="TextBox 12"/>
          <p:cNvSpPr txBox="1"/>
          <p:nvPr/>
        </p:nvSpPr>
        <p:spPr>
          <a:xfrm>
            <a:off x="1461408" y="5250112"/>
            <a:ext cx="4751158" cy="923299"/>
          </a:xfrm>
          <a:prstGeom prst="rect">
            <a:avLst/>
          </a:prstGeom>
          <a:noFill/>
        </p:spPr>
        <p:txBody>
          <a:bodyPr wrap="none">
            <a:spAutoFit/>
          </a:bodyPr>
          <a:lstStyle/>
          <a:p>
            <a:pPr>
              <a:defRPr/>
            </a:pPr>
            <a:r>
              <a:t>The server publishes its public key and the introduction points</a:t>
            </a:r>
          </a:p>
        </p:txBody>
      </p:sp>
      <p:sp>
        <p:nvSpPr>
          <p:cNvPr id="14" name="TextBox 13"/>
          <p:cNvSpPr txBox="1"/>
          <p:nvPr/>
        </p:nvSpPr>
        <p:spPr>
          <a:xfrm>
            <a:off x="1225296" y="1645920"/>
            <a:ext cx="1188720" cy="393192"/>
          </a:xfrm>
          <a:prstGeom prst="rect">
            <a:avLst/>
          </a:prstGeom>
          <a:noFill/>
        </p:spPr>
        <p:txBody>
          <a:bodyPr wrap="none">
            <a:spAutoFit/>
          </a:bodyPr>
          <a:lstStyle/>
          <a:p>
            <a:pPr>
              <a:defRPr/>
            </a:pPr>
            <a:r>
              <a:t>Relay</a:t>
            </a:r>
          </a:p>
        </p:txBody>
      </p:sp>
      <p:sp>
        <p:nvSpPr>
          <p:cNvPr id="15" name="TextBox 14"/>
          <p:cNvSpPr txBox="1"/>
          <p:nvPr/>
        </p:nvSpPr>
        <p:spPr>
          <a:xfrm>
            <a:off x="838200" y="163918"/>
            <a:ext cx="10515600" cy="773907"/>
          </a:xfrm>
          <a:prstGeom prst="rect">
            <a:avLst/>
          </a:prstGeom>
          <a:noFill/>
        </p:spPr>
        <p:txBody>
          <a:bodyPr wrap="none">
            <a:spAutoFit/>
          </a:bodyPr>
          <a:lstStyle/>
          <a:p>
            <a:pPr>
              <a:defRPr/>
            </a:pPr>
            <a:r>
              <a:t>Tor Onion Services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Cryptography Roadmap</a:t>
            </a:r>
          </a:p>
        </p:txBody>
      </p:sp>
    </p:spTree>
  </p:cSld>
  <p:clrMapOvr>
    <a:masterClrMapping/>
  </p:clrMapOvr>
</p:sld>
</file>

<file path=ppt/slides/slide2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70397" y="1653743"/>
            <a:ext cx="11251205" cy="4802187"/>
          </a:xfrm>
          <a:prstGeom prst="rect">
            <a:avLst/>
          </a:prstGeom>
          <a:noFill/>
        </p:spPr>
        <p:txBody>
          <a:bodyPr wrap="none">
            <a:spAutoFit/>
          </a:bodyPr>
          <a:lstStyle/>
          <a:p>
            <a:pPr>
              <a:defRPr/>
            </a:pPr>
            <a:r>
              <a:t>Now, the client connects to the server</a:t>
            </a:r>
          </a:p>
          <a:p>
            <a:pPr>
              <a:defRPr/>
            </a:pPr>
            <a:r>
              <a:t>The client queries the directory using the hash of the public key to get the server’s full public key and the introduction points</a:t>
            </a:r>
          </a:p>
          <a:p>
            <a:pPr>
              <a:defRPr/>
            </a:pPr>
            <a:r>
              <a:t>The client chooses an introduction point and forms a Tor circuit to it</a:t>
            </a:r>
          </a:p>
          <a:p>
            <a:pPr>
              <a:defRPr/>
            </a:pPr>
            <a:r>
              <a:t>The client chooses a rendezvous point (relay) and secret used to communicate to the server, encrypts them with the server’s public key, and sends them to the introduction point, which relays them to the server</a:t>
            </a:r>
          </a:p>
          <a:p>
            <a:pPr>
              <a:defRPr/>
            </a:pPr>
            <a:r>
              <a:t>The client and server both form Tor circuits to the rendezvous point and perform an end-to-end TLS handshake, and the server sends the decrypted secret to the client to authenticate itself</a:t>
            </a:r>
          </a:p>
        </p:txBody>
      </p:sp>
      <p:sp>
        <p:nvSpPr>
          <p:cNvPr id="3" name="TextBox 2"/>
          <p:cNvSpPr txBox="1"/>
          <p:nvPr/>
        </p:nvSpPr>
        <p:spPr>
          <a:xfrm>
            <a:off x="838200" y="163918"/>
            <a:ext cx="10515600" cy="773907"/>
          </a:xfrm>
          <a:prstGeom prst="rect">
            <a:avLst/>
          </a:prstGeom>
          <a:noFill/>
        </p:spPr>
        <p:txBody>
          <a:bodyPr wrap="none">
            <a:spAutoFit/>
          </a:bodyPr>
          <a:lstStyle/>
          <a:p>
            <a:pPr>
              <a:defRPr/>
            </a:pPr>
            <a:r>
              <a:t>Tor Onion Services</a:t>
            </a:r>
          </a:p>
        </p:txBody>
      </p:sp>
    </p:spTree>
  </p:cSld>
  <p:clrMapOvr>
    <a:masterClrMapping/>
  </p:clrMapOvr>
</p:sld>
</file>

<file path=ppt/slides/slide2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77091" y="3142650"/>
            <a:ext cx="1539181" cy="572700"/>
          </a:xfrm>
          <a:prstGeom prst="rect">
            <a:avLst/>
          </a:prstGeom>
          <a:noFill/>
        </p:spPr>
        <p:txBody>
          <a:bodyPr wrap="none">
            <a:spAutoFit/>
          </a:bodyPr>
          <a:lstStyle/>
          <a:p>
            <a:pPr>
              <a:defRPr/>
            </a:pPr>
            <a:r>
              <a:t>Client</a:t>
            </a:r>
          </a:p>
        </p:txBody>
      </p:sp>
      <p:sp>
        <p:nvSpPr>
          <p:cNvPr id="3" name="TextBox 2"/>
          <p:cNvSpPr txBox="1"/>
          <p:nvPr/>
        </p:nvSpPr>
        <p:spPr>
          <a:xfrm>
            <a:off x="2986550" y="2814348"/>
            <a:ext cx="1188720" cy="393600"/>
          </a:xfrm>
          <a:prstGeom prst="rect">
            <a:avLst/>
          </a:prstGeom>
          <a:noFill/>
        </p:spPr>
        <p:txBody>
          <a:bodyPr wrap="none">
            <a:spAutoFit/>
          </a:bodyPr>
          <a:lstStyle/>
          <a:p>
            <a:pPr>
              <a:defRPr/>
            </a:pPr>
            <a:r>
              <a:t>Relay</a:t>
            </a:r>
          </a:p>
        </p:txBody>
      </p:sp>
      <p:sp>
        <p:nvSpPr>
          <p:cNvPr id="4" name="TextBox 3"/>
          <p:cNvSpPr txBox="1"/>
          <p:nvPr/>
        </p:nvSpPr>
        <p:spPr>
          <a:xfrm>
            <a:off x="3291543" y="3657600"/>
            <a:ext cx="1188720" cy="393600"/>
          </a:xfrm>
          <a:prstGeom prst="rect">
            <a:avLst/>
          </a:prstGeom>
          <a:noFill/>
        </p:spPr>
        <p:txBody>
          <a:bodyPr wrap="none">
            <a:spAutoFit/>
          </a:bodyPr>
          <a:lstStyle/>
          <a:p>
            <a:pPr>
              <a:defRPr/>
            </a:pPr>
            <a:r>
              <a:t>Relay</a:t>
            </a:r>
          </a:p>
        </p:txBody>
      </p:sp>
      <p:sp>
        <p:nvSpPr>
          <p:cNvPr id="5" name="TextBox 4"/>
          <p:cNvSpPr txBox="1"/>
          <p:nvPr/>
        </p:nvSpPr>
        <p:spPr>
          <a:xfrm>
            <a:off x="4766814" y="2743694"/>
            <a:ext cx="1188720" cy="393600"/>
          </a:xfrm>
          <a:prstGeom prst="rect">
            <a:avLst/>
          </a:prstGeom>
          <a:noFill/>
        </p:spPr>
        <p:txBody>
          <a:bodyPr wrap="none">
            <a:spAutoFit/>
          </a:bodyPr>
          <a:lstStyle/>
          <a:p>
            <a:pPr>
              <a:defRPr/>
            </a:pPr>
            <a:r>
              <a:t>Relay I1</a:t>
            </a:r>
          </a:p>
        </p:txBody>
      </p:sp>
      <p:sp>
        <p:nvSpPr>
          <p:cNvPr id="6" name="TextBox 5"/>
          <p:cNvSpPr txBox="1"/>
          <p:nvPr/>
        </p:nvSpPr>
        <p:spPr>
          <a:xfrm>
            <a:off x="4469634" y="4238813"/>
            <a:ext cx="1188720" cy="393600"/>
          </a:xfrm>
          <a:prstGeom prst="rect">
            <a:avLst/>
          </a:prstGeom>
          <a:noFill/>
        </p:spPr>
        <p:txBody>
          <a:bodyPr wrap="none">
            <a:spAutoFit/>
          </a:bodyPr>
          <a:lstStyle/>
          <a:p>
            <a:pPr>
              <a:defRPr/>
            </a:pPr>
            <a:r>
              <a:t>Relay I2</a:t>
            </a:r>
          </a:p>
        </p:txBody>
      </p:sp>
      <p:sp>
        <p:nvSpPr>
          <p:cNvPr id="7" name="TextBox 6"/>
          <p:cNvSpPr txBox="1"/>
          <p:nvPr/>
        </p:nvSpPr>
        <p:spPr>
          <a:xfrm>
            <a:off x="6385069" y="2141654"/>
            <a:ext cx="1188720" cy="393600"/>
          </a:xfrm>
          <a:prstGeom prst="rect">
            <a:avLst/>
          </a:prstGeom>
          <a:noFill/>
        </p:spPr>
        <p:txBody>
          <a:bodyPr wrap="none">
            <a:spAutoFit/>
          </a:bodyPr>
          <a:lstStyle/>
          <a:p>
            <a:pPr>
              <a:defRPr/>
            </a:pPr>
            <a:r>
              <a:t>Relay</a:t>
            </a:r>
          </a:p>
        </p:txBody>
      </p:sp>
      <p:sp>
        <p:nvSpPr>
          <p:cNvPr id="8" name="TextBox 7"/>
          <p:cNvSpPr txBox="1"/>
          <p:nvPr/>
        </p:nvSpPr>
        <p:spPr>
          <a:xfrm>
            <a:off x="6549894" y="4125845"/>
            <a:ext cx="1188720" cy="393600"/>
          </a:xfrm>
          <a:prstGeom prst="rect">
            <a:avLst/>
          </a:prstGeom>
          <a:noFill/>
        </p:spPr>
        <p:txBody>
          <a:bodyPr wrap="none">
            <a:spAutoFit/>
          </a:bodyPr>
          <a:lstStyle/>
          <a:p>
            <a:pPr>
              <a:defRPr/>
            </a:pPr>
            <a:r>
              <a:t>Relay R</a:t>
            </a:r>
          </a:p>
        </p:txBody>
      </p:sp>
      <p:sp>
        <p:nvSpPr>
          <p:cNvPr id="9" name="TextBox 8"/>
          <p:cNvSpPr txBox="1"/>
          <p:nvPr/>
        </p:nvSpPr>
        <p:spPr>
          <a:xfrm>
            <a:off x="7720014" y="3303239"/>
            <a:ext cx="1188720" cy="393600"/>
          </a:xfrm>
          <a:prstGeom prst="rect">
            <a:avLst/>
          </a:prstGeom>
          <a:noFill/>
        </p:spPr>
        <p:txBody>
          <a:bodyPr wrap="none">
            <a:spAutoFit/>
          </a:bodyPr>
          <a:lstStyle/>
          <a:p>
            <a:pPr>
              <a:defRPr/>
            </a:pPr>
            <a:r>
              <a:t>Relay</a:t>
            </a:r>
          </a:p>
        </p:txBody>
      </p:sp>
      <p:sp>
        <p:nvSpPr>
          <p:cNvPr id="10" name="TextBox 9"/>
          <p:cNvSpPr txBox="1"/>
          <p:nvPr/>
        </p:nvSpPr>
        <p:spPr>
          <a:xfrm>
            <a:off x="8432860" y="1772850"/>
            <a:ext cx="1188720" cy="393600"/>
          </a:xfrm>
          <a:prstGeom prst="rect">
            <a:avLst/>
          </a:prstGeom>
          <a:noFill/>
        </p:spPr>
        <p:txBody>
          <a:bodyPr wrap="none">
            <a:spAutoFit/>
          </a:bodyPr>
          <a:lstStyle/>
          <a:p>
            <a:pPr>
              <a:defRPr/>
            </a:pPr>
            <a:r>
              <a:t>Relay</a:t>
            </a:r>
          </a:p>
        </p:txBody>
      </p:sp>
      <p:sp>
        <p:nvSpPr>
          <p:cNvPr id="11" name="TextBox 10"/>
          <p:cNvSpPr txBox="1"/>
          <p:nvPr/>
        </p:nvSpPr>
        <p:spPr>
          <a:xfrm>
            <a:off x="10377222" y="3011148"/>
            <a:ext cx="1536192" cy="572700"/>
          </a:xfrm>
          <a:prstGeom prst="rect">
            <a:avLst/>
          </a:prstGeom>
          <a:noFill/>
        </p:spPr>
        <p:txBody>
          <a:bodyPr wrap="none">
            <a:spAutoFit/>
          </a:bodyPr>
          <a:lstStyle/>
          <a:p>
            <a:pPr>
              <a:defRPr/>
            </a:pPr>
            <a:r>
              <a:t>Server</a:t>
            </a:r>
          </a:p>
        </p:txBody>
      </p:sp>
      <p:sp>
        <p:nvSpPr>
          <p:cNvPr id="12" name="TextBox 11"/>
          <p:cNvSpPr txBox="1"/>
          <p:nvPr/>
        </p:nvSpPr>
        <p:spPr>
          <a:xfrm>
            <a:off x="563418" y="4916825"/>
            <a:ext cx="5191147" cy="923299"/>
          </a:xfrm>
          <a:prstGeom prst="rect">
            <a:avLst/>
          </a:prstGeom>
          <a:noFill/>
        </p:spPr>
        <p:txBody>
          <a:bodyPr wrap="none">
            <a:spAutoFit/>
          </a:bodyPr>
          <a:lstStyle/>
          <a:p>
            <a:pPr>
              <a:defRPr/>
            </a:pPr>
            <a:r>
              <a:t>The client queries the directory and connects to an introduction point</a:t>
            </a:r>
          </a:p>
        </p:txBody>
      </p:sp>
      <p:sp>
        <p:nvSpPr>
          <p:cNvPr id="13" name="TextBox 12"/>
          <p:cNvSpPr txBox="1"/>
          <p:nvPr/>
        </p:nvSpPr>
        <p:spPr>
          <a:xfrm>
            <a:off x="1221912" y="1646637"/>
            <a:ext cx="1188720" cy="393600"/>
          </a:xfrm>
          <a:prstGeom prst="rect">
            <a:avLst/>
          </a:prstGeom>
          <a:noFill/>
        </p:spPr>
        <p:txBody>
          <a:bodyPr wrap="none">
            <a:spAutoFit/>
          </a:bodyPr>
          <a:lstStyle/>
          <a:p>
            <a:pPr>
              <a:defRPr/>
            </a:pPr>
            <a:r>
              <a:t>Relay</a:t>
            </a:r>
          </a:p>
        </p:txBody>
      </p:sp>
      <p:sp>
        <p:nvSpPr>
          <p:cNvPr id="14" name="TextBox 13"/>
          <p:cNvSpPr txBox="1"/>
          <p:nvPr/>
        </p:nvSpPr>
        <p:spPr>
          <a:xfrm>
            <a:off x="838200" y="163918"/>
            <a:ext cx="10515600" cy="773907"/>
          </a:xfrm>
          <a:prstGeom prst="rect">
            <a:avLst/>
          </a:prstGeom>
          <a:noFill/>
        </p:spPr>
        <p:txBody>
          <a:bodyPr wrap="none">
            <a:spAutoFit/>
          </a:bodyPr>
          <a:lstStyle/>
          <a:p>
            <a:pPr>
              <a:defRPr/>
            </a:pPr>
            <a:r>
              <a:t>Tor Onion Services</a:t>
            </a:r>
          </a:p>
        </p:txBody>
      </p:sp>
    </p:spTree>
  </p:cSld>
  <p:clrMapOvr>
    <a:masterClrMapping/>
  </p:clrMapOvr>
</p:sld>
</file>

<file path=ppt/slides/slide2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77091" y="3142650"/>
            <a:ext cx="1539181" cy="572700"/>
          </a:xfrm>
          <a:prstGeom prst="rect">
            <a:avLst/>
          </a:prstGeom>
          <a:noFill/>
        </p:spPr>
        <p:txBody>
          <a:bodyPr wrap="none">
            <a:spAutoFit/>
          </a:bodyPr>
          <a:lstStyle/>
          <a:p>
            <a:pPr>
              <a:defRPr/>
            </a:pPr>
            <a:r>
              <a:t>Client</a:t>
            </a:r>
          </a:p>
        </p:txBody>
      </p:sp>
      <p:sp>
        <p:nvSpPr>
          <p:cNvPr id="3" name="TextBox 2"/>
          <p:cNvSpPr txBox="1"/>
          <p:nvPr/>
        </p:nvSpPr>
        <p:spPr>
          <a:xfrm>
            <a:off x="2986550" y="2814348"/>
            <a:ext cx="1188720" cy="393600"/>
          </a:xfrm>
          <a:prstGeom prst="rect">
            <a:avLst/>
          </a:prstGeom>
          <a:noFill/>
        </p:spPr>
        <p:txBody>
          <a:bodyPr wrap="none">
            <a:spAutoFit/>
          </a:bodyPr>
          <a:lstStyle/>
          <a:p>
            <a:pPr>
              <a:defRPr/>
            </a:pPr>
            <a:r>
              <a:t>Relay</a:t>
            </a:r>
          </a:p>
        </p:txBody>
      </p:sp>
      <p:sp>
        <p:nvSpPr>
          <p:cNvPr id="4" name="TextBox 3"/>
          <p:cNvSpPr txBox="1"/>
          <p:nvPr/>
        </p:nvSpPr>
        <p:spPr>
          <a:xfrm>
            <a:off x="3291840" y="3657600"/>
            <a:ext cx="1188720" cy="393600"/>
          </a:xfrm>
          <a:prstGeom prst="rect">
            <a:avLst/>
          </a:prstGeom>
          <a:noFill/>
        </p:spPr>
        <p:txBody>
          <a:bodyPr wrap="none">
            <a:spAutoFit/>
          </a:bodyPr>
          <a:lstStyle/>
          <a:p>
            <a:pPr>
              <a:defRPr/>
            </a:pPr>
            <a:r>
              <a:t>Relay</a:t>
            </a:r>
          </a:p>
        </p:txBody>
      </p:sp>
      <p:sp>
        <p:nvSpPr>
          <p:cNvPr id="5" name="TextBox 4"/>
          <p:cNvSpPr txBox="1"/>
          <p:nvPr/>
        </p:nvSpPr>
        <p:spPr>
          <a:xfrm>
            <a:off x="4766814" y="2743694"/>
            <a:ext cx="1188720" cy="393600"/>
          </a:xfrm>
          <a:prstGeom prst="rect">
            <a:avLst/>
          </a:prstGeom>
          <a:noFill/>
        </p:spPr>
        <p:txBody>
          <a:bodyPr wrap="none">
            <a:spAutoFit/>
          </a:bodyPr>
          <a:lstStyle/>
          <a:p>
            <a:pPr>
              <a:defRPr/>
            </a:pPr>
            <a:r>
              <a:t>Relay I1</a:t>
            </a:r>
          </a:p>
        </p:txBody>
      </p:sp>
      <p:sp>
        <p:nvSpPr>
          <p:cNvPr id="6" name="TextBox 5"/>
          <p:cNvSpPr txBox="1"/>
          <p:nvPr/>
        </p:nvSpPr>
        <p:spPr>
          <a:xfrm>
            <a:off x="4469634" y="4238813"/>
            <a:ext cx="1188720" cy="393600"/>
          </a:xfrm>
          <a:prstGeom prst="rect">
            <a:avLst/>
          </a:prstGeom>
          <a:noFill/>
        </p:spPr>
        <p:txBody>
          <a:bodyPr wrap="none">
            <a:spAutoFit/>
          </a:bodyPr>
          <a:lstStyle/>
          <a:p>
            <a:pPr>
              <a:defRPr/>
            </a:pPr>
            <a:r>
              <a:t>Relay I2</a:t>
            </a:r>
          </a:p>
        </p:txBody>
      </p:sp>
      <p:sp>
        <p:nvSpPr>
          <p:cNvPr id="7" name="TextBox 6"/>
          <p:cNvSpPr txBox="1"/>
          <p:nvPr/>
        </p:nvSpPr>
        <p:spPr>
          <a:xfrm>
            <a:off x="6385069" y="2141654"/>
            <a:ext cx="1188720" cy="393600"/>
          </a:xfrm>
          <a:prstGeom prst="rect">
            <a:avLst/>
          </a:prstGeom>
          <a:noFill/>
        </p:spPr>
        <p:txBody>
          <a:bodyPr wrap="none">
            <a:spAutoFit/>
          </a:bodyPr>
          <a:lstStyle/>
          <a:p>
            <a:pPr>
              <a:defRPr/>
            </a:pPr>
            <a:r>
              <a:t>Relay</a:t>
            </a:r>
          </a:p>
        </p:txBody>
      </p:sp>
      <p:sp>
        <p:nvSpPr>
          <p:cNvPr id="8" name="TextBox 7"/>
          <p:cNvSpPr txBox="1"/>
          <p:nvPr/>
        </p:nvSpPr>
        <p:spPr>
          <a:xfrm>
            <a:off x="6549894" y="4125845"/>
            <a:ext cx="1188720" cy="393600"/>
          </a:xfrm>
          <a:prstGeom prst="rect">
            <a:avLst/>
          </a:prstGeom>
          <a:noFill/>
        </p:spPr>
        <p:txBody>
          <a:bodyPr wrap="none">
            <a:spAutoFit/>
          </a:bodyPr>
          <a:lstStyle/>
          <a:p>
            <a:pPr>
              <a:defRPr/>
            </a:pPr>
            <a:r>
              <a:t>Relay R</a:t>
            </a:r>
          </a:p>
        </p:txBody>
      </p:sp>
      <p:sp>
        <p:nvSpPr>
          <p:cNvPr id="9" name="TextBox 8"/>
          <p:cNvSpPr txBox="1"/>
          <p:nvPr/>
        </p:nvSpPr>
        <p:spPr>
          <a:xfrm>
            <a:off x="7720014" y="3303239"/>
            <a:ext cx="1188720" cy="393600"/>
          </a:xfrm>
          <a:prstGeom prst="rect">
            <a:avLst/>
          </a:prstGeom>
          <a:noFill/>
        </p:spPr>
        <p:txBody>
          <a:bodyPr wrap="none">
            <a:spAutoFit/>
          </a:bodyPr>
          <a:lstStyle/>
          <a:p>
            <a:pPr>
              <a:defRPr/>
            </a:pPr>
            <a:r>
              <a:t>Relay</a:t>
            </a:r>
          </a:p>
        </p:txBody>
      </p:sp>
      <p:sp>
        <p:nvSpPr>
          <p:cNvPr id="10" name="TextBox 9"/>
          <p:cNvSpPr txBox="1"/>
          <p:nvPr/>
        </p:nvSpPr>
        <p:spPr>
          <a:xfrm>
            <a:off x="8432860" y="1772850"/>
            <a:ext cx="1188720" cy="393600"/>
          </a:xfrm>
          <a:prstGeom prst="rect">
            <a:avLst/>
          </a:prstGeom>
          <a:noFill/>
        </p:spPr>
        <p:txBody>
          <a:bodyPr wrap="none">
            <a:spAutoFit/>
          </a:bodyPr>
          <a:lstStyle/>
          <a:p>
            <a:pPr>
              <a:defRPr/>
            </a:pPr>
            <a:r>
              <a:t>Relay</a:t>
            </a:r>
          </a:p>
        </p:txBody>
      </p:sp>
      <p:sp>
        <p:nvSpPr>
          <p:cNvPr id="11" name="TextBox 10"/>
          <p:cNvSpPr txBox="1"/>
          <p:nvPr/>
        </p:nvSpPr>
        <p:spPr>
          <a:xfrm>
            <a:off x="10377222" y="3011148"/>
            <a:ext cx="1536192" cy="572700"/>
          </a:xfrm>
          <a:prstGeom prst="rect">
            <a:avLst/>
          </a:prstGeom>
          <a:noFill/>
        </p:spPr>
        <p:txBody>
          <a:bodyPr wrap="none">
            <a:spAutoFit/>
          </a:bodyPr>
          <a:lstStyle/>
          <a:p>
            <a:pPr>
              <a:defRPr/>
            </a:pPr>
            <a:r>
              <a:t>Server</a:t>
            </a:r>
          </a:p>
        </p:txBody>
      </p:sp>
      <p:sp>
        <p:nvSpPr>
          <p:cNvPr id="12" name="TextBox 11"/>
          <p:cNvSpPr txBox="1"/>
          <p:nvPr/>
        </p:nvSpPr>
        <p:spPr>
          <a:xfrm>
            <a:off x="1221912" y="1646637"/>
            <a:ext cx="1188720" cy="393600"/>
          </a:xfrm>
          <a:prstGeom prst="rect">
            <a:avLst/>
          </a:prstGeom>
          <a:noFill/>
        </p:spPr>
        <p:txBody>
          <a:bodyPr wrap="none">
            <a:spAutoFit/>
          </a:bodyPr>
          <a:lstStyle/>
          <a:p>
            <a:pPr>
              <a:defRPr/>
            </a:pPr>
            <a:r>
              <a:t>Relay</a:t>
            </a:r>
          </a:p>
        </p:txBody>
      </p:sp>
      <p:sp>
        <p:nvSpPr>
          <p:cNvPr id="13" name="TextBox 12"/>
          <p:cNvSpPr txBox="1"/>
          <p:nvPr/>
        </p:nvSpPr>
        <p:spPr>
          <a:xfrm>
            <a:off x="838200" y="163918"/>
            <a:ext cx="10515600" cy="773907"/>
          </a:xfrm>
          <a:prstGeom prst="rect">
            <a:avLst/>
          </a:prstGeom>
          <a:noFill/>
        </p:spPr>
        <p:txBody>
          <a:bodyPr wrap="none">
            <a:spAutoFit/>
          </a:bodyPr>
          <a:lstStyle/>
          <a:p>
            <a:pPr>
              <a:defRPr/>
            </a:pPr>
            <a:r>
              <a:t>Tor Onion Services</a:t>
            </a:r>
          </a:p>
        </p:txBody>
      </p:sp>
      <p:sp>
        <p:nvSpPr>
          <p:cNvPr id="14" name="TextBox 13"/>
          <p:cNvSpPr txBox="1"/>
          <p:nvPr/>
        </p:nvSpPr>
        <p:spPr>
          <a:xfrm>
            <a:off x="175492" y="4896237"/>
            <a:ext cx="5525896" cy="1661963"/>
          </a:xfrm>
          <a:prstGeom prst="rect">
            <a:avLst/>
          </a:prstGeom>
          <a:noFill/>
        </p:spPr>
        <p:txBody>
          <a:bodyPr wrap="none">
            <a:spAutoFit/>
          </a:bodyPr>
          <a:lstStyle/>
          <a:p>
            <a:pPr>
              <a:defRPr/>
            </a:pPr>
            <a:r>
              <a:t>The client chooses a rendezvous point and secret, encrypts using the public key, and sends them to the server through the introduction point</a:t>
            </a:r>
          </a:p>
        </p:txBody>
      </p:sp>
      <p:sp>
        <p:nvSpPr>
          <p:cNvPr id="15" name="TextBox 14"/>
          <p:cNvSpPr txBox="1"/>
          <p:nvPr/>
        </p:nvSpPr>
        <p:spPr>
          <a:xfrm>
            <a:off x="2829" y="3780873"/>
            <a:ext cx="3020507" cy="861744"/>
          </a:xfrm>
          <a:prstGeom prst="rect">
            <a:avLst/>
          </a:prstGeom>
          <a:noFill/>
        </p:spPr>
        <p:txBody>
          <a:bodyPr wrap="none">
            <a:spAutoFit/>
          </a:bodyPr>
          <a:lstStyle/>
          <a:p>
            <a:pPr>
              <a:defRPr/>
            </a:pPr>
            <a:r>
              <a:t>{“Rendezvous at R. The secret is K.”}PK</a:t>
            </a:r>
          </a:p>
        </p:txBody>
      </p:sp>
    </p:spTree>
  </p:cSld>
  <p:clrMapOvr>
    <a:masterClrMapping/>
  </p:clrMapOvr>
</p:sld>
</file>

<file path=ppt/slides/slide2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77091" y="3142650"/>
            <a:ext cx="1539181" cy="572700"/>
          </a:xfrm>
          <a:prstGeom prst="rect">
            <a:avLst/>
          </a:prstGeom>
          <a:noFill/>
        </p:spPr>
        <p:txBody>
          <a:bodyPr wrap="none">
            <a:spAutoFit/>
          </a:bodyPr>
          <a:lstStyle/>
          <a:p>
            <a:pPr>
              <a:defRPr/>
            </a:pPr>
            <a:r>
              <a:t>Client</a:t>
            </a:r>
          </a:p>
        </p:txBody>
      </p:sp>
      <p:sp>
        <p:nvSpPr>
          <p:cNvPr id="3" name="TextBox 2"/>
          <p:cNvSpPr txBox="1"/>
          <p:nvPr/>
        </p:nvSpPr>
        <p:spPr>
          <a:xfrm>
            <a:off x="2986550" y="2814348"/>
            <a:ext cx="1188720" cy="393600"/>
          </a:xfrm>
          <a:prstGeom prst="rect">
            <a:avLst/>
          </a:prstGeom>
          <a:noFill/>
        </p:spPr>
        <p:txBody>
          <a:bodyPr wrap="none">
            <a:spAutoFit/>
          </a:bodyPr>
          <a:lstStyle/>
          <a:p>
            <a:pPr>
              <a:defRPr/>
            </a:pPr>
            <a:r>
              <a:t>Relay</a:t>
            </a:r>
          </a:p>
        </p:txBody>
      </p:sp>
      <p:sp>
        <p:nvSpPr>
          <p:cNvPr id="4" name="TextBox 3"/>
          <p:cNvSpPr txBox="1"/>
          <p:nvPr/>
        </p:nvSpPr>
        <p:spPr>
          <a:xfrm>
            <a:off x="3291840" y="3657600"/>
            <a:ext cx="1188720" cy="393600"/>
          </a:xfrm>
          <a:prstGeom prst="rect">
            <a:avLst/>
          </a:prstGeom>
          <a:noFill/>
        </p:spPr>
        <p:txBody>
          <a:bodyPr wrap="none">
            <a:spAutoFit/>
          </a:bodyPr>
          <a:lstStyle/>
          <a:p>
            <a:pPr>
              <a:defRPr/>
            </a:pPr>
            <a:r>
              <a:t>Relay</a:t>
            </a:r>
          </a:p>
        </p:txBody>
      </p:sp>
      <p:sp>
        <p:nvSpPr>
          <p:cNvPr id="5" name="TextBox 4"/>
          <p:cNvSpPr txBox="1"/>
          <p:nvPr/>
        </p:nvSpPr>
        <p:spPr>
          <a:xfrm>
            <a:off x="4766814" y="2743694"/>
            <a:ext cx="1188720" cy="393600"/>
          </a:xfrm>
          <a:prstGeom prst="rect">
            <a:avLst/>
          </a:prstGeom>
          <a:noFill/>
        </p:spPr>
        <p:txBody>
          <a:bodyPr wrap="none">
            <a:spAutoFit/>
          </a:bodyPr>
          <a:lstStyle/>
          <a:p>
            <a:pPr>
              <a:defRPr/>
            </a:pPr>
            <a:r>
              <a:t>Relay I1</a:t>
            </a:r>
          </a:p>
        </p:txBody>
      </p:sp>
      <p:sp>
        <p:nvSpPr>
          <p:cNvPr id="6" name="TextBox 5"/>
          <p:cNvSpPr txBox="1"/>
          <p:nvPr/>
        </p:nvSpPr>
        <p:spPr>
          <a:xfrm>
            <a:off x="4469634" y="4238813"/>
            <a:ext cx="1188720" cy="393600"/>
          </a:xfrm>
          <a:prstGeom prst="rect">
            <a:avLst/>
          </a:prstGeom>
          <a:noFill/>
        </p:spPr>
        <p:txBody>
          <a:bodyPr wrap="none">
            <a:spAutoFit/>
          </a:bodyPr>
          <a:lstStyle/>
          <a:p>
            <a:pPr>
              <a:defRPr/>
            </a:pPr>
            <a:r>
              <a:t>Relay I2</a:t>
            </a:r>
          </a:p>
        </p:txBody>
      </p:sp>
      <p:sp>
        <p:nvSpPr>
          <p:cNvPr id="7" name="TextBox 6"/>
          <p:cNvSpPr txBox="1"/>
          <p:nvPr/>
        </p:nvSpPr>
        <p:spPr>
          <a:xfrm>
            <a:off x="6385069" y="2141654"/>
            <a:ext cx="1188720" cy="393600"/>
          </a:xfrm>
          <a:prstGeom prst="rect">
            <a:avLst/>
          </a:prstGeom>
          <a:noFill/>
        </p:spPr>
        <p:txBody>
          <a:bodyPr wrap="none">
            <a:spAutoFit/>
          </a:bodyPr>
          <a:lstStyle/>
          <a:p>
            <a:pPr>
              <a:defRPr/>
            </a:pPr>
            <a:r>
              <a:t>Relay</a:t>
            </a:r>
          </a:p>
        </p:txBody>
      </p:sp>
      <p:sp>
        <p:nvSpPr>
          <p:cNvPr id="8" name="TextBox 7"/>
          <p:cNvSpPr txBox="1"/>
          <p:nvPr/>
        </p:nvSpPr>
        <p:spPr>
          <a:xfrm>
            <a:off x="6549894" y="4125845"/>
            <a:ext cx="1188720" cy="393600"/>
          </a:xfrm>
          <a:prstGeom prst="rect">
            <a:avLst/>
          </a:prstGeom>
          <a:noFill/>
        </p:spPr>
        <p:txBody>
          <a:bodyPr wrap="none">
            <a:spAutoFit/>
          </a:bodyPr>
          <a:lstStyle/>
          <a:p>
            <a:pPr>
              <a:defRPr/>
            </a:pPr>
            <a:r>
              <a:t>Relay R</a:t>
            </a:r>
          </a:p>
        </p:txBody>
      </p:sp>
      <p:sp>
        <p:nvSpPr>
          <p:cNvPr id="9" name="TextBox 8"/>
          <p:cNvSpPr txBox="1"/>
          <p:nvPr/>
        </p:nvSpPr>
        <p:spPr>
          <a:xfrm>
            <a:off x="7720014" y="3303239"/>
            <a:ext cx="1188720" cy="393600"/>
          </a:xfrm>
          <a:prstGeom prst="rect">
            <a:avLst/>
          </a:prstGeom>
          <a:noFill/>
        </p:spPr>
        <p:txBody>
          <a:bodyPr wrap="none">
            <a:spAutoFit/>
          </a:bodyPr>
          <a:lstStyle/>
          <a:p>
            <a:pPr>
              <a:defRPr/>
            </a:pPr>
            <a:r>
              <a:t>Relay</a:t>
            </a:r>
          </a:p>
        </p:txBody>
      </p:sp>
      <p:sp>
        <p:nvSpPr>
          <p:cNvPr id="10" name="TextBox 9"/>
          <p:cNvSpPr txBox="1"/>
          <p:nvPr/>
        </p:nvSpPr>
        <p:spPr>
          <a:xfrm>
            <a:off x="8432860" y="1772850"/>
            <a:ext cx="1188720" cy="393600"/>
          </a:xfrm>
          <a:prstGeom prst="rect">
            <a:avLst/>
          </a:prstGeom>
          <a:noFill/>
        </p:spPr>
        <p:txBody>
          <a:bodyPr wrap="none">
            <a:spAutoFit/>
          </a:bodyPr>
          <a:lstStyle/>
          <a:p>
            <a:pPr>
              <a:defRPr/>
            </a:pPr>
            <a:r>
              <a:t>Relay</a:t>
            </a:r>
          </a:p>
        </p:txBody>
      </p:sp>
      <p:sp>
        <p:nvSpPr>
          <p:cNvPr id="11" name="TextBox 10"/>
          <p:cNvSpPr txBox="1"/>
          <p:nvPr/>
        </p:nvSpPr>
        <p:spPr>
          <a:xfrm>
            <a:off x="10377222" y="3011148"/>
            <a:ext cx="1536192" cy="572700"/>
          </a:xfrm>
          <a:prstGeom prst="rect">
            <a:avLst/>
          </a:prstGeom>
          <a:noFill/>
        </p:spPr>
        <p:txBody>
          <a:bodyPr wrap="none">
            <a:spAutoFit/>
          </a:bodyPr>
          <a:lstStyle/>
          <a:p>
            <a:pPr>
              <a:defRPr/>
            </a:pPr>
            <a:r>
              <a:t>Server</a:t>
            </a:r>
          </a:p>
        </p:txBody>
      </p:sp>
      <p:sp>
        <p:nvSpPr>
          <p:cNvPr id="12" name="TextBox 11"/>
          <p:cNvSpPr txBox="1"/>
          <p:nvPr/>
        </p:nvSpPr>
        <p:spPr>
          <a:xfrm>
            <a:off x="1221912" y="1646637"/>
            <a:ext cx="1188720" cy="393600"/>
          </a:xfrm>
          <a:prstGeom prst="rect">
            <a:avLst/>
          </a:prstGeom>
          <a:noFill/>
        </p:spPr>
        <p:txBody>
          <a:bodyPr wrap="none">
            <a:spAutoFit/>
          </a:bodyPr>
          <a:lstStyle/>
          <a:p>
            <a:pPr>
              <a:defRPr/>
            </a:pPr>
            <a:r>
              <a:t>Relay</a:t>
            </a:r>
          </a:p>
        </p:txBody>
      </p:sp>
      <p:sp>
        <p:nvSpPr>
          <p:cNvPr id="13" name="TextBox 12"/>
          <p:cNvSpPr txBox="1"/>
          <p:nvPr/>
        </p:nvSpPr>
        <p:spPr>
          <a:xfrm>
            <a:off x="838200" y="163918"/>
            <a:ext cx="10515600" cy="773907"/>
          </a:xfrm>
          <a:prstGeom prst="rect">
            <a:avLst/>
          </a:prstGeom>
          <a:noFill/>
        </p:spPr>
        <p:txBody>
          <a:bodyPr wrap="none">
            <a:spAutoFit/>
          </a:bodyPr>
          <a:lstStyle/>
          <a:p>
            <a:pPr>
              <a:defRPr/>
            </a:pPr>
            <a:r>
              <a:t>Tor Onion Services</a:t>
            </a:r>
          </a:p>
        </p:txBody>
      </p:sp>
      <p:sp>
        <p:nvSpPr>
          <p:cNvPr id="14" name="TextBox 13"/>
          <p:cNvSpPr txBox="1"/>
          <p:nvPr/>
        </p:nvSpPr>
        <p:spPr>
          <a:xfrm>
            <a:off x="175492" y="4896237"/>
            <a:ext cx="5525896" cy="1661963"/>
          </a:xfrm>
          <a:prstGeom prst="rect">
            <a:avLst/>
          </a:prstGeom>
          <a:noFill/>
        </p:spPr>
        <p:txBody>
          <a:bodyPr wrap="none">
            <a:spAutoFit/>
          </a:bodyPr>
          <a:lstStyle/>
          <a:p>
            <a:pPr>
              <a:defRPr/>
            </a:pPr>
            <a:r>
              <a:t>The client chooses a rendezvous point and secret, encrypts using the public key, and sends them to the server through the introduction point</a:t>
            </a:r>
          </a:p>
        </p:txBody>
      </p:sp>
      <p:sp>
        <p:nvSpPr>
          <p:cNvPr id="15" name="TextBox 14"/>
          <p:cNvSpPr txBox="1"/>
          <p:nvPr/>
        </p:nvSpPr>
        <p:spPr>
          <a:xfrm>
            <a:off x="3275002" y="1795299"/>
            <a:ext cx="3020507" cy="861744"/>
          </a:xfrm>
          <a:prstGeom prst="rect">
            <a:avLst/>
          </a:prstGeom>
          <a:noFill/>
        </p:spPr>
        <p:txBody>
          <a:bodyPr wrap="none">
            <a:spAutoFit/>
          </a:bodyPr>
          <a:lstStyle/>
          <a:p>
            <a:pPr>
              <a:defRPr/>
            </a:pPr>
            <a:r>
              <a:t>{“Rendezvous at R. The secret is K.”}PK</a:t>
            </a:r>
          </a:p>
        </p:txBody>
      </p:sp>
    </p:spTree>
  </p:cSld>
  <p:clrMapOvr>
    <a:masterClrMapping/>
  </p:clrMapOvr>
</p:sld>
</file>

<file path=ppt/slides/slide2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77091" y="3142650"/>
            <a:ext cx="1539181" cy="572700"/>
          </a:xfrm>
          <a:prstGeom prst="rect">
            <a:avLst/>
          </a:prstGeom>
          <a:noFill/>
        </p:spPr>
        <p:txBody>
          <a:bodyPr wrap="none">
            <a:spAutoFit/>
          </a:bodyPr>
          <a:lstStyle/>
          <a:p>
            <a:pPr>
              <a:defRPr/>
            </a:pPr>
            <a:r>
              <a:t>Client</a:t>
            </a:r>
          </a:p>
        </p:txBody>
      </p:sp>
      <p:sp>
        <p:nvSpPr>
          <p:cNvPr id="3" name="TextBox 2"/>
          <p:cNvSpPr txBox="1"/>
          <p:nvPr/>
        </p:nvSpPr>
        <p:spPr>
          <a:xfrm>
            <a:off x="2986550" y="2814348"/>
            <a:ext cx="1188720" cy="393600"/>
          </a:xfrm>
          <a:prstGeom prst="rect">
            <a:avLst/>
          </a:prstGeom>
          <a:noFill/>
        </p:spPr>
        <p:txBody>
          <a:bodyPr wrap="none">
            <a:spAutoFit/>
          </a:bodyPr>
          <a:lstStyle/>
          <a:p>
            <a:pPr>
              <a:defRPr/>
            </a:pPr>
            <a:r>
              <a:t>Relay</a:t>
            </a:r>
          </a:p>
        </p:txBody>
      </p:sp>
      <p:sp>
        <p:nvSpPr>
          <p:cNvPr id="4" name="TextBox 3"/>
          <p:cNvSpPr txBox="1"/>
          <p:nvPr/>
        </p:nvSpPr>
        <p:spPr>
          <a:xfrm>
            <a:off x="3291840" y="3657600"/>
            <a:ext cx="1188720" cy="393600"/>
          </a:xfrm>
          <a:prstGeom prst="rect">
            <a:avLst/>
          </a:prstGeom>
          <a:noFill/>
        </p:spPr>
        <p:txBody>
          <a:bodyPr wrap="none">
            <a:spAutoFit/>
          </a:bodyPr>
          <a:lstStyle/>
          <a:p>
            <a:pPr>
              <a:defRPr/>
            </a:pPr>
            <a:r>
              <a:t>Relay</a:t>
            </a:r>
          </a:p>
        </p:txBody>
      </p:sp>
      <p:sp>
        <p:nvSpPr>
          <p:cNvPr id="5" name="TextBox 4"/>
          <p:cNvSpPr txBox="1"/>
          <p:nvPr/>
        </p:nvSpPr>
        <p:spPr>
          <a:xfrm>
            <a:off x="4766814" y="2743694"/>
            <a:ext cx="1188720" cy="393600"/>
          </a:xfrm>
          <a:prstGeom prst="rect">
            <a:avLst/>
          </a:prstGeom>
          <a:noFill/>
        </p:spPr>
        <p:txBody>
          <a:bodyPr wrap="none">
            <a:spAutoFit/>
          </a:bodyPr>
          <a:lstStyle/>
          <a:p>
            <a:pPr>
              <a:defRPr/>
            </a:pPr>
            <a:r>
              <a:t>Relay I1</a:t>
            </a:r>
          </a:p>
        </p:txBody>
      </p:sp>
      <p:sp>
        <p:nvSpPr>
          <p:cNvPr id="6" name="TextBox 5"/>
          <p:cNvSpPr txBox="1"/>
          <p:nvPr/>
        </p:nvSpPr>
        <p:spPr>
          <a:xfrm>
            <a:off x="4469634" y="4238813"/>
            <a:ext cx="1188720" cy="393600"/>
          </a:xfrm>
          <a:prstGeom prst="rect">
            <a:avLst/>
          </a:prstGeom>
          <a:noFill/>
        </p:spPr>
        <p:txBody>
          <a:bodyPr wrap="none">
            <a:spAutoFit/>
          </a:bodyPr>
          <a:lstStyle/>
          <a:p>
            <a:pPr>
              <a:defRPr/>
            </a:pPr>
            <a:r>
              <a:t>Relay I2</a:t>
            </a:r>
          </a:p>
        </p:txBody>
      </p:sp>
      <p:sp>
        <p:nvSpPr>
          <p:cNvPr id="7" name="TextBox 6"/>
          <p:cNvSpPr txBox="1"/>
          <p:nvPr/>
        </p:nvSpPr>
        <p:spPr>
          <a:xfrm>
            <a:off x="6385069" y="2141654"/>
            <a:ext cx="1188720" cy="393600"/>
          </a:xfrm>
          <a:prstGeom prst="rect">
            <a:avLst/>
          </a:prstGeom>
          <a:noFill/>
        </p:spPr>
        <p:txBody>
          <a:bodyPr wrap="none">
            <a:spAutoFit/>
          </a:bodyPr>
          <a:lstStyle/>
          <a:p>
            <a:pPr>
              <a:defRPr/>
            </a:pPr>
            <a:r>
              <a:t>Relay</a:t>
            </a:r>
          </a:p>
        </p:txBody>
      </p:sp>
      <p:sp>
        <p:nvSpPr>
          <p:cNvPr id="8" name="TextBox 7"/>
          <p:cNvSpPr txBox="1"/>
          <p:nvPr/>
        </p:nvSpPr>
        <p:spPr>
          <a:xfrm>
            <a:off x="6549894" y="4125845"/>
            <a:ext cx="1188720" cy="393600"/>
          </a:xfrm>
          <a:prstGeom prst="rect">
            <a:avLst/>
          </a:prstGeom>
          <a:noFill/>
        </p:spPr>
        <p:txBody>
          <a:bodyPr wrap="none">
            <a:spAutoFit/>
          </a:bodyPr>
          <a:lstStyle/>
          <a:p>
            <a:pPr>
              <a:defRPr/>
            </a:pPr>
            <a:r>
              <a:t>Relay R</a:t>
            </a:r>
          </a:p>
        </p:txBody>
      </p:sp>
      <p:sp>
        <p:nvSpPr>
          <p:cNvPr id="9" name="TextBox 8"/>
          <p:cNvSpPr txBox="1"/>
          <p:nvPr/>
        </p:nvSpPr>
        <p:spPr>
          <a:xfrm>
            <a:off x="7720014" y="3303239"/>
            <a:ext cx="1188720" cy="393600"/>
          </a:xfrm>
          <a:prstGeom prst="rect">
            <a:avLst/>
          </a:prstGeom>
          <a:noFill/>
        </p:spPr>
        <p:txBody>
          <a:bodyPr wrap="none">
            <a:spAutoFit/>
          </a:bodyPr>
          <a:lstStyle/>
          <a:p>
            <a:pPr>
              <a:defRPr/>
            </a:pPr>
            <a:r>
              <a:t>Relay</a:t>
            </a:r>
          </a:p>
        </p:txBody>
      </p:sp>
      <p:sp>
        <p:nvSpPr>
          <p:cNvPr id="10" name="TextBox 9"/>
          <p:cNvSpPr txBox="1"/>
          <p:nvPr/>
        </p:nvSpPr>
        <p:spPr>
          <a:xfrm>
            <a:off x="8432860" y="1772850"/>
            <a:ext cx="1188720" cy="393600"/>
          </a:xfrm>
          <a:prstGeom prst="rect">
            <a:avLst/>
          </a:prstGeom>
          <a:noFill/>
        </p:spPr>
        <p:txBody>
          <a:bodyPr wrap="none">
            <a:spAutoFit/>
          </a:bodyPr>
          <a:lstStyle/>
          <a:p>
            <a:pPr>
              <a:defRPr/>
            </a:pPr>
            <a:r>
              <a:t>Relay</a:t>
            </a:r>
          </a:p>
        </p:txBody>
      </p:sp>
      <p:sp>
        <p:nvSpPr>
          <p:cNvPr id="11" name="TextBox 10"/>
          <p:cNvSpPr txBox="1"/>
          <p:nvPr/>
        </p:nvSpPr>
        <p:spPr>
          <a:xfrm>
            <a:off x="10377222" y="3011148"/>
            <a:ext cx="1536192" cy="572700"/>
          </a:xfrm>
          <a:prstGeom prst="rect">
            <a:avLst/>
          </a:prstGeom>
          <a:noFill/>
        </p:spPr>
        <p:txBody>
          <a:bodyPr wrap="none">
            <a:spAutoFit/>
          </a:bodyPr>
          <a:lstStyle/>
          <a:p>
            <a:pPr>
              <a:defRPr/>
            </a:pPr>
            <a:r>
              <a:t>Server</a:t>
            </a:r>
          </a:p>
        </p:txBody>
      </p:sp>
      <p:sp>
        <p:nvSpPr>
          <p:cNvPr id="12" name="TextBox 11"/>
          <p:cNvSpPr txBox="1"/>
          <p:nvPr/>
        </p:nvSpPr>
        <p:spPr>
          <a:xfrm>
            <a:off x="1221912" y="1646637"/>
            <a:ext cx="1188720" cy="393600"/>
          </a:xfrm>
          <a:prstGeom prst="rect">
            <a:avLst/>
          </a:prstGeom>
          <a:noFill/>
        </p:spPr>
        <p:txBody>
          <a:bodyPr wrap="none">
            <a:spAutoFit/>
          </a:bodyPr>
          <a:lstStyle/>
          <a:p>
            <a:pPr>
              <a:defRPr/>
            </a:pPr>
            <a:r>
              <a:t>Relay</a:t>
            </a:r>
          </a:p>
        </p:txBody>
      </p:sp>
      <p:sp>
        <p:nvSpPr>
          <p:cNvPr id="13" name="TextBox 12"/>
          <p:cNvSpPr txBox="1"/>
          <p:nvPr/>
        </p:nvSpPr>
        <p:spPr>
          <a:xfrm>
            <a:off x="838200" y="163918"/>
            <a:ext cx="10515600" cy="773907"/>
          </a:xfrm>
          <a:prstGeom prst="rect">
            <a:avLst/>
          </a:prstGeom>
          <a:noFill/>
        </p:spPr>
        <p:txBody>
          <a:bodyPr wrap="none">
            <a:spAutoFit/>
          </a:bodyPr>
          <a:lstStyle/>
          <a:p>
            <a:pPr>
              <a:defRPr/>
            </a:pPr>
            <a:r>
              <a:t>Tor Onion Services</a:t>
            </a:r>
          </a:p>
        </p:txBody>
      </p:sp>
      <p:sp>
        <p:nvSpPr>
          <p:cNvPr id="14" name="TextBox 13"/>
          <p:cNvSpPr txBox="1"/>
          <p:nvPr/>
        </p:nvSpPr>
        <p:spPr>
          <a:xfrm>
            <a:off x="175492" y="4896237"/>
            <a:ext cx="5525896" cy="1661963"/>
          </a:xfrm>
          <a:prstGeom prst="rect">
            <a:avLst/>
          </a:prstGeom>
          <a:noFill/>
        </p:spPr>
        <p:txBody>
          <a:bodyPr wrap="none">
            <a:spAutoFit/>
          </a:bodyPr>
          <a:lstStyle/>
          <a:p>
            <a:pPr>
              <a:defRPr/>
            </a:pPr>
            <a:r>
              <a:t>The client chooses a rendezvous point and secret, encrypts using the public key, and sends them to the server through the introduction point</a:t>
            </a:r>
          </a:p>
        </p:txBody>
      </p:sp>
      <p:sp>
        <p:nvSpPr>
          <p:cNvPr id="15" name="TextBox 14"/>
          <p:cNvSpPr txBox="1"/>
          <p:nvPr/>
        </p:nvSpPr>
        <p:spPr>
          <a:xfrm>
            <a:off x="9040539" y="3615122"/>
            <a:ext cx="3020507" cy="861744"/>
          </a:xfrm>
          <a:prstGeom prst="rect">
            <a:avLst/>
          </a:prstGeom>
          <a:noFill/>
        </p:spPr>
        <p:txBody>
          <a:bodyPr wrap="none">
            <a:spAutoFit/>
          </a:bodyPr>
          <a:lstStyle/>
          <a:p>
            <a:pPr>
              <a:defRPr/>
            </a:pPr>
            <a:r>
              <a:t>{“Rendezvous at R. The secret is K.”}PK</a:t>
            </a:r>
          </a:p>
        </p:txBody>
      </p:sp>
    </p:spTree>
  </p:cSld>
  <p:clrMapOvr>
    <a:masterClrMapping/>
  </p:clrMapOvr>
</p:sld>
</file>

<file path=ppt/slides/slide2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74320" y="3145536"/>
            <a:ext cx="1536192" cy="572700"/>
          </a:xfrm>
          <a:prstGeom prst="rect">
            <a:avLst/>
          </a:prstGeom>
          <a:noFill/>
        </p:spPr>
        <p:txBody>
          <a:bodyPr wrap="none">
            <a:spAutoFit/>
          </a:bodyPr>
          <a:lstStyle/>
          <a:p>
            <a:pPr>
              <a:defRPr/>
            </a:pPr>
            <a:r>
              <a:t>Client</a:t>
            </a:r>
          </a:p>
        </p:txBody>
      </p:sp>
      <p:sp>
        <p:nvSpPr>
          <p:cNvPr id="3" name="TextBox 2"/>
          <p:cNvSpPr txBox="1"/>
          <p:nvPr/>
        </p:nvSpPr>
        <p:spPr>
          <a:xfrm>
            <a:off x="2990088" y="2816352"/>
            <a:ext cx="1188720" cy="393600"/>
          </a:xfrm>
          <a:prstGeom prst="rect">
            <a:avLst/>
          </a:prstGeom>
          <a:noFill/>
        </p:spPr>
        <p:txBody>
          <a:bodyPr wrap="none">
            <a:spAutoFit/>
          </a:bodyPr>
          <a:lstStyle/>
          <a:p>
            <a:pPr>
              <a:defRPr/>
            </a:pPr>
            <a:r>
              <a:t>Relay</a:t>
            </a:r>
          </a:p>
        </p:txBody>
      </p:sp>
      <p:sp>
        <p:nvSpPr>
          <p:cNvPr id="4" name="TextBox 3"/>
          <p:cNvSpPr txBox="1"/>
          <p:nvPr/>
        </p:nvSpPr>
        <p:spPr>
          <a:xfrm>
            <a:off x="3291840" y="3657600"/>
            <a:ext cx="1188720" cy="393600"/>
          </a:xfrm>
          <a:prstGeom prst="rect">
            <a:avLst/>
          </a:prstGeom>
          <a:noFill/>
        </p:spPr>
        <p:txBody>
          <a:bodyPr wrap="none">
            <a:spAutoFit/>
          </a:bodyPr>
          <a:lstStyle/>
          <a:p>
            <a:pPr>
              <a:defRPr/>
            </a:pPr>
            <a:r>
              <a:t>Relay</a:t>
            </a:r>
          </a:p>
        </p:txBody>
      </p:sp>
      <p:sp>
        <p:nvSpPr>
          <p:cNvPr id="5" name="TextBox 4"/>
          <p:cNvSpPr txBox="1"/>
          <p:nvPr/>
        </p:nvSpPr>
        <p:spPr>
          <a:xfrm>
            <a:off x="4764024" y="2743200"/>
            <a:ext cx="1188720" cy="393600"/>
          </a:xfrm>
          <a:prstGeom prst="rect">
            <a:avLst/>
          </a:prstGeom>
          <a:noFill/>
        </p:spPr>
        <p:txBody>
          <a:bodyPr wrap="none">
            <a:spAutoFit/>
          </a:bodyPr>
          <a:lstStyle/>
          <a:p>
            <a:pPr>
              <a:defRPr/>
            </a:pPr>
            <a:r>
              <a:t>Relay I1</a:t>
            </a:r>
          </a:p>
        </p:txBody>
      </p:sp>
      <p:sp>
        <p:nvSpPr>
          <p:cNvPr id="6" name="TextBox 5"/>
          <p:cNvSpPr txBox="1"/>
          <p:nvPr/>
        </p:nvSpPr>
        <p:spPr>
          <a:xfrm>
            <a:off x="4471416" y="4242816"/>
            <a:ext cx="1188720" cy="393600"/>
          </a:xfrm>
          <a:prstGeom prst="rect">
            <a:avLst/>
          </a:prstGeom>
          <a:noFill/>
        </p:spPr>
        <p:txBody>
          <a:bodyPr wrap="none">
            <a:spAutoFit/>
          </a:bodyPr>
          <a:lstStyle/>
          <a:p>
            <a:pPr>
              <a:defRPr/>
            </a:pPr>
            <a:r>
              <a:t>Relay I2</a:t>
            </a:r>
          </a:p>
        </p:txBody>
      </p:sp>
      <p:sp>
        <p:nvSpPr>
          <p:cNvPr id="7" name="TextBox 6"/>
          <p:cNvSpPr txBox="1"/>
          <p:nvPr/>
        </p:nvSpPr>
        <p:spPr>
          <a:xfrm>
            <a:off x="6382512" y="2139696"/>
            <a:ext cx="1188720" cy="393600"/>
          </a:xfrm>
          <a:prstGeom prst="rect">
            <a:avLst/>
          </a:prstGeom>
          <a:noFill/>
        </p:spPr>
        <p:txBody>
          <a:bodyPr wrap="none">
            <a:spAutoFit/>
          </a:bodyPr>
          <a:lstStyle/>
          <a:p>
            <a:pPr>
              <a:defRPr/>
            </a:pPr>
            <a:r>
              <a:t>Relay</a:t>
            </a:r>
          </a:p>
        </p:txBody>
      </p:sp>
      <p:sp>
        <p:nvSpPr>
          <p:cNvPr id="8" name="TextBox 7"/>
          <p:cNvSpPr txBox="1"/>
          <p:nvPr/>
        </p:nvSpPr>
        <p:spPr>
          <a:xfrm>
            <a:off x="6547104" y="4123944"/>
            <a:ext cx="1188720" cy="393600"/>
          </a:xfrm>
          <a:prstGeom prst="rect">
            <a:avLst/>
          </a:prstGeom>
          <a:noFill/>
        </p:spPr>
        <p:txBody>
          <a:bodyPr wrap="none">
            <a:spAutoFit/>
          </a:bodyPr>
          <a:lstStyle/>
          <a:p>
            <a:pPr>
              <a:defRPr/>
            </a:pPr>
            <a:r>
              <a:t>Relay R</a:t>
            </a:r>
          </a:p>
        </p:txBody>
      </p:sp>
      <p:sp>
        <p:nvSpPr>
          <p:cNvPr id="9" name="TextBox 8"/>
          <p:cNvSpPr txBox="1"/>
          <p:nvPr/>
        </p:nvSpPr>
        <p:spPr>
          <a:xfrm>
            <a:off x="7717536" y="3300984"/>
            <a:ext cx="1188720" cy="393600"/>
          </a:xfrm>
          <a:prstGeom prst="rect">
            <a:avLst/>
          </a:prstGeom>
          <a:noFill/>
        </p:spPr>
        <p:txBody>
          <a:bodyPr wrap="none">
            <a:spAutoFit/>
          </a:bodyPr>
          <a:lstStyle/>
          <a:p>
            <a:pPr>
              <a:defRPr/>
            </a:pPr>
            <a:r>
              <a:t>Relay</a:t>
            </a:r>
          </a:p>
        </p:txBody>
      </p:sp>
      <p:sp>
        <p:nvSpPr>
          <p:cNvPr id="10" name="TextBox 9"/>
          <p:cNvSpPr txBox="1"/>
          <p:nvPr/>
        </p:nvSpPr>
        <p:spPr>
          <a:xfrm>
            <a:off x="8430768" y="1773936"/>
            <a:ext cx="1188720" cy="393600"/>
          </a:xfrm>
          <a:prstGeom prst="rect">
            <a:avLst/>
          </a:prstGeom>
          <a:noFill/>
        </p:spPr>
        <p:txBody>
          <a:bodyPr wrap="none">
            <a:spAutoFit/>
          </a:bodyPr>
          <a:lstStyle/>
          <a:p>
            <a:pPr>
              <a:defRPr/>
            </a:pPr>
            <a:r>
              <a:t>Relay</a:t>
            </a:r>
          </a:p>
        </p:txBody>
      </p:sp>
      <p:sp>
        <p:nvSpPr>
          <p:cNvPr id="11" name="TextBox 10"/>
          <p:cNvSpPr txBox="1"/>
          <p:nvPr/>
        </p:nvSpPr>
        <p:spPr>
          <a:xfrm>
            <a:off x="10378440" y="3008376"/>
            <a:ext cx="1536192" cy="572700"/>
          </a:xfrm>
          <a:prstGeom prst="rect">
            <a:avLst/>
          </a:prstGeom>
          <a:noFill/>
        </p:spPr>
        <p:txBody>
          <a:bodyPr wrap="none">
            <a:spAutoFit/>
          </a:bodyPr>
          <a:lstStyle/>
          <a:p>
            <a:pPr>
              <a:defRPr/>
            </a:pPr>
            <a:r>
              <a:t>Server</a:t>
            </a:r>
          </a:p>
        </p:txBody>
      </p:sp>
      <p:sp>
        <p:nvSpPr>
          <p:cNvPr id="12" name="TextBox 11"/>
          <p:cNvSpPr txBox="1"/>
          <p:nvPr/>
        </p:nvSpPr>
        <p:spPr>
          <a:xfrm>
            <a:off x="1225296" y="1645920"/>
            <a:ext cx="1188720" cy="393600"/>
          </a:xfrm>
          <a:prstGeom prst="rect">
            <a:avLst/>
          </a:prstGeom>
          <a:noFill/>
        </p:spPr>
        <p:txBody>
          <a:bodyPr wrap="none">
            <a:spAutoFit/>
          </a:bodyPr>
          <a:lstStyle/>
          <a:p>
            <a:pPr>
              <a:defRPr/>
            </a:pPr>
            <a:r>
              <a:t>Relay</a:t>
            </a:r>
          </a:p>
        </p:txBody>
      </p:sp>
      <p:sp>
        <p:nvSpPr>
          <p:cNvPr id="13" name="TextBox 12"/>
          <p:cNvSpPr txBox="1"/>
          <p:nvPr/>
        </p:nvSpPr>
        <p:spPr>
          <a:xfrm>
            <a:off x="5952743" y="4757936"/>
            <a:ext cx="4188216" cy="923299"/>
          </a:xfrm>
          <a:prstGeom prst="rect">
            <a:avLst/>
          </a:prstGeom>
          <a:noFill/>
        </p:spPr>
        <p:txBody>
          <a:bodyPr wrap="none">
            <a:spAutoFit/>
          </a:bodyPr>
          <a:lstStyle/>
          <a:p>
            <a:pPr>
              <a:defRPr/>
            </a:pPr>
            <a:r>
              <a:t>The client connects to the rendezvous point and waits</a:t>
            </a:r>
          </a:p>
        </p:txBody>
      </p:sp>
      <p:sp>
        <p:nvSpPr>
          <p:cNvPr id="14" name="TextBox 13"/>
          <p:cNvSpPr txBox="1"/>
          <p:nvPr/>
        </p:nvSpPr>
        <p:spPr>
          <a:xfrm>
            <a:off x="5952743" y="5856575"/>
            <a:ext cx="4188217" cy="923299"/>
          </a:xfrm>
          <a:prstGeom prst="rect">
            <a:avLst/>
          </a:prstGeom>
          <a:noFill/>
        </p:spPr>
        <p:txBody>
          <a:bodyPr wrap="none">
            <a:spAutoFit/>
          </a:bodyPr>
          <a:lstStyle/>
          <a:p>
            <a:pPr>
              <a:defRPr/>
            </a:pPr>
            <a:r>
              <a:t>The server connects to the rendezvous point</a:t>
            </a:r>
          </a:p>
        </p:txBody>
      </p:sp>
      <p:sp>
        <p:nvSpPr>
          <p:cNvPr id="15" name="TextBox 14"/>
          <p:cNvSpPr txBox="1"/>
          <p:nvPr/>
        </p:nvSpPr>
        <p:spPr>
          <a:xfrm>
            <a:off x="9125528" y="3688326"/>
            <a:ext cx="2846152" cy="861744"/>
          </a:xfrm>
          <a:prstGeom prst="rect">
            <a:avLst/>
          </a:prstGeom>
          <a:noFill/>
        </p:spPr>
        <p:txBody>
          <a:bodyPr wrap="none">
            <a:spAutoFit/>
          </a:bodyPr>
          <a:lstStyle/>
          <a:p>
            <a:pPr>
              <a:defRPr/>
            </a:pPr>
            <a:r>
              <a:t>{“Rendezvous at R. The secret is K.”}PK</a:t>
            </a:r>
          </a:p>
        </p:txBody>
      </p:sp>
      <p:sp>
        <p:nvSpPr>
          <p:cNvPr id="16" name="TextBox 15"/>
          <p:cNvSpPr txBox="1"/>
          <p:nvPr/>
        </p:nvSpPr>
        <p:spPr>
          <a:xfrm>
            <a:off x="838200" y="163918"/>
            <a:ext cx="10515600" cy="773907"/>
          </a:xfrm>
          <a:prstGeom prst="rect">
            <a:avLst/>
          </a:prstGeom>
          <a:noFill/>
        </p:spPr>
        <p:txBody>
          <a:bodyPr wrap="none">
            <a:spAutoFit/>
          </a:bodyPr>
          <a:lstStyle/>
          <a:p>
            <a:pPr>
              <a:defRPr/>
            </a:pPr>
            <a:r>
              <a:t>Tor Onion Services</a:t>
            </a:r>
          </a:p>
        </p:txBody>
      </p:sp>
    </p:spTree>
  </p:cSld>
  <p:clrMapOvr>
    <a:masterClrMapping/>
  </p:clrMapOvr>
</p:sld>
</file>

<file path=ppt/slides/slide2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59947" y="3673916"/>
            <a:ext cx="2983285" cy="923299"/>
          </a:xfrm>
          <a:prstGeom prst="rect">
            <a:avLst/>
          </a:prstGeom>
          <a:noFill/>
        </p:spPr>
        <p:txBody>
          <a:bodyPr wrap="none">
            <a:spAutoFit/>
          </a:bodyPr>
          <a:lstStyle/>
          <a:p>
            <a:pPr>
              <a:defRPr/>
            </a:pPr>
            <a:r>
              <a:t>The secret that was encrypted is K</a:t>
            </a:r>
          </a:p>
        </p:txBody>
      </p:sp>
      <p:sp>
        <p:nvSpPr>
          <p:cNvPr id="3" name="TextBox 2"/>
          <p:cNvSpPr txBox="1"/>
          <p:nvPr/>
        </p:nvSpPr>
        <p:spPr>
          <a:xfrm>
            <a:off x="274320" y="5145380"/>
            <a:ext cx="4646477" cy="1292631"/>
          </a:xfrm>
          <a:prstGeom prst="rect">
            <a:avLst/>
          </a:prstGeom>
          <a:noFill/>
        </p:spPr>
        <p:txBody>
          <a:bodyPr wrap="none">
            <a:spAutoFit/>
          </a:bodyPr>
          <a:lstStyle/>
          <a:p>
            <a:pPr>
              <a:defRPr/>
            </a:pPr>
            <a:r>
              <a:t>The client and server perform a handshake, and the server sends the decrypted secret</a:t>
            </a:r>
          </a:p>
        </p:txBody>
      </p:sp>
      <p:sp>
        <p:nvSpPr>
          <p:cNvPr id="4" name="TextBox 3"/>
          <p:cNvSpPr txBox="1"/>
          <p:nvPr/>
        </p:nvSpPr>
        <p:spPr>
          <a:xfrm>
            <a:off x="838200" y="163918"/>
            <a:ext cx="10515600" cy="773907"/>
          </a:xfrm>
          <a:prstGeom prst="rect">
            <a:avLst/>
          </a:prstGeom>
          <a:noFill/>
        </p:spPr>
        <p:txBody>
          <a:bodyPr wrap="none">
            <a:spAutoFit/>
          </a:bodyPr>
          <a:lstStyle/>
          <a:p>
            <a:pPr>
              <a:defRPr/>
            </a:pPr>
            <a:r>
              <a:t>Tor Onion Services</a:t>
            </a:r>
          </a:p>
        </p:txBody>
      </p:sp>
    </p:spTree>
  </p:cSld>
  <p:clrMapOvr>
    <a:masterClrMapping/>
  </p:clrMapOvr>
</p:sld>
</file>

<file path=ppt/slides/slide2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547104" y="4622461"/>
            <a:ext cx="2983285" cy="923299"/>
          </a:xfrm>
          <a:prstGeom prst="rect">
            <a:avLst/>
          </a:prstGeom>
          <a:noFill/>
        </p:spPr>
        <p:txBody>
          <a:bodyPr wrap="none">
            <a:spAutoFit/>
          </a:bodyPr>
          <a:lstStyle/>
          <a:p>
            <a:pPr>
              <a:defRPr/>
            </a:pPr>
            <a:r>
              <a:t>The secret that was encrypted is K</a:t>
            </a:r>
          </a:p>
        </p:txBody>
      </p:sp>
      <p:sp>
        <p:nvSpPr>
          <p:cNvPr id="3" name="TextBox 2"/>
          <p:cNvSpPr txBox="1"/>
          <p:nvPr/>
        </p:nvSpPr>
        <p:spPr>
          <a:xfrm>
            <a:off x="274320" y="5145380"/>
            <a:ext cx="4646477" cy="1292631"/>
          </a:xfrm>
          <a:prstGeom prst="rect">
            <a:avLst/>
          </a:prstGeom>
          <a:noFill/>
        </p:spPr>
        <p:txBody>
          <a:bodyPr wrap="none">
            <a:spAutoFit/>
          </a:bodyPr>
          <a:lstStyle/>
          <a:p>
            <a:pPr>
              <a:defRPr/>
            </a:pPr>
            <a:r>
              <a:t>The client and server perform a handshake, and the server sends the decrypted secret</a:t>
            </a:r>
          </a:p>
        </p:txBody>
      </p:sp>
      <p:sp>
        <p:nvSpPr>
          <p:cNvPr id="4" name="TextBox 3"/>
          <p:cNvSpPr txBox="1"/>
          <p:nvPr/>
        </p:nvSpPr>
        <p:spPr>
          <a:xfrm>
            <a:off x="838200" y="163918"/>
            <a:ext cx="10515600" cy="773907"/>
          </a:xfrm>
          <a:prstGeom prst="rect">
            <a:avLst/>
          </a:prstGeom>
          <a:noFill/>
        </p:spPr>
        <p:txBody>
          <a:bodyPr wrap="none">
            <a:spAutoFit/>
          </a:bodyPr>
          <a:lstStyle/>
          <a:p>
            <a:pPr>
              <a:defRPr/>
            </a:pPr>
            <a:r>
              <a:t>Tor Onion Services</a:t>
            </a:r>
          </a:p>
        </p:txBody>
      </p:sp>
    </p:spTree>
  </p:cSld>
  <p:clrMapOvr>
    <a:masterClrMapping/>
  </p:clrMapOvr>
</p:sld>
</file>

<file path=ppt/slides/slide2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66823" y="3842482"/>
            <a:ext cx="2983285" cy="923299"/>
          </a:xfrm>
          <a:prstGeom prst="rect">
            <a:avLst/>
          </a:prstGeom>
          <a:noFill/>
        </p:spPr>
        <p:txBody>
          <a:bodyPr wrap="none">
            <a:spAutoFit/>
          </a:bodyPr>
          <a:lstStyle/>
          <a:p>
            <a:pPr>
              <a:defRPr/>
            </a:pPr>
            <a:r>
              <a:t>The secret that was encrypted is K</a:t>
            </a:r>
          </a:p>
        </p:txBody>
      </p:sp>
      <p:sp>
        <p:nvSpPr>
          <p:cNvPr id="3" name="TextBox 2"/>
          <p:cNvSpPr txBox="1"/>
          <p:nvPr/>
        </p:nvSpPr>
        <p:spPr>
          <a:xfrm>
            <a:off x="274320" y="5145380"/>
            <a:ext cx="4646477" cy="1292631"/>
          </a:xfrm>
          <a:prstGeom prst="rect">
            <a:avLst/>
          </a:prstGeom>
          <a:noFill/>
        </p:spPr>
        <p:txBody>
          <a:bodyPr wrap="none">
            <a:spAutoFit/>
          </a:bodyPr>
          <a:lstStyle/>
          <a:p>
            <a:pPr>
              <a:defRPr/>
            </a:pPr>
            <a:r>
              <a:t>The client and server perform a handshake, and the server sends the decrypted secret</a:t>
            </a:r>
          </a:p>
        </p:txBody>
      </p:sp>
      <p:sp>
        <p:nvSpPr>
          <p:cNvPr id="4" name="TextBox 3"/>
          <p:cNvSpPr txBox="1"/>
          <p:nvPr/>
        </p:nvSpPr>
        <p:spPr>
          <a:xfrm>
            <a:off x="838200" y="163918"/>
            <a:ext cx="10515600" cy="773907"/>
          </a:xfrm>
          <a:prstGeom prst="rect">
            <a:avLst/>
          </a:prstGeom>
          <a:noFill/>
        </p:spPr>
        <p:txBody>
          <a:bodyPr wrap="none">
            <a:spAutoFit/>
          </a:bodyPr>
          <a:lstStyle/>
          <a:p>
            <a:pPr>
              <a:defRPr/>
            </a:pPr>
            <a:r>
              <a:t>Tor Onion Services</a:t>
            </a:r>
          </a:p>
        </p:txBody>
      </p:sp>
    </p:spTree>
  </p:cSld>
  <p:clrMapOvr>
    <a:masterClrMapping/>
  </p:clrMapOvr>
</p:sld>
</file>

<file path=ppt/slides/slide2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63918"/>
            <a:ext cx="10515600" cy="773907"/>
          </a:xfrm>
          <a:prstGeom prst="rect">
            <a:avLst/>
          </a:prstGeom>
          <a:noFill/>
        </p:spPr>
        <p:txBody>
          <a:bodyPr wrap="none">
            <a:spAutoFit/>
          </a:bodyPr>
          <a:lstStyle/>
          <a:p>
            <a:pPr>
              <a:defRPr/>
            </a:pPr>
            <a:r>
              <a:t>Tor Onion Services</a:t>
            </a:r>
          </a:p>
        </p:txBody>
      </p:sp>
      <p:sp>
        <p:nvSpPr>
          <p:cNvPr id="3" name="TextBox 2"/>
          <p:cNvSpPr txBox="1"/>
          <p:nvPr/>
        </p:nvSpPr>
        <p:spPr>
          <a:xfrm>
            <a:off x="2262028" y="5369458"/>
            <a:ext cx="7667944" cy="1292631"/>
          </a:xfrm>
          <a:prstGeom prst="rect">
            <a:avLst/>
          </a:prstGeom>
          <a:noFill/>
        </p:spPr>
        <p:txBody>
          <a:bodyPr wrap="none">
            <a:spAutoFit/>
          </a:bodyPr>
          <a:lstStyle/>
          <a:p>
            <a:pPr>
              <a:defRPr/>
            </a:pPr>
            <a:r>
              <a:t>Notice: The client and server never directly communicate, and the introduction and rendezvous points don’t know the client or the server</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One-Time Pads</a:t>
            </a:r>
          </a:p>
          <a:p>
            <a:pPr>
              <a:defRPr/>
            </a:pPr>
            <a:r>
              <a:t>Stream Cipher</a:t>
            </a:r>
          </a:p>
          <a:p>
            <a:pPr>
              <a:defRPr/>
            </a:pPr>
            <a:r>
              <a:t>Block Cipher</a:t>
            </a:r>
          </a:p>
        </p:txBody>
      </p:sp>
    </p:spTree>
  </p:cSld>
  <p:clrMapOvr>
    <a:masterClrMapping/>
  </p:clrMapOvr>
</p:sld>
</file>

<file path=ppt/slides/slide2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14301"/>
            <a:ext cx="10515600" cy="769083"/>
          </a:xfrm>
          <a:prstGeom prst="rect">
            <a:avLst/>
          </a:prstGeom>
          <a:noFill/>
        </p:spPr>
        <p:txBody>
          <a:bodyPr wrap="none">
            <a:spAutoFit/>
          </a:bodyPr>
          <a:lstStyle/>
          <a:p>
            <a:pPr>
              <a:defRPr/>
            </a:pPr>
            <a:r>
              <a:t>Hosting Illegal Services on Tor</a:t>
            </a:r>
          </a:p>
        </p:txBody>
      </p:sp>
      <p:sp>
        <p:nvSpPr>
          <p:cNvPr id="3" name="TextBox 2"/>
          <p:cNvSpPr txBox="1"/>
          <p:nvPr/>
        </p:nvSpPr>
        <p:spPr>
          <a:xfrm>
            <a:off x="525318" y="1542581"/>
            <a:ext cx="11141364" cy="5033709"/>
          </a:xfrm>
          <a:prstGeom prst="rect">
            <a:avLst/>
          </a:prstGeom>
          <a:noFill/>
        </p:spPr>
        <p:txBody>
          <a:bodyPr wrap="none">
            <a:spAutoFit/>
          </a:bodyPr>
          <a:lstStyle/>
          <a:p>
            <a:pPr>
              <a:defRPr/>
            </a:pPr>
            <a:r>
              <a:t>Tor onion services are often used for services widely considered illegal around the world</a:t>
            </a:r>
          </a:p>
          <a:p>
            <a:pPr>
              <a:defRPr/>
            </a:pPr>
            <a:r>
              <a:t>Legitimate hosting services like Cloudflare will refuse to host these services</a:t>
            </a:r>
          </a:p>
          <a:p>
            <a:pPr>
              <a:defRPr/>
            </a:pPr>
            <a:r>
              <a:t>Most countries will take legal action against these services if hosted on the regular web</a:t>
            </a:r>
          </a:p>
          <a:p>
            <a:pPr>
              <a:defRPr/>
            </a:pPr>
            <a:r>
              <a:t>Dark markets: Marketplaces for buying and selling illegal goods</a:t>
            </a:r>
          </a:p>
          <a:p>
            <a:pPr>
              <a:defRPr/>
            </a:pPr>
            <a:r>
              <a:t>Transactions processed with a censorship-resistant currency like Bitcoin</a:t>
            </a:r>
          </a:p>
          <a:p>
            <a:pPr>
              <a:defRPr/>
            </a:pPr>
            <a:r>
              <a:t>Services like PayPal will refuse to process illegal transactions</a:t>
            </a:r>
          </a:p>
          <a:p>
            <a:pPr>
              <a:defRPr/>
            </a:pPr>
            <a:r>
              <a:t>Ratings system with mandatory feedback</a:t>
            </a:r>
          </a:p>
          <a:p>
            <a:pPr>
              <a:defRPr/>
            </a:pPr>
            <a:r>
              <a:t>Escrow service to handle disputes between sellers and buyers</a:t>
            </a:r>
          </a:p>
          <a:p>
            <a:pPr>
              <a:defRPr/>
            </a:pPr>
            <a:r>
              <a:t>Can only be accessed as a Tor onion service</a:t>
            </a:r>
          </a:p>
          <a:p>
            <a:pPr>
              <a:defRPr/>
            </a:pPr>
            <a:r>
              <a:t>Cybercrime forums: Websites for discussing illegal activity</a:t>
            </a:r>
          </a:p>
        </p:txBody>
      </p:sp>
    </p:spTree>
  </p:cSld>
  <p:clrMapOvr>
    <a:masterClrMapping/>
  </p:clrMapOvr>
</p:sld>
</file>

<file path=ppt/slides/slide2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240325" y="3602039"/>
            <a:ext cx="9711350" cy="1655762"/>
          </a:xfrm>
          <a:prstGeom prst="rect">
            <a:avLst/>
          </a:prstGeom>
          <a:noFill/>
        </p:spPr>
        <p:txBody>
          <a:bodyPr wrap="none">
            <a:spAutoFit/>
          </a:bodyPr>
          <a:lstStyle/>
          <a:p>
            <a:pPr>
              <a:defRPr/>
            </a:pPr>
          </a:p>
          <a:p>
            <a:pPr>
              <a:defRPr/>
            </a:pPr>
          </a:p>
          <a:p>
            <a:pPr>
              <a:defRPr/>
            </a:pPr>
            <a:r>
              <a:t>Week 14, Lecture 1: Firewalls</a:t>
            </a:r>
          </a:p>
        </p:txBody>
      </p:sp>
    </p:spTree>
  </p:cSld>
  <p:clrMapOvr>
    <a:masterClrMapping/>
  </p:clrMapOvr>
</p:sld>
</file>

<file path=ppt/slides/slide2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Motivation and Security Policies</a:t>
            </a:r>
          </a:p>
          <a:p>
            <a:pPr>
              <a:defRPr/>
            </a:pPr>
            <a:r>
              <a:t>Firewalls: Packet Filters </a:t>
            </a:r>
          </a:p>
          <a:p>
            <a:pPr>
              <a:defRPr/>
            </a:pPr>
            <a:r>
              <a:t>Firewall Limitations and Evasion</a:t>
            </a:r>
          </a:p>
          <a:p>
            <a:pPr>
              <a:defRPr/>
            </a:pPr>
          </a:p>
          <a:p>
            <a:pPr>
              <a:defRPr/>
            </a:pPr>
          </a:p>
          <a:p>
            <a:pPr>
              <a:defRPr/>
            </a:pPr>
          </a:p>
        </p:txBody>
      </p:sp>
    </p:spTree>
  </p:cSld>
  <p:clrMapOvr>
    <a:masterClrMapping/>
  </p:clrMapOvr>
</p:sld>
</file>

<file path=ppt/slides/slide2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041991"/>
          </a:xfrm>
          <a:prstGeom prst="rect">
            <a:avLst/>
          </a:prstGeom>
          <a:noFill/>
        </p:spPr>
        <p:txBody>
          <a:bodyPr wrap="none">
            <a:spAutoFit/>
          </a:bodyPr>
          <a:lstStyle/>
          <a:p>
            <a:pPr>
              <a:defRPr/>
            </a:pPr>
            <a:r>
              <a:t>Motivation: Scalable Defenses</a:t>
            </a:r>
          </a:p>
        </p:txBody>
      </p:sp>
      <p:sp>
        <p:nvSpPr>
          <p:cNvPr id="3" name="TextBox 2"/>
          <p:cNvSpPr txBox="1"/>
          <p:nvPr/>
        </p:nvSpPr>
        <p:spPr>
          <a:xfrm>
            <a:off x="350874" y="1118587"/>
            <a:ext cx="11002926" cy="1041991"/>
          </a:xfrm>
          <a:prstGeom prst="rect">
            <a:avLst/>
          </a:prstGeom>
          <a:noFill/>
        </p:spPr>
        <p:txBody>
          <a:bodyPr wrap="none">
            <a:spAutoFit/>
          </a:bodyPr>
          <a:lstStyle/>
          <a:p>
            <a:pPr>
              <a:defRPr/>
            </a:pPr>
            <a:r>
              <a:t>How do you protect a set of systems against external attack?</a:t>
            </a:r>
          </a:p>
          <a:p>
            <a:pPr>
              <a:defRPr/>
            </a:pPr>
            <a:r>
              <a:t>Example: A company network with many servers and employee computers</a:t>
            </a:r>
          </a:p>
        </p:txBody>
      </p:sp>
      <p:pic>
        <p:nvPicPr>
          <p:cNvPr id="4" name="Picture 3" descr="image.png"/>
          <p:cNvPicPr>
            <a:picLocks noChangeAspect="1"/>
          </p:cNvPicPr>
          <p:nvPr/>
        </p:nvPicPr>
        <p:blipFill>
          <a:blip r:embed="rId2"/>
          <a:stretch>
            <a:fillRect/>
          </a:stretch>
        </p:blipFill>
        <p:spPr>
          <a:xfrm>
            <a:off x="7011681" y="2237174"/>
            <a:ext cx="5180319" cy="3959801"/>
          </a:xfrm>
          <a:prstGeom prst="rect">
            <a:avLst/>
          </a:prstGeom>
        </p:spPr>
      </p:pic>
      <p:sp>
        <p:nvSpPr>
          <p:cNvPr id="5" name="TextBox 4"/>
          <p:cNvSpPr txBox="1"/>
          <p:nvPr/>
        </p:nvSpPr>
        <p:spPr>
          <a:xfrm>
            <a:off x="263155" y="2198981"/>
            <a:ext cx="6584212" cy="4570482"/>
          </a:xfrm>
          <a:prstGeom prst="rect">
            <a:avLst/>
          </a:prstGeom>
          <a:noFill/>
        </p:spPr>
        <p:txBody>
          <a:bodyPr wrap="none">
            <a:spAutoFit/>
          </a:bodyPr>
          <a:lstStyle/>
          <a:p>
            <a:pPr>
              <a:defRPr/>
            </a:pPr>
            <a:r>
              <a:t>Observation: More network services = more risk</a:t>
            </a:r>
          </a:p>
          <a:p>
            <a:pPr>
              <a:defRPr/>
            </a:pPr>
            <a:r>
              <a:t>Each network connection creates more opportunities for attacks (greater attack surface)</a:t>
            </a:r>
          </a:p>
          <a:p>
            <a:pPr>
              <a:defRPr/>
            </a:pPr>
            <a:r>
              <a:t>Various connections/protocols</a:t>
            </a:r>
          </a:p>
          <a:p>
            <a:pPr>
              <a:defRPr/>
            </a:pPr>
          </a:p>
          <a:p>
            <a:pPr>
              <a:defRPr/>
            </a:pPr>
            <a:r>
              <a:t>Observation: More networked machines = more risk</a:t>
            </a:r>
          </a:p>
          <a:p>
            <a:pPr>
              <a:defRPr/>
            </a:pPr>
            <a:r>
              <a:t>What if you have to secure hundreds of systems with different hardware, operating systems, and users?</a:t>
            </a:r>
          </a:p>
          <a:p>
            <a:pPr>
              <a:defRPr/>
            </a:pPr>
            <a:r>
              <a:t>What if there are some devices (e.g., guest’s computer) in the network that you aren't aware of?</a:t>
            </a:r>
          </a:p>
          <a:p>
            <a:pPr>
              <a:defRPr/>
            </a:pPr>
          </a:p>
          <a:p>
            <a:pPr>
              <a:defRPr/>
            </a:pPr>
            <a:r>
              <a:t>Instead of securing individual machines, we want to secure the entire network!</a:t>
            </a:r>
          </a:p>
        </p:txBody>
      </p:sp>
    </p:spTree>
  </p:cSld>
  <p:clrMapOvr>
    <a:masterClrMapping/>
  </p:clrMapOvr>
</p:sld>
</file>

<file path=ppt/slides/slide2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1" y="4743"/>
            <a:ext cx="10515600" cy="1075174"/>
          </a:xfrm>
          <a:prstGeom prst="rect">
            <a:avLst/>
          </a:prstGeom>
          <a:noFill/>
        </p:spPr>
        <p:txBody>
          <a:bodyPr wrap="none">
            <a:spAutoFit/>
          </a:bodyPr>
          <a:lstStyle/>
          <a:p>
            <a:pPr>
              <a:defRPr/>
            </a:pPr>
            <a:r>
              <a:t>Firewalls and Security Policies</a:t>
            </a:r>
          </a:p>
        </p:txBody>
      </p:sp>
      <p:sp>
        <p:nvSpPr>
          <p:cNvPr id="3" name="TextBox 2"/>
          <p:cNvSpPr txBox="1"/>
          <p:nvPr/>
        </p:nvSpPr>
        <p:spPr>
          <a:xfrm>
            <a:off x="107921" y="1185371"/>
            <a:ext cx="11976157" cy="3892373"/>
          </a:xfrm>
          <a:prstGeom prst="rect">
            <a:avLst/>
          </a:prstGeom>
          <a:noFill/>
        </p:spPr>
        <p:txBody>
          <a:bodyPr wrap="none">
            <a:spAutoFit/>
          </a:bodyPr>
          <a:lstStyle/>
          <a:p>
            <a:pPr>
              <a:defRPr/>
            </a:pPr>
            <a:r>
              <a:t>Idea: Add a single point of access in and out of the network, with a monitor</a:t>
            </a:r>
          </a:p>
          <a:p>
            <a:pPr>
              <a:defRPr/>
            </a:pPr>
            <a:r>
              <a:t>Any traffic that could affect vulnerable systems must pass through the firewall</a:t>
            </a:r>
          </a:p>
          <a:p>
            <a:pPr>
              <a:defRPr/>
            </a:pPr>
            <a:r>
              <a:t>Ensure “complete mediation”</a:t>
            </a:r>
          </a:p>
          <a:p>
            <a:pPr>
              <a:defRPr/>
            </a:pPr>
            <a:r>
              <a:t>Network access is controlled by a policy</a:t>
            </a:r>
          </a:p>
          <a:p>
            <a:pPr>
              <a:defRPr/>
            </a:pPr>
            <a:r>
              <a:t>A security policy is a set of rules that defines what traffic is allowed or denied</a:t>
            </a:r>
          </a:p>
          <a:p>
            <a:pPr>
              <a:defRPr/>
            </a:pPr>
            <a:r>
              <a:t>Defines what traffic is allowed to exit the network (outbound policy)</a:t>
            </a:r>
          </a:p>
          <a:p>
            <a:pPr>
              <a:defRPr/>
            </a:pPr>
            <a:r>
              <a:t>Defines what traffic is allowed to enter the network (inbound policy)</a:t>
            </a:r>
          </a:p>
          <a:p>
            <a:pPr>
              <a:defRPr/>
            </a:pPr>
            <a:r>
              <a:t>Policy model based on our threat model: We usually assume users “inside” the network are trusted, and those outside are not</a:t>
            </a:r>
          </a:p>
        </p:txBody>
      </p:sp>
    </p:spTree>
  </p:cSld>
  <p:clrMapOvr>
    <a:masterClrMapping/>
  </p:clrMapOvr>
</p:sld>
</file>

<file path=ppt/slides/slide2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024395"/>
          </a:xfrm>
          <a:prstGeom prst="rect">
            <a:avLst/>
          </a:prstGeom>
          <a:noFill/>
        </p:spPr>
        <p:txBody>
          <a:bodyPr wrap="none">
            <a:spAutoFit/>
          </a:bodyPr>
          <a:lstStyle/>
          <a:p>
            <a:pPr>
              <a:defRPr/>
            </a:pPr>
            <a:r>
              <a:t>Firewalls and Security Policies</a:t>
            </a:r>
          </a:p>
        </p:txBody>
      </p:sp>
      <p:sp>
        <p:nvSpPr>
          <p:cNvPr id="3" name="TextBox 2"/>
          <p:cNvSpPr txBox="1"/>
          <p:nvPr/>
        </p:nvSpPr>
        <p:spPr>
          <a:xfrm>
            <a:off x="1031475" y="993938"/>
            <a:ext cx="10122708" cy="3657943"/>
          </a:xfrm>
          <a:prstGeom prst="rect">
            <a:avLst/>
          </a:prstGeom>
          <a:noFill/>
        </p:spPr>
        <p:txBody>
          <a:bodyPr wrap="none">
            <a:spAutoFit/>
          </a:bodyPr>
          <a:lstStyle/>
          <a:p>
            <a:pPr>
              <a:defRPr/>
            </a:pPr>
            <a:r>
              <a:t>For example, what’s the policy of a standard home network?</a:t>
            </a:r>
          </a:p>
          <a:p>
            <a:pPr>
              <a:defRPr/>
            </a:pPr>
          </a:p>
          <a:p>
            <a:pPr>
              <a:defRPr/>
            </a:pPr>
            <a:r>
              <a:t>Outbound policy: Allow outbound traffic </a:t>
            </a:r>
          </a:p>
          <a:p>
            <a:pPr>
              <a:defRPr/>
            </a:pPr>
            <a:r>
              <a:t>Users inside the network can connect to any service</a:t>
            </a:r>
          </a:p>
          <a:p>
            <a:pPr>
              <a:defRPr/>
            </a:pPr>
            <a:r>
              <a:t>Inbound policy: Only some traffic is able to enter the network</a:t>
            </a:r>
          </a:p>
          <a:p>
            <a:pPr>
              <a:defRPr/>
            </a:pPr>
            <a:r>
              <a:t>Allow inbound traffic in response an outbound connection (e.g., FTP)</a:t>
            </a:r>
          </a:p>
          <a:p>
            <a:pPr>
              <a:defRPr/>
            </a:pPr>
            <a:r>
              <a:t>Allow inbound traffic to certain, trusted services (e.g. SSH)</a:t>
            </a:r>
          </a:p>
          <a:p>
            <a:pPr>
              <a:defRPr/>
            </a:pPr>
            <a:r>
              <a:t>Deny all other inbound traffic (e.g., IP forwarding)</a:t>
            </a:r>
          </a:p>
        </p:txBody>
      </p:sp>
    </p:spTree>
  </p:cSld>
  <p:clrMapOvr>
    <a:masterClrMapping/>
  </p:clrMapOvr>
</p:sld>
</file>

<file path=ppt/slides/slide2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8255"/>
            <a:ext cx="10515600" cy="1024128"/>
          </a:xfrm>
          <a:prstGeom prst="rect">
            <a:avLst/>
          </a:prstGeom>
          <a:noFill/>
        </p:spPr>
        <p:txBody>
          <a:bodyPr wrap="none">
            <a:spAutoFit/>
          </a:bodyPr>
          <a:lstStyle/>
          <a:p>
            <a:pPr>
              <a:defRPr/>
            </a:pPr>
            <a:r>
              <a:t>Default Security Policies?</a:t>
            </a:r>
          </a:p>
        </p:txBody>
      </p:sp>
      <p:sp>
        <p:nvSpPr>
          <p:cNvPr id="3" name="TextBox 2"/>
          <p:cNvSpPr txBox="1"/>
          <p:nvPr/>
        </p:nvSpPr>
        <p:spPr>
          <a:xfrm>
            <a:off x="484414" y="1500708"/>
            <a:ext cx="11223171" cy="4868686"/>
          </a:xfrm>
          <a:prstGeom prst="rect">
            <a:avLst/>
          </a:prstGeom>
          <a:noFill/>
        </p:spPr>
        <p:txBody>
          <a:bodyPr wrap="none">
            <a:spAutoFit/>
          </a:bodyPr>
          <a:lstStyle/>
          <a:p>
            <a:pPr>
              <a:defRPr/>
            </a:pPr>
            <a:r>
              <a:t>How should we handle traffic that isn’t explicitly allowed or denied?</a:t>
            </a:r>
          </a:p>
          <a:p>
            <a:pPr>
              <a:defRPr/>
            </a:pPr>
            <a:r>
              <a:t>For example, an employee clicks a phishing link, and ransomware tries to connect to an AWS EC2 instance on port 8443</a:t>
            </a:r>
          </a:p>
          <a:p>
            <a:pPr>
              <a:defRPr/>
            </a:pPr>
          </a:p>
          <a:p>
            <a:pPr>
              <a:defRPr/>
            </a:pPr>
            <a:r>
              <a:t>Default-allow policy: Allow all traffic, but deny those on a specified denylist</a:t>
            </a:r>
          </a:p>
          <a:p>
            <a:pPr>
              <a:defRPr/>
            </a:pPr>
            <a:r>
              <a:t>For the above example:  Connection succeeds  Ransomware communicates with attacker, encrypts files, exfiltrates data.</a:t>
            </a:r>
          </a:p>
          <a:p>
            <a:pPr>
              <a:defRPr/>
            </a:pPr>
            <a:r>
              <a:t>As problems arise, add them to the denylist</a:t>
            </a:r>
          </a:p>
          <a:p>
            <a:pPr>
              <a:defRPr/>
            </a:pPr>
            <a:r>
              <a:t>Default-deny policy: Deny all traffic, but allow those on a specified allowlist</a:t>
            </a:r>
          </a:p>
          <a:p>
            <a:pPr>
              <a:defRPr/>
            </a:pPr>
            <a:r>
              <a:t>For the above example:  Connection blocked  Attack is contained, ransomware can't receive instructions or send data out.</a:t>
            </a:r>
          </a:p>
          <a:p>
            <a:pPr>
              <a:defRPr/>
            </a:pPr>
            <a:r>
              <a:t>As needs arise, add them to the allowlist</a:t>
            </a:r>
          </a:p>
          <a:p>
            <a:pPr>
              <a:defRPr/>
            </a:pPr>
          </a:p>
        </p:txBody>
      </p:sp>
    </p:spTree>
  </p:cSld>
  <p:clrMapOvr>
    <a:masterClrMapping/>
  </p:clrMapOvr>
</p:sld>
</file>

<file path=ppt/slides/slide2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8255"/>
            <a:ext cx="10515600" cy="1024128"/>
          </a:xfrm>
          <a:prstGeom prst="rect">
            <a:avLst/>
          </a:prstGeom>
          <a:noFill/>
        </p:spPr>
        <p:txBody>
          <a:bodyPr wrap="none">
            <a:spAutoFit/>
          </a:bodyPr>
          <a:lstStyle/>
          <a:p>
            <a:pPr>
              <a:defRPr/>
            </a:pPr>
            <a:r>
              <a:t>Default Security Policies?</a:t>
            </a:r>
          </a:p>
        </p:txBody>
      </p:sp>
      <p:sp>
        <p:nvSpPr>
          <p:cNvPr id="3" name="TextBox 2"/>
          <p:cNvSpPr txBox="1"/>
          <p:nvPr/>
        </p:nvSpPr>
        <p:spPr>
          <a:xfrm>
            <a:off x="484414" y="1042383"/>
            <a:ext cx="11223171" cy="1998529"/>
          </a:xfrm>
          <a:prstGeom prst="rect">
            <a:avLst/>
          </a:prstGeom>
          <a:noFill/>
        </p:spPr>
        <p:txBody>
          <a:bodyPr wrap="none">
            <a:spAutoFit/>
          </a:bodyPr>
          <a:lstStyle/>
          <a:p>
            <a:pPr>
              <a:defRPr/>
            </a:pPr>
            <a:r>
              <a:t>Default-allow policy vs. Default-deny policy, which default policy is better?</a:t>
            </a:r>
          </a:p>
          <a:p>
            <a:pPr>
              <a:defRPr/>
            </a:pPr>
            <a:r>
              <a:t>Default-allow is more flexible, but flaws are vulnerabilities and can be catastrophic</a:t>
            </a:r>
          </a:p>
          <a:p>
            <a:pPr>
              <a:defRPr/>
            </a:pPr>
            <a:r>
              <a:t>Default-deny is more conservative, but flaws are less painful</a:t>
            </a:r>
          </a:p>
          <a:p>
            <a:pPr>
              <a:defRPr/>
            </a:pPr>
            <a:r>
              <a:t>Default-deny is generally accepted to be the best default policy</a:t>
            </a:r>
          </a:p>
          <a:p>
            <a:pPr>
              <a:defRPr/>
            </a:pPr>
            <a:r>
              <a:t>Never trust, always verify</a:t>
            </a:r>
          </a:p>
        </p:txBody>
      </p:sp>
    </p:spTree>
  </p:cSld>
  <p:clrMapOvr>
    <a:masterClrMapping/>
  </p:clrMapOvr>
</p:sld>
</file>

<file path=ppt/slides/slide2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Motivation and Security Policies</a:t>
            </a:r>
          </a:p>
          <a:p>
            <a:pPr>
              <a:defRPr/>
            </a:pPr>
            <a:r>
              <a:t>Firewalls: Packet Filters </a:t>
            </a:r>
          </a:p>
          <a:p>
            <a:pPr>
              <a:defRPr/>
            </a:pPr>
            <a:r>
              <a:t>Firewall Limitations and Evasion</a:t>
            </a:r>
          </a:p>
          <a:p>
            <a:pPr>
              <a:defRPr/>
            </a:pPr>
          </a:p>
          <a:p>
            <a:pPr>
              <a:defRPr/>
            </a:pPr>
          </a:p>
          <a:p>
            <a:pPr>
              <a:defRPr/>
            </a:pPr>
          </a:p>
        </p:txBody>
      </p:sp>
    </p:spTree>
  </p:cSld>
  <p:clrMapOvr>
    <a:masterClrMapping/>
  </p:clrMapOvr>
</p:sld>
</file>

<file path=ppt/slides/slide2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024128"/>
          </a:xfrm>
          <a:prstGeom prst="rect">
            <a:avLst/>
          </a:prstGeom>
          <a:noFill/>
        </p:spPr>
        <p:txBody>
          <a:bodyPr wrap="none">
            <a:spAutoFit/>
          </a:bodyPr>
          <a:lstStyle/>
          <a:p>
            <a:pPr>
              <a:defRPr/>
            </a:pPr>
            <a:r>
              <a:t>Packet Filters</a:t>
            </a:r>
          </a:p>
        </p:txBody>
      </p:sp>
      <p:sp>
        <p:nvSpPr>
          <p:cNvPr id="3" name="TextBox 2"/>
          <p:cNvSpPr txBox="1"/>
          <p:nvPr/>
        </p:nvSpPr>
        <p:spPr>
          <a:xfrm>
            <a:off x="563526" y="1158424"/>
            <a:ext cx="10790274" cy="1635671"/>
          </a:xfrm>
          <a:prstGeom prst="rect">
            <a:avLst/>
          </a:prstGeom>
          <a:noFill/>
        </p:spPr>
        <p:txBody>
          <a:bodyPr wrap="none">
            <a:spAutoFit/>
          </a:bodyPr>
          <a:lstStyle/>
          <a:p>
            <a:pPr>
              <a:defRPr/>
            </a:pPr>
            <a:r>
              <a:t>Firewalls are often packet filters</a:t>
            </a:r>
          </a:p>
          <a:p>
            <a:pPr>
              <a:defRPr/>
            </a:pPr>
            <a:r>
              <a:t>Filtering with incoming and outgoing interfaces</a:t>
            </a:r>
          </a:p>
          <a:p>
            <a:pPr>
              <a:defRPr/>
            </a:pPr>
            <a:r>
              <a:t>Inspect network packets and chooses a handling method: forward or drop</a:t>
            </a:r>
          </a:p>
        </p:txBody>
      </p:sp>
      <p:sp>
        <p:nvSpPr>
          <p:cNvPr id="4" name="TextBox 3"/>
          <p:cNvSpPr txBox="1"/>
          <p:nvPr/>
        </p:nvSpPr>
        <p:spPr>
          <a:xfrm>
            <a:off x="188728" y="3128488"/>
            <a:ext cx="6097772" cy="3093154"/>
          </a:xfrm>
          <a:prstGeom prst="rect">
            <a:avLst/>
          </a:prstGeom>
          <a:noFill/>
        </p:spPr>
        <p:txBody>
          <a:bodyPr wrap="none">
            <a:spAutoFit/>
          </a:bodyPr>
          <a:lstStyle/>
          <a:p>
            <a:pPr>
              <a:defRPr/>
            </a:pPr>
            <a:r>
              <a:t>Works at network layer and transport layer;</a:t>
            </a:r>
          </a:p>
          <a:p>
            <a:pPr>
              <a:defRPr/>
            </a:pPr>
            <a:r>
              <a:t>Filter based on packet header fields:</a:t>
            </a:r>
          </a:p>
          <a:p>
            <a:pPr>
              <a:defRPr/>
            </a:pPr>
            <a:r>
              <a:t>Source &amp; destination IP addresses</a:t>
            </a:r>
          </a:p>
          <a:p>
            <a:pPr>
              <a:defRPr/>
            </a:pPr>
            <a:r>
              <a:t>Protocols (TCP, UDP, ICMP): </a:t>
            </a:r>
          </a:p>
          <a:p>
            <a:pPr>
              <a:defRPr/>
            </a:pPr>
            <a:r>
              <a:t>Source &amp; destination port number </a:t>
            </a:r>
          </a:p>
          <a:p>
            <a:pPr>
              <a:defRPr/>
            </a:pPr>
            <a:r>
              <a:t>Control flags (TCP SYN, ACK, FIN, etc.)</a:t>
            </a:r>
          </a:p>
          <a:p>
            <a:pPr>
              <a:defRPr/>
            </a:pPr>
          </a:p>
          <a:p>
            <a:pPr>
              <a:defRPr/>
            </a:pPr>
            <a:r>
              <a:t>Fast and efficient: Minimal processing overhead</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261" y="417574"/>
            <a:ext cx="11179629" cy="736892"/>
          </a:xfrm>
          <a:prstGeom prst="rect">
            <a:avLst/>
          </a:prstGeom>
          <a:noFill/>
        </p:spPr>
        <p:txBody>
          <a:bodyPr wrap="none">
            <a:spAutoFit/>
          </a:bodyPr>
          <a:lstStyle/>
          <a:p>
            <a:pPr>
              <a:defRPr/>
            </a:pPr>
            <a:r>
              <a:t>Review: XOR</a:t>
            </a:r>
          </a:p>
        </p:txBody>
      </p:sp>
      <p:sp>
        <p:nvSpPr>
          <p:cNvPr id="3" name="TextBox 2"/>
          <p:cNvSpPr txBox="1"/>
          <p:nvPr/>
        </p:nvSpPr>
        <p:spPr>
          <a:xfrm>
            <a:off x="1861102" y="1606039"/>
            <a:ext cx="4043309" cy="707886"/>
          </a:xfrm>
          <a:prstGeom prst="rect">
            <a:avLst/>
          </a:prstGeom>
          <a:noFill/>
        </p:spPr>
        <p:txBody>
          <a:bodyPr wrap="none">
            <a:spAutoFit/>
          </a:bodyPr>
          <a:lstStyle/>
          <a:p>
            <a:pPr>
              <a:defRPr/>
            </a:pPr>
            <a:r>
              <a:t>The XOR operator takes two bits and outputs one bit:</a:t>
            </a:r>
          </a:p>
        </p:txBody>
      </p:sp>
      <p:sp>
        <p:nvSpPr>
          <p:cNvPr id="4" name="TextBox 3"/>
          <p:cNvSpPr txBox="1"/>
          <p:nvPr/>
        </p:nvSpPr>
        <p:spPr>
          <a:xfrm>
            <a:off x="5904411" y="1606039"/>
            <a:ext cx="3774000" cy="492412"/>
          </a:xfrm>
          <a:prstGeom prst="rect">
            <a:avLst/>
          </a:prstGeom>
          <a:noFill/>
        </p:spPr>
        <p:txBody>
          <a:bodyPr wrap="none">
            <a:spAutoFit/>
          </a:bodyPr>
          <a:lstStyle/>
          <a:p>
            <a:pPr>
              <a:defRPr/>
            </a:pPr>
            <a:r>
              <a:t>Useful properties of XOR:</a:t>
            </a:r>
          </a:p>
        </p:txBody>
      </p:sp>
    </p:spTree>
  </p:cSld>
  <p:clrMapOvr>
    <a:masterClrMapping/>
  </p:clrMapOvr>
</p:sld>
</file>

<file path=ppt/slides/slide2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041991"/>
          </a:xfrm>
          <a:prstGeom prst="rect">
            <a:avLst/>
          </a:prstGeom>
          <a:noFill/>
        </p:spPr>
        <p:txBody>
          <a:bodyPr wrap="none">
            <a:spAutoFit/>
          </a:bodyPr>
          <a:lstStyle/>
          <a:p>
            <a:pPr>
              <a:defRPr/>
            </a:pPr>
            <a:r>
              <a:t>Packet Filters</a:t>
            </a:r>
          </a:p>
        </p:txBody>
      </p:sp>
      <p:sp>
        <p:nvSpPr>
          <p:cNvPr id="3" name="TextBox 2"/>
          <p:cNvSpPr txBox="1"/>
          <p:nvPr/>
        </p:nvSpPr>
        <p:spPr>
          <a:xfrm>
            <a:off x="508591" y="1124295"/>
            <a:ext cx="11174818" cy="3035793"/>
          </a:xfrm>
          <a:prstGeom prst="rect">
            <a:avLst/>
          </a:prstGeom>
          <a:noFill/>
        </p:spPr>
        <p:txBody>
          <a:bodyPr wrap="none">
            <a:spAutoFit/>
          </a:bodyPr>
          <a:lstStyle/>
          <a:p>
            <a:pPr>
              <a:defRPr/>
            </a:pPr>
            <a:r>
              <a:t>Stateless packet filters</a:t>
            </a:r>
          </a:p>
          <a:p>
            <a:pPr>
              <a:defRPr/>
            </a:pPr>
            <a:r>
              <a:t>Packet filters that have no history</a:t>
            </a:r>
          </a:p>
          <a:p>
            <a:pPr>
              <a:defRPr/>
            </a:pPr>
            <a:r>
              <a:t>All decisions must be made using only the information in the packet itself</a:t>
            </a:r>
          </a:p>
          <a:p>
            <a:pPr>
              <a:defRPr/>
            </a:pPr>
            <a:r>
              <a:t>Can have trouble implementing complex policies that require knowledge of history</a:t>
            </a:r>
          </a:p>
          <a:p>
            <a:pPr>
              <a:defRPr/>
            </a:pPr>
          </a:p>
          <a:p>
            <a:pPr>
              <a:defRPr/>
            </a:pPr>
            <a:r>
              <a:t>Stateful packet filters</a:t>
            </a:r>
          </a:p>
          <a:p>
            <a:pPr>
              <a:defRPr/>
            </a:pPr>
            <a:r>
              <a:t>Maintain a state table that tracks all active connections and sessions passing through it</a:t>
            </a:r>
          </a:p>
        </p:txBody>
      </p:sp>
    </p:spTree>
  </p:cSld>
  <p:clrMapOvr>
    <a:masterClrMapping/>
  </p:clrMapOvr>
</p:sld>
</file>

<file path=ppt/slides/slide2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041991"/>
          </a:xfrm>
          <a:prstGeom prst="rect">
            <a:avLst/>
          </a:prstGeom>
          <a:noFill/>
        </p:spPr>
        <p:txBody>
          <a:bodyPr wrap="none">
            <a:spAutoFit/>
          </a:bodyPr>
          <a:lstStyle/>
          <a:p>
            <a:pPr>
              <a:defRPr/>
            </a:pPr>
            <a:r>
              <a:t>Stateless Packet Filters</a:t>
            </a:r>
          </a:p>
        </p:txBody>
      </p:sp>
      <p:sp>
        <p:nvSpPr>
          <p:cNvPr id="3" name="TextBox 2"/>
          <p:cNvSpPr txBox="1"/>
          <p:nvPr/>
        </p:nvSpPr>
        <p:spPr>
          <a:xfrm>
            <a:off x="216196" y="1185333"/>
            <a:ext cx="11759608" cy="5463823"/>
          </a:xfrm>
          <a:prstGeom prst="rect">
            <a:avLst/>
          </a:prstGeom>
          <a:noFill/>
        </p:spPr>
        <p:txBody>
          <a:bodyPr wrap="none">
            <a:spAutoFit/>
          </a:bodyPr>
          <a:lstStyle/>
          <a:p>
            <a:pPr>
              <a:defRPr/>
            </a:pPr>
            <a:r>
              <a:t>Consider implementing the typical home network policy:</a:t>
            </a:r>
          </a:p>
          <a:p>
            <a:pPr>
              <a:defRPr/>
            </a:pPr>
            <a:r>
              <a:t>Allow outbound traffic</a:t>
            </a:r>
          </a:p>
          <a:p>
            <a:pPr>
              <a:defRPr/>
            </a:pPr>
            <a:r>
              <a:t>Allow inbound traffic in response to an outbound connection</a:t>
            </a:r>
          </a:p>
          <a:p>
            <a:pPr>
              <a:defRPr/>
            </a:pPr>
            <a:r>
              <a:t>Deny all other inbound traffic</a:t>
            </a:r>
          </a:p>
          <a:p>
            <a:pPr>
              <a:defRPr/>
            </a:pPr>
          </a:p>
          <a:p>
            <a:pPr>
              <a:defRPr/>
            </a:pPr>
            <a:r>
              <a:t>Issue: How do we know what inbound traffic is in response to an outbound connection?</a:t>
            </a:r>
          </a:p>
          <a:p>
            <a:pPr>
              <a:defRPr/>
            </a:pPr>
            <a:r>
              <a:t>TCP: Can be implemented with a hack</a:t>
            </a:r>
          </a:p>
          <a:p>
            <a:pPr>
              <a:defRPr/>
            </a:pPr>
            <a:r>
              <a:t>Deny inbound traffic without an ACK flag set</a:t>
            </a:r>
          </a:p>
          <a:p>
            <a:pPr>
              <a:defRPr/>
            </a:pPr>
            <a:r>
              <a:t>Allow inbound traffic with the ACK flag set</a:t>
            </a:r>
          </a:p>
          <a:p>
            <a:pPr>
              <a:defRPr/>
            </a:pPr>
            <a:r>
              <a:t>If the internal computer sees an ACK packet without having formed a connection (through the OS), it will ignore it or send a RST packet</a:t>
            </a:r>
          </a:p>
          <a:p>
            <a:pPr>
              <a:defRPr/>
            </a:pPr>
            <a:r>
              <a:t>UDP (e.g., DNS responses): Impossible to implement</a:t>
            </a:r>
          </a:p>
          <a:p>
            <a:pPr>
              <a:defRPr/>
            </a:pPr>
            <a:r>
              <a:t>UDP “connections” are typically implemented at the application layer, so we can’t inspect much</a:t>
            </a:r>
          </a:p>
          <a:p>
            <a:pPr>
              <a:defRPr/>
            </a:pPr>
          </a:p>
          <a:p>
            <a:pPr>
              <a:defRPr/>
            </a:pPr>
            <a:r>
              <a:t>Stateless packet filters are not good enough!</a:t>
            </a:r>
          </a:p>
        </p:txBody>
      </p:sp>
    </p:spTree>
  </p:cSld>
  <p:clrMapOvr>
    <a:masterClrMapping/>
  </p:clrMapOvr>
</p:sld>
</file>

<file path=ppt/slides/slide2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
            <a:ext cx="10515600" cy="1027290"/>
          </a:xfrm>
          <a:prstGeom prst="rect">
            <a:avLst/>
          </a:prstGeom>
          <a:noFill/>
        </p:spPr>
        <p:txBody>
          <a:bodyPr wrap="none">
            <a:spAutoFit/>
          </a:bodyPr>
          <a:lstStyle/>
          <a:p>
            <a:pPr>
              <a:defRPr/>
            </a:pPr>
            <a:r>
              <a:t>Stateful Packet Filters</a:t>
            </a:r>
          </a:p>
        </p:txBody>
      </p:sp>
      <p:sp>
        <p:nvSpPr>
          <p:cNvPr id="3" name="TextBox 2"/>
          <p:cNvSpPr txBox="1"/>
          <p:nvPr/>
        </p:nvSpPr>
        <p:spPr>
          <a:xfrm>
            <a:off x="473363" y="1027289"/>
            <a:ext cx="10515601" cy="3912459"/>
          </a:xfrm>
          <a:prstGeom prst="rect">
            <a:avLst/>
          </a:prstGeom>
          <a:noFill/>
        </p:spPr>
        <p:txBody>
          <a:bodyPr wrap="none">
            <a:spAutoFit/>
          </a:bodyPr>
          <a:lstStyle/>
          <a:p>
            <a:pPr>
              <a:defRPr/>
            </a:pPr>
            <a:r>
              <a:t>A better idea: Keep “state” in the implementation of the packet filter</a:t>
            </a:r>
          </a:p>
          <a:p>
            <a:pPr>
              <a:defRPr/>
            </a:pPr>
            <a:r>
              <a:t>The filter keeps track of inbound/outbound connections and sessions passing through it, rather than individual packets</a:t>
            </a:r>
          </a:p>
          <a:p>
            <a:pPr>
              <a:defRPr/>
            </a:pPr>
            <a:r>
              <a:t>Phase 1: Session handling	</a:t>
            </a:r>
          </a:p>
          <a:p>
            <a:pPr>
              <a:defRPr/>
            </a:pPr>
            <a:r>
              <a:t>The firewall tracks and remembers active connections by maintaining a connection state table</a:t>
            </a:r>
          </a:p>
          <a:p>
            <a:pPr>
              <a:defRPr/>
            </a:pPr>
            <a:r>
              <a:t>Remembers details about active connections</a:t>
            </a:r>
          </a:p>
          <a:p>
            <a:pPr>
              <a:defRPr/>
            </a:pPr>
            <a:r>
              <a:t>Source/destination IP addresses and ports</a:t>
            </a:r>
          </a:p>
          <a:p>
            <a:pPr>
              <a:defRPr/>
            </a:pPr>
            <a:r>
              <a:t>Connection states  (NEW, ESTABLISHED, RELATED, etc.)</a:t>
            </a:r>
          </a:p>
          <a:p>
            <a:pPr>
              <a:defRPr/>
            </a:pPr>
            <a:r>
              <a:t>Protocol-specific parameters (e.g., TCP SEQ and ACK #, TCP flags seen, ICMP Seq #)</a:t>
            </a:r>
          </a:p>
          <a:p>
            <a:pPr>
              <a:defRPr/>
            </a:pPr>
            <a:r>
              <a:t>Timestamps (created, last activity)</a:t>
            </a:r>
          </a:p>
        </p:txBody>
      </p:sp>
      <p:pic>
        <p:nvPicPr>
          <p:cNvPr id="4" name="Picture 3" descr="image.png"/>
          <p:cNvPicPr>
            <a:picLocks noChangeAspect="1"/>
          </p:cNvPicPr>
          <p:nvPr/>
        </p:nvPicPr>
        <p:blipFill>
          <a:blip r:embed="rId2"/>
          <a:stretch>
            <a:fillRect/>
          </a:stretch>
        </p:blipFill>
        <p:spPr>
          <a:xfrm>
            <a:off x="7515370" y="4752069"/>
            <a:ext cx="4615072" cy="2036240"/>
          </a:xfrm>
          <a:prstGeom prst="rect">
            <a:avLst/>
          </a:prstGeom>
        </p:spPr>
      </p:pic>
      <p:pic>
        <p:nvPicPr>
          <p:cNvPr id="5" name="Picture 4" descr="image.png"/>
          <p:cNvPicPr>
            <a:picLocks noChangeAspect="1"/>
          </p:cNvPicPr>
          <p:nvPr/>
        </p:nvPicPr>
        <p:blipFill>
          <a:blip r:embed="rId3"/>
          <a:stretch>
            <a:fillRect/>
          </a:stretch>
        </p:blipFill>
        <p:spPr>
          <a:xfrm>
            <a:off x="61558" y="5196600"/>
            <a:ext cx="7118159" cy="1540872"/>
          </a:xfrm>
          <a:prstGeom prst="rect">
            <a:avLst/>
          </a:prstGeom>
        </p:spPr>
      </p:pic>
    </p:spTree>
  </p:cSld>
  <p:clrMapOvr>
    <a:masterClrMapping/>
  </p:clrMapOvr>
</p:sld>
</file>

<file path=ppt/slides/slide2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
            <a:ext cx="10515600" cy="1027290"/>
          </a:xfrm>
          <a:prstGeom prst="rect">
            <a:avLst/>
          </a:prstGeom>
          <a:noFill/>
        </p:spPr>
        <p:txBody>
          <a:bodyPr wrap="none">
            <a:spAutoFit/>
          </a:bodyPr>
          <a:lstStyle/>
          <a:p>
            <a:pPr>
              <a:defRPr/>
            </a:pPr>
            <a:r>
              <a:t>Stateful Packet Filters</a:t>
            </a:r>
          </a:p>
        </p:txBody>
      </p:sp>
      <p:sp>
        <p:nvSpPr>
          <p:cNvPr id="3" name="TextBox 2"/>
          <p:cNvSpPr txBox="1"/>
          <p:nvPr/>
        </p:nvSpPr>
        <p:spPr>
          <a:xfrm>
            <a:off x="473363" y="1027289"/>
            <a:ext cx="11245273" cy="2401711"/>
          </a:xfrm>
          <a:prstGeom prst="rect">
            <a:avLst/>
          </a:prstGeom>
          <a:noFill/>
        </p:spPr>
        <p:txBody>
          <a:bodyPr wrap="none">
            <a:spAutoFit/>
          </a:bodyPr>
          <a:lstStyle/>
          <a:p>
            <a:pPr>
              <a:defRPr/>
            </a:pPr>
            <a:r>
              <a:t>A better idea: Keep “state” in the implementation of the packet filter</a:t>
            </a:r>
          </a:p>
          <a:p>
            <a:pPr>
              <a:defRPr/>
            </a:pPr>
            <a:r>
              <a:t>Phase 2: Decision making</a:t>
            </a:r>
          </a:p>
          <a:p>
            <a:pPr>
              <a:defRPr/>
            </a:pPr>
            <a:r>
              <a:t>Makes decisions based on both static rules and connection context</a:t>
            </a:r>
          </a:p>
          <a:p>
            <a:pPr>
              <a:defRPr/>
            </a:pPr>
            <a:r>
              <a:t>For ESTABLISHED connections: Automatically allowed (already in state table)</a:t>
            </a:r>
          </a:p>
          <a:p>
            <a:pPr>
              <a:defRPr/>
            </a:pPr>
            <a:r>
              <a:t>For NEW connections: Must pass all firewall rules</a:t>
            </a:r>
          </a:p>
          <a:p>
            <a:pPr>
              <a:defRPr/>
            </a:pPr>
            <a:r>
              <a:t>For INVALID packets: Rejected (don't match any known connection)</a:t>
            </a:r>
          </a:p>
        </p:txBody>
      </p:sp>
      <p:sp>
        <p:nvSpPr>
          <p:cNvPr id="4" name="TextBox 3"/>
          <p:cNvSpPr txBox="1"/>
          <p:nvPr/>
        </p:nvSpPr>
        <p:spPr>
          <a:xfrm>
            <a:off x="1110232" y="3210847"/>
            <a:ext cx="9971534" cy="3647152"/>
          </a:xfrm>
          <a:prstGeom prst="rect">
            <a:avLst/>
          </a:prstGeom>
          <a:noFill/>
        </p:spPr>
        <p:txBody>
          <a:bodyPr wrap="none">
            <a:spAutoFit/>
          </a:bodyPr>
          <a:lstStyle/>
          <a:p>
            <a:pPr>
              <a:defRPr/>
            </a:pPr>
            <a:r>
              <a:t>Example rules:</a:t>
            </a:r>
          </a:p>
          <a:p>
            <a:pPr>
              <a:defRPr/>
            </a:pPr>
            <a:r>
              <a:t>allow tcp connection 4.5.5.4:* -&gt; 3.1.1.2:80</a:t>
            </a:r>
          </a:p>
          <a:p>
            <a:pPr>
              <a:defRPr/>
            </a:pPr>
            <a:r>
              <a:t>Allow connections from 4.5.5.4 to 3.1.1.2 with destination port 80</a:t>
            </a:r>
          </a:p>
          <a:p>
            <a:pPr>
              <a:defRPr/>
            </a:pPr>
            <a:r>
              <a:t>allow tcp connection *:*/int -&gt; *:80/ext</a:t>
            </a:r>
          </a:p>
          <a:p>
            <a:pPr>
              <a:defRPr/>
            </a:pPr>
            <a:r>
              <a:t>Allow outbound connections with destination port 80</a:t>
            </a:r>
          </a:p>
          <a:p>
            <a:pPr>
              <a:defRPr/>
            </a:pPr>
            <a:r>
              <a:t>allow icmp connection *:*/int -&gt; *:*/ext</a:t>
            </a:r>
          </a:p>
          <a:p>
            <a:pPr>
              <a:defRPr/>
            </a:pPr>
            <a:r>
              <a:t>Allow outbound ICMP connections from any internal host to any external host</a:t>
            </a:r>
          </a:p>
          <a:p>
            <a:pPr>
              <a:defRPr/>
            </a:pPr>
            <a:r>
              <a:t>allow udp connection *:*/int -&gt; *:53/ext</a:t>
            </a:r>
          </a:p>
          <a:p>
            <a:pPr>
              <a:defRPr/>
            </a:pPr>
            <a:r>
              <a:t>Allow outbound UDP connections from any internal host to any external DNS servers</a:t>
            </a:r>
          </a:p>
          <a:p>
            <a:pPr>
              <a:defRPr/>
            </a:pPr>
            <a:r>
              <a:t>Stateful firewall automatically allows UDP responses back</a:t>
            </a:r>
          </a:p>
        </p:txBody>
      </p:sp>
    </p:spTree>
  </p:cSld>
  <p:clrMapOvr>
    <a:masterClrMapping/>
  </p:clrMapOvr>
</p:sld>
</file>

<file path=ppt/slides/slide2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
            <a:ext cx="10515600" cy="1027290"/>
          </a:xfrm>
          <a:prstGeom prst="rect">
            <a:avLst/>
          </a:prstGeom>
          <a:noFill/>
        </p:spPr>
        <p:txBody>
          <a:bodyPr wrap="none">
            <a:spAutoFit/>
          </a:bodyPr>
          <a:lstStyle/>
          <a:p>
            <a:pPr>
              <a:defRPr/>
            </a:pPr>
            <a:r>
              <a:t>Stateful Packet Filters</a:t>
            </a:r>
          </a:p>
        </p:txBody>
      </p:sp>
      <p:sp>
        <p:nvSpPr>
          <p:cNvPr id="3" name="TextBox 2"/>
          <p:cNvSpPr txBox="1"/>
          <p:nvPr/>
        </p:nvSpPr>
        <p:spPr>
          <a:xfrm>
            <a:off x="473363" y="1027290"/>
            <a:ext cx="11245273" cy="1556626"/>
          </a:xfrm>
          <a:prstGeom prst="rect">
            <a:avLst/>
          </a:prstGeom>
          <a:noFill/>
        </p:spPr>
        <p:txBody>
          <a:bodyPr wrap="none">
            <a:spAutoFit/>
          </a:bodyPr>
          <a:lstStyle/>
          <a:p>
            <a:pPr>
              <a:defRPr/>
            </a:pPr>
            <a:r>
              <a:t>A better idea: Keep “state” in the implementation of the packet filter</a:t>
            </a:r>
          </a:p>
          <a:p>
            <a:pPr>
              <a:defRPr/>
            </a:pPr>
            <a:r>
              <a:t>Phase 2: Decision making</a:t>
            </a:r>
          </a:p>
          <a:p>
            <a:pPr>
              <a:defRPr/>
            </a:pPr>
            <a:r>
              <a:t>Makes decisions based on both static rules and connection context</a:t>
            </a:r>
          </a:p>
        </p:txBody>
      </p:sp>
      <p:pic>
        <p:nvPicPr>
          <p:cNvPr id="4" name="Picture 3" descr="image.png"/>
          <p:cNvPicPr>
            <a:picLocks noChangeAspect="1"/>
          </p:cNvPicPr>
          <p:nvPr/>
        </p:nvPicPr>
        <p:blipFill>
          <a:blip r:embed="rId2"/>
          <a:stretch>
            <a:fillRect/>
          </a:stretch>
        </p:blipFill>
        <p:spPr>
          <a:xfrm>
            <a:off x="7248636" y="3990938"/>
            <a:ext cx="4858993" cy="2762401"/>
          </a:xfrm>
          <a:prstGeom prst="rect">
            <a:avLst/>
          </a:prstGeom>
        </p:spPr>
      </p:pic>
      <p:sp>
        <p:nvSpPr>
          <p:cNvPr id="5" name="TextBox 4"/>
          <p:cNvSpPr txBox="1"/>
          <p:nvPr/>
        </p:nvSpPr>
        <p:spPr>
          <a:xfrm>
            <a:off x="124415" y="2434314"/>
            <a:ext cx="7815872" cy="4108817"/>
          </a:xfrm>
          <a:prstGeom prst="rect">
            <a:avLst/>
          </a:prstGeom>
          <a:noFill/>
        </p:spPr>
        <p:txBody>
          <a:bodyPr wrap="none">
            <a:spAutoFit/>
          </a:bodyPr>
          <a:lstStyle/>
          <a:p>
            <a:pPr>
              <a:defRPr/>
            </a:pPr>
            <a:r>
              <a:t>Outbound ICMP Echo Request to bank.example.com</a:t>
            </a:r>
          </a:p>
          <a:p>
            <a:pPr>
              <a:defRPr/>
            </a:pPr>
            <a:r>
              <a:t>Firewall creates state table entry, containing Session ID, connection type, des IP, ICMP ID &amp; Seq, State (NEW  ESTABLISHED), and expected reply</a:t>
            </a:r>
          </a:p>
          <a:p>
            <a:pPr>
              <a:defRPr/>
            </a:pPr>
            <a:r>
              <a:t>Inbound ICMP Echo Reply from bank.example.com</a:t>
            </a:r>
          </a:p>
          <a:p>
            <a:pPr>
              <a:defRPr/>
            </a:pPr>
            <a:r>
              <a:t>Validates session ID, ICMP ID and Seq match expected values</a:t>
            </a:r>
          </a:p>
          <a:p>
            <a:pPr>
              <a:defRPr/>
            </a:pPr>
            <a:r>
              <a:t>Unsolicited ICMP Echo Reply from evil.example.com</a:t>
            </a:r>
          </a:p>
          <a:p>
            <a:pPr>
              <a:defRPr/>
            </a:pPr>
            <a:r>
              <a:t>Checks state table: No matching ICMP request to evil.example.com</a:t>
            </a:r>
          </a:p>
          <a:p>
            <a:pPr>
              <a:defRPr/>
            </a:pPr>
            <a:r>
              <a:t>Marks as INVALID &amp;&amp; Drops the packet</a:t>
            </a:r>
          </a:p>
          <a:p>
            <a:pPr>
              <a:defRPr/>
            </a:pPr>
            <a:r>
              <a:t>Computer 1 never receives this malicious ICMP reply</a:t>
            </a:r>
          </a:p>
        </p:txBody>
      </p:sp>
    </p:spTree>
  </p:cSld>
  <p:clrMapOvr>
    <a:masterClrMapping/>
  </p:clrMapOvr>
</p:sld>
</file>

<file path=ppt/slides/slide2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
            <a:ext cx="10515600" cy="1027290"/>
          </a:xfrm>
          <a:prstGeom prst="rect">
            <a:avLst/>
          </a:prstGeom>
          <a:noFill/>
        </p:spPr>
        <p:txBody>
          <a:bodyPr wrap="none">
            <a:spAutoFit/>
          </a:bodyPr>
          <a:lstStyle/>
          <a:p>
            <a:pPr>
              <a:defRPr/>
            </a:pPr>
            <a:r>
              <a:t>Stateless vs. Stateful Packet Filters</a:t>
            </a:r>
          </a:p>
        </p:txBody>
      </p:sp>
      <p:sp>
        <p:nvSpPr>
          <p:cNvPr id="3" name="TextBox 2"/>
          <p:cNvSpPr txBox="1"/>
          <p:nvPr/>
        </p:nvSpPr>
        <p:spPr>
          <a:xfrm>
            <a:off x="236681" y="951599"/>
            <a:ext cx="11718637" cy="1551404"/>
          </a:xfrm>
          <a:prstGeom prst="rect">
            <a:avLst/>
          </a:prstGeom>
          <a:noFill/>
        </p:spPr>
        <p:txBody>
          <a:bodyPr wrap="none">
            <a:spAutoFit/>
          </a:bodyPr>
          <a:lstStyle/>
          <a:p>
            <a:pPr>
              <a:defRPr/>
            </a:pPr>
            <a:r>
              <a:t>Consider implementing the typical home network policy:</a:t>
            </a:r>
          </a:p>
          <a:p>
            <a:pPr>
              <a:defRPr/>
            </a:pPr>
            <a:r>
              <a:t>Allow inbound traffic in response to an outbound connection</a:t>
            </a:r>
          </a:p>
          <a:p>
            <a:pPr>
              <a:defRPr/>
            </a:pPr>
          </a:p>
          <a:p>
            <a:pPr>
              <a:defRPr/>
            </a:pPr>
            <a:r>
              <a:t>Issue: How do we know what inbound TCP traffic is in response to an outbound connection?</a:t>
            </a:r>
          </a:p>
          <a:p>
            <a:pPr>
              <a:defRPr/>
            </a:pPr>
          </a:p>
        </p:txBody>
      </p:sp>
      <p:pic>
        <p:nvPicPr>
          <p:cNvPr id="4" name="Picture 3" descr="image.png"/>
          <p:cNvPicPr>
            <a:picLocks noChangeAspect="1"/>
          </p:cNvPicPr>
          <p:nvPr/>
        </p:nvPicPr>
        <p:blipFill>
          <a:blip r:embed="rId2"/>
          <a:stretch>
            <a:fillRect/>
          </a:stretch>
        </p:blipFill>
        <p:spPr>
          <a:xfrm>
            <a:off x="7832990" y="3825784"/>
            <a:ext cx="4163241" cy="1836886"/>
          </a:xfrm>
          <a:prstGeom prst="rect">
            <a:avLst/>
          </a:prstGeom>
        </p:spPr>
      </p:pic>
      <p:sp>
        <p:nvSpPr>
          <p:cNvPr id="5" name="TextBox 4"/>
          <p:cNvSpPr txBox="1"/>
          <p:nvPr/>
        </p:nvSpPr>
        <p:spPr>
          <a:xfrm>
            <a:off x="195769" y="2503003"/>
            <a:ext cx="11718637" cy="2092881"/>
          </a:xfrm>
          <a:prstGeom prst="rect">
            <a:avLst/>
          </a:prstGeom>
          <a:noFill/>
        </p:spPr>
        <p:txBody>
          <a:bodyPr wrap="none">
            <a:spAutoFit/>
          </a:bodyPr>
          <a:lstStyle/>
          <a:p>
            <a:pPr>
              <a:defRPr/>
            </a:pPr>
            <a:r>
              <a:t>Attempted solutions with stateless filters:</a:t>
            </a:r>
          </a:p>
          <a:p>
            <a:pPr>
              <a:defRPr/>
            </a:pPr>
            <a:r>
              <a:t>Rule 1: Allow outbound TCP (all ports)</a:t>
            </a:r>
          </a:p>
          <a:p>
            <a:pPr>
              <a:defRPr/>
            </a:pPr>
            <a:r>
              <a:t>Rule 2: Deny inbound TCP WITHOUT ACK flag ← Attempts to block new connection initiations</a:t>
            </a:r>
          </a:p>
          <a:p>
            <a:pPr>
              <a:defRPr/>
            </a:pPr>
            <a:r>
              <a:t>Rule 3: Allow inbound TCP WITH ACK flag</a:t>
            </a:r>
          </a:p>
          <a:p>
            <a:pPr>
              <a:defRPr/>
            </a:pPr>
            <a:r>
              <a:t>Rule 4: Deny all other inbound</a:t>
            </a:r>
          </a:p>
        </p:txBody>
      </p:sp>
      <p:sp>
        <p:nvSpPr>
          <p:cNvPr id="6" name="TextBox 5"/>
          <p:cNvSpPr txBox="1"/>
          <p:nvPr/>
        </p:nvSpPr>
        <p:spPr>
          <a:xfrm>
            <a:off x="195769" y="4744227"/>
            <a:ext cx="11628487" cy="2092881"/>
          </a:xfrm>
          <a:prstGeom prst="rect">
            <a:avLst/>
          </a:prstGeom>
          <a:noFill/>
        </p:spPr>
        <p:txBody>
          <a:bodyPr wrap="none">
            <a:spAutoFit/>
          </a:bodyPr>
          <a:lstStyle/>
          <a:p>
            <a:pPr>
              <a:defRPr/>
            </a:pPr>
            <a:r>
              <a:t>Problem: </a:t>
            </a:r>
          </a:p>
          <a:p>
            <a:pPr>
              <a:defRPr/>
            </a:pPr>
            <a:r>
              <a:t>Attacker can set ACK flag on malicious packets!</a:t>
            </a:r>
          </a:p>
          <a:p>
            <a:pPr>
              <a:defRPr/>
            </a:pPr>
            <a:r>
              <a:t>SRC addr &amp;&amp; Port  evil.com:80  </a:t>
            </a:r>
          </a:p>
          <a:p>
            <a:pPr>
              <a:defRPr/>
            </a:pPr>
            <a:r>
              <a:t>DST addr &amp;&amp; Port  your_ip_addr:12345 [ACK = 1] &amp;&amp; [RST = 1]</a:t>
            </a:r>
          </a:p>
          <a:p>
            <a:pPr>
              <a:defRPr/>
            </a:pPr>
            <a:r>
              <a:t>Some legitimate packets might be blocked: Server → Client: [FIN = 1]  (ACK flag might be 0)</a:t>
            </a:r>
          </a:p>
        </p:txBody>
      </p:sp>
    </p:spTree>
  </p:cSld>
  <p:clrMapOvr>
    <a:masterClrMapping/>
  </p:clrMapOvr>
</p:sld>
</file>

<file path=ppt/slides/slide2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
            <a:ext cx="10515600" cy="1027290"/>
          </a:xfrm>
          <a:prstGeom prst="rect">
            <a:avLst/>
          </a:prstGeom>
          <a:noFill/>
        </p:spPr>
        <p:txBody>
          <a:bodyPr wrap="none">
            <a:spAutoFit/>
          </a:bodyPr>
          <a:lstStyle/>
          <a:p>
            <a:pPr>
              <a:defRPr/>
            </a:pPr>
            <a:r>
              <a:t>Stateless vs. Stateful Packet Filters</a:t>
            </a:r>
          </a:p>
        </p:txBody>
      </p:sp>
      <p:sp>
        <p:nvSpPr>
          <p:cNvPr id="3" name="TextBox 2"/>
          <p:cNvSpPr txBox="1"/>
          <p:nvPr/>
        </p:nvSpPr>
        <p:spPr>
          <a:xfrm>
            <a:off x="236681" y="951599"/>
            <a:ext cx="11718637" cy="1551404"/>
          </a:xfrm>
          <a:prstGeom prst="rect">
            <a:avLst/>
          </a:prstGeom>
          <a:noFill/>
        </p:spPr>
        <p:txBody>
          <a:bodyPr wrap="none">
            <a:spAutoFit/>
          </a:bodyPr>
          <a:lstStyle/>
          <a:p>
            <a:pPr>
              <a:defRPr/>
            </a:pPr>
            <a:r>
              <a:t>Consider implementing the typical home network policy:</a:t>
            </a:r>
          </a:p>
          <a:p>
            <a:pPr>
              <a:defRPr/>
            </a:pPr>
            <a:r>
              <a:t>Allow inbound traffic in response to an outbound connection</a:t>
            </a:r>
          </a:p>
          <a:p>
            <a:pPr>
              <a:defRPr/>
            </a:pPr>
          </a:p>
          <a:p>
            <a:pPr>
              <a:defRPr/>
            </a:pPr>
            <a:r>
              <a:t>Issue: How do we know what inbound traffic is in response to an outbound connection?</a:t>
            </a:r>
          </a:p>
          <a:p>
            <a:pPr>
              <a:defRPr/>
            </a:pPr>
          </a:p>
        </p:txBody>
      </p:sp>
      <p:pic>
        <p:nvPicPr>
          <p:cNvPr id="4" name="Picture 3" descr="image.png"/>
          <p:cNvPicPr>
            <a:picLocks noChangeAspect="1"/>
          </p:cNvPicPr>
          <p:nvPr/>
        </p:nvPicPr>
        <p:blipFill>
          <a:blip r:embed="rId2"/>
          <a:stretch>
            <a:fillRect/>
          </a:stretch>
        </p:blipFill>
        <p:spPr>
          <a:xfrm>
            <a:off x="8788925" y="2781292"/>
            <a:ext cx="3403075" cy="1501489"/>
          </a:xfrm>
          <a:prstGeom prst="rect">
            <a:avLst/>
          </a:prstGeom>
        </p:spPr>
      </p:pic>
      <p:sp>
        <p:nvSpPr>
          <p:cNvPr id="5" name="TextBox 4"/>
          <p:cNvSpPr txBox="1"/>
          <p:nvPr/>
        </p:nvSpPr>
        <p:spPr>
          <a:xfrm>
            <a:off x="107634" y="2475447"/>
            <a:ext cx="9576193" cy="1677382"/>
          </a:xfrm>
          <a:prstGeom prst="rect">
            <a:avLst/>
          </a:prstGeom>
          <a:noFill/>
        </p:spPr>
        <p:txBody>
          <a:bodyPr wrap="none">
            <a:spAutoFit/>
          </a:bodyPr>
          <a:lstStyle/>
          <a:p>
            <a:pPr>
              <a:defRPr/>
            </a:pPr>
            <a:r>
              <a:t>Attempted solutions with stateful filters and state sable:</a:t>
            </a:r>
          </a:p>
          <a:p>
            <a:pPr>
              <a:defRPr/>
            </a:pPr>
            <a:r>
              <a:t>Rule 1: Check if packet matches existing session  Allow</a:t>
            </a:r>
          </a:p>
          <a:p>
            <a:pPr>
              <a:defRPr/>
            </a:pPr>
            <a:r>
              <a:t>Rule 2: If not, check if it's starting a new valid session  Check rules</a:t>
            </a:r>
          </a:p>
          <a:p>
            <a:pPr>
              <a:defRPr/>
            </a:pPr>
            <a:r>
              <a:t>Rule 3: Otherwise  Deny</a:t>
            </a:r>
          </a:p>
        </p:txBody>
      </p:sp>
      <p:sp>
        <p:nvSpPr>
          <p:cNvPr id="6" name="TextBox 5"/>
          <p:cNvSpPr txBox="1"/>
          <p:nvPr/>
        </p:nvSpPr>
        <p:spPr>
          <a:xfrm>
            <a:off x="531064" y="5676677"/>
            <a:ext cx="6883288" cy="1169551"/>
          </a:xfrm>
          <a:prstGeom prst="rect">
            <a:avLst/>
          </a:prstGeom>
          <a:noFill/>
        </p:spPr>
        <p:txBody>
          <a:bodyPr wrap="none">
            <a:spAutoFit/>
          </a:bodyPr>
          <a:lstStyle/>
          <a:p>
            <a:pPr>
              <a:defRPr/>
            </a:pPr>
            <a:r>
              <a:t>Legitimate responses: Matched to sessions  allow</a:t>
            </a:r>
          </a:p>
          <a:p>
            <a:pPr>
              <a:defRPr/>
            </a:pPr>
            <a:r>
              <a:t>Spoofed packets: Don't match any session  block</a:t>
            </a:r>
          </a:p>
          <a:p>
            <a:pPr>
              <a:defRPr/>
            </a:pPr>
            <a:r>
              <a:t>Unsolicited inbound: No matching session  block</a:t>
            </a:r>
          </a:p>
        </p:txBody>
      </p:sp>
      <p:sp>
        <p:nvSpPr>
          <p:cNvPr id="7" name="TextBox 6"/>
          <p:cNvSpPr txBox="1"/>
          <p:nvPr/>
        </p:nvSpPr>
        <p:spPr>
          <a:xfrm>
            <a:off x="7727212" y="5799787"/>
            <a:ext cx="4228106" cy="923330"/>
          </a:xfrm>
          <a:prstGeom prst="rect">
            <a:avLst/>
          </a:prstGeom>
          <a:noFill/>
        </p:spPr>
        <p:txBody>
          <a:bodyPr wrap="none">
            <a:spAutoFit/>
          </a:bodyPr>
          <a:lstStyle/>
          <a:p>
            <a:pPr>
              <a:defRPr/>
            </a:pPr>
            <a:r>
              <a:t>In networking context, unsolicited traffic means packets arriving at your network that you did not initiate or ask for</a:t>
            </a:r>
          </a:p>
        </p:txBody>
      </p:sp>
    </p:spTree>
  </p:cSld>
  <p:clrMapOvr>
    <a:masterClrMapping/>
  </p:clrMapOvr>
</p:sld>
</file>

<file path=ppt/slides/slide2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143124"/>
            <a:ext cx="10515600" cy="978933"/>
          </a:xfrm>
          <a:prstGeom prst="rect">
            <a:avLst/>
          </a:prstGeom>
          <a:noFill/>
        </p:spPr>
        <p:txBody>
          <a:bodyPr wrap="none">
            <a:spAutoFit/>
          </a:bodyPr>
          <a:lstStyle/>
          <a:p>
            <a:pPr>
              <a:defRPr/>
            </a:pPr>
            <a:r>
              <a:t>Stateless vs. Stateful Packet Filters</a:t>
            </a:r>
          </a:p>
        </p:txBody>
      </p:sp>
    </p:spTree>
  </p:cSld>
  <p:clrMapOvr>
    <a:masterClrMapping/>
  </p:clrMapOvr>
</p:sld>
</file>

<file path=ppt/slides/slide2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143124"/>
            <a:ext cx="10515600" cy="978933"/>
          </a:xfrm>
          <a:prstGeom prst="rect">
            <a:avLst/>
          </a:prstGeom>
          <a:noFill/>
        </p:spPr>
        <p:txBody>
          <a:bodyPr wrap="none">
            <a:spAutoFit/>
          </a:bodyPr>
          <a:lstStyle/>
          <a:p>
            <a:pPr>
              <a:defRPr/>
            </a:pPr>
            <a:r>
              <a:t>Stateless vs. Stateful Packet Filters: Example 1</a:t>
            </a:r>
          </a:p>
        </p:txBody>
      </p:sp>
      <p:sp>
        <p:nvSpPr>
          <p:cNvPr id="3" name="TextBox 2"/>
          <p:cNvSpPr txBox="1"/>
          <p:nvPr/>
        </p:nvSpPr>
        <p:spPr>
          <a:xfrm>
            <a:off x="838199" y="1906527"/>
            <a:ext cx="6094674" cy="461665"/>
          </a:xfrm>
          <a:prstGeom prst="rect">
            <a:avLst/>
          </a:prstGeom>
          <a:noFill/>
        </p:spPr>
        <p:txBody>
          <a:bodyPr wrap="none">
            <a:spAutoFit/>
          </a:bodyPr>
          <a:lstStyle/>
          <a:p>
            <a:pPr>
              <a:defRPr/>
            </a:pPr>
            <a:r>
              <a:t>Web Browsing</a:t>
            </a:r>
          </a:p>
        </p:txBody>
      </p:sp>
    </p:spTree>
  </p:cSld>
  <p:clrMapOvr>
    <a:masterClrMapping/>
  </p:clrMapOvr>
</p:sld>
</file>

<file path=ppt/slides/slide2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143124"/>
            <a:ext cx="10515600" cy="978933"/>
          </a:xfrm>
          <a:prstGeom prst="rect">
            <a:avLst/>
          </a:prstGeom>
          <a:noFill/>
        </p:spPr>
        <p:txBody>
          <a:bodyPr wrap="none">
            <a:spAutoFit/>
          </a:bodyPr>
          <a:lstStyle/>
          <a:p>
            <a:pPr>
              <a:defRPr/>
            </a:pPr>
            <a:r>
              <a:t>Stateless vs. Stateful Packet Filters: Example 2</a:t>
            </a:r>
          </a:p>
        </p:txBody>
      </p:sp>
      <p:sp>
        <p:nvSpPr>
          <p:cNvPr id="3" name="TextBox 2"/>
          <p:cNvSpPr txBox="1"/>
          <p:nvPr/>
        </p:nvSpPr>
        <p:spPr>
          <a:xfrm>
            <a:off x="885844" y="1718404"/>
            <a:ext cx="6094674" cy="461665"/>
          </a:xfrm>
          <a:prstGeom prst="rect">
            <a:avLst/>
          </a:prstGeom>
          <a:noFill/>
        </p:spPr>
        <p:txBody>
          <a:bodyPr wrap="none">
            <a:spAutoFit/>
          </a:bodyPr>
          <a:lstStyle/>
          <a:p>
            <a:pPr>
              <a:defRPr/>
            </a:pPr>
            <a:r>
              <a:t>ICMP Ping</a:t>
            </a:r>
          </a:p>
        </p:txBody>
      </p:sp>
      <p:sp>
        <p:nvSpPr>
          <p:cNvPr id="4" name="TextBox 3"/>
          <p:cNvSpPr txBox="1"/>
          <p:nvPr/>
        </p:nvSpPr>
        <p:spPr>
          <a:xfrm>
            <a:off x="378947" y="5137756"/>
            <a:ext cx="11529391" cy="846386"/>
          </a:xfrm>
          <a:prstGeom prst="rect">
            <a:avLst/>
          </a:prstGeom>
          <a:noFill/>
        </p:spPr>
        <p:txBody>
          <a:bodyPr wrap="none">
            <a:spAutoFit/>
          </a:bodyPr>
          <a:lstStyle/>
          <a:p>
            <a:pPr>
              <a:defRPr/>
            </a:pPr>
            <a:r>
              <a:t>ICMP has no ports, seq #, or connection states like TCP. How stateful firewalls track ICMP “connection”?</a:t>
            </a:r>
          </a:p>
          <a:p>
            <a:pPr>
              <a:defRPr/>
            </a:pPr>
            <a:r>
              <a:t>Solution: Firewall creates pseudo-connection by tracking ICMP-specific fields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261" y="417574"/>
            <a:ext cx="11179629" cy="736892"/>
          </a:xfrm>
          <a:prstGeom prst="rect">
            <a:avLst/>
          </a:prstGeom>
          <a:noFill/>
        </p:spPr>
        <p:txBody>
          <a:bodyPr wrap="none">
            <a:spAutoFit/>
          </a:bodyPr>
          <a:lstStyle/>
          <a:p>
            <a:pPr>
              <a:defRPr/>
            </a:pPr>
            <a:r>
              <a:t>One-Time Pads: Key Generation</a:t>
            </a:r>
          </a:p>
        </p:txBody>
      </p:sp>
      <p:sp>
        <p:nvSpPr>
          <p:cNvPr id="3" name="TextBox 2"/>
          <p:cNvSpPr txBox="1"/>
          <p:nvPr/>
        </p:nvSpPr>
        <p:spPr>
          <a:xfrm>
            <a:off x="798261" y="5277905"/>
            <a:ext cx="5031300" cy="738900"/>
          </a:xfrm>
          <a:prstGeom prst="rect">
            <a:avLst/>
          </a:prstGeom>
          <a:noFill/>
        </p:spPr>
        <p:txBody>
          <a:bodyPr wrap="none">
            <a:spAutoFit/>
          </a:bodyPr>
          <a:lstStyle/>
          <a:p>
            <a:pPr>
              <a:defRPr/>
            </a:pPr>
            <a:r>
              <a:t>Recall: We are in the symmetric-key setting, so we assume Alice and Bob both know this key</a:t>
            </a:r>
          </a:p>
        </p:txBody>
      </p:sp>
      <p:sp>
        <p:nvSpPr>
          <p:cNvPr id="4" name="TextBox 3"/>
          <p:cNvSpPr txBox="1"/>
          <p:nvPr/>
        </p:nvSpPr>
        <p:spPr>
          <a:xfrm>
            <a:off x="798261" y="1566829"/>
            <a:ext cx="5031300" cy="738633"/>
          </a:xfrm>
          <a:prstGeom prst="rect">
            <a:avLst/>
          </a:prstGeom>
          <a:noFill/>
        </p:spPr>
        <p:txBody>
          <a:bodyPr wrap="none">
            <a:spAutoFit/>
          </a:bodyPr>
          <a:lstStyle/>
          <a:p>
            <a:pPr>
              <a:defRPr/>
            </a:pPr>
            <a:r>
              <a:t>The key K is a randomly-chosen bitstring;</a:t>
            </a:r>
          </a:p>
          <a:p>
            <a:pPr>
              <a:defRPr/>
            </a:pPr>
            <a:r>
              <a:t>The key length is equal to the message length.</a:t>
            </a:r>
          </a:p>
        </p:txBody>
      </p:sp>
    </p:spTree>
  </p:cSld>
  <p:clrMapOvr>
    <a:masterClrMapping/>
  </p:clrMapOvr>
</p:sld>
</file>

<file path=ppt/slides/slide2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143124"/>
            <a:ext cx="10515600" cy="978933"/>
          </a:xfrm>
          <a:prstGeom prst="rect">
            <a:avLst/>
          </a:prstGeom>
          <a:noFill/>
        </p:spPr>
        <p:txBody>
          <a:bodyPr wrap="none">
            <a:spAutoFit/>
          </a:bodyPr>
          <a:lstStyle/>
          <a:p>
            <a:pPr>
              <a:defRPr/>
            </a:pPr>
            <a:r>
              <a:t>Stateless vs. Stateful Packet Filters: Example 2</a:t>
            </a:r>
          </a:p>
        </p:txBody>
      </p:sp>
      <p:sp>
        <p:nvSpPr>
          <p:cNvPr id="3" name="TextBox 2"/>
          <p:cNvSpPr txBox="1"/>
          <p:nvPr/>
        </p:nvSpPr>
        <p:spPr>
          <a:xfrm>
            <a:off x="156448" y="1286676"/>
            <a:ext cx="4868776" cy="4447371"/>
          </a:xfrm>
          <a:prstGeom prst="rect">
            <a:avLst/>
          </a:prstGeom>
          <a:noFill/>
        </p:spPr>
        <p:txBody>
          <a:bodyPr wrap="none">
            <a:spAutoFit/>
          </a:bodyPr>
          <a:lstStyle/>
          <a:p>
            <a:pPr>
              <a:defRPr/>
            </a:pPr>
            <a:r>
              <a:t>Step 1: User pings google.com </a:t>
            </a:r>
          </a:p>
          <a:p>
            <a:pPr>
              <a:defRPr/>
            </a:pPr>
            <a:r>
              <a:t>     192.168.1.100 → 8.8.8.8</a:t>
            </a:r>
          </a:p>
          <a:p>
            <a:pPr>
              <a:defRPr/>
            </a:pPr>
            <a:r>
              <a:t>Step 2: Firewall creates state table entry</a:t>
            </a:r>
          </a:p>
          <a:p>
            <a:pPr>
              <a:defRPr/>
            </a:pPr>
            <a:r>
              <a:t>Step 3: Google replies</a:t>
            </a:r>
          </a:p>
          <a:p>
            <a:pPr>
              <a:defRPr/>
            </a:pPr>
            <a:r>
              <a:t>      8.8.8.8 → 192.168.1.100 </a:t>
            </a:r>
          </a:p>
          <a:p>
            <a:pPr>
              <a:defRPr/>
            </a:pPr>
            <a:r>
              <a:t>Step 4: Firewall checks incoming packet</a:t>
            </a:r>
          </a:p>
          <a:p>
            <a:pPr>
              <a:defRPr/>
            </a:pPr>
            <a:r>
              <a:t>Protocol: ICMP </a:t>
            </a:r>
          </a:p>
          <a:p>
            <a:pPr>
              <a:defRPr/>
            </a:pPr>
            <a:r>
              <a:t>Type: 0 (Echo Reply) </a:t>
            </a:r>
          </a:p>
          <a:p>
            <a:pPr>
              <a:defRPr/>
            </a:pPr>
            <a:r>
              <a:t>ICMP Identifier: 1234 </a:t>
            </a:r>
          </a:p>
          <a:p>
            <a:pPr>
              <a:defRPr/>
            </a:pPr>
            <a:r>
              <a:t>ICMP Sequence: 1 </a:t>
            </a:r>
          </a:p>
          <a:p>
            <a:pPr>
              <a:defRPr/>
            </a:pPr>
            <a:r>
              <a:t>Source IP: 8.8.8.8 </a:t>
            </a:r>
          </a:p>
          <a:p>
            <a:pPr>
              <a:defRPr/>
            </a:pPr>
            <a:r>
              <a:t>Destination IP: 192.168.1.100</a:t>
            </a:r>
          </a:p>
        </p:txBody>
      </p:sp>
      <p:sp>
        <p:nvSpPr>
          <p:cNvPr id="4" name="TextBox 3"/>
          <p:cNvSpPr txBox="1"/>
          <p:nvPr/>
        </p:nvSpPr>
        <p:spPr>
          <a:xfrm>
            <a:off x="232576" y="5923149"/>
            <a:ext cx="4729038" cy="723275"/>
          </a:xfrm>
          <a:prstGeom prst="rect">
            <a:avLst/>
          </a:prstGeom>
          <a:noFill/>
        </p:spPr>
        <p:txBody>
          <a:bodyPr wrap="none">
            <a:spAutoFit/>
          </a:bodyPr>
          <a:lstStyle/>
          <a:p>
            <a:pPr>
              <a:defRPr/>
            </a:pPr>
            <a:r>
              <a:t>Attacker sends unsolicited ICMP reply?</a:t>
            </a:r>
          </a:p>
          <a:p>
            <a:pPr>
              <a:defRPr/>
            </a:pPr>
            <a:r>
              <a:t>No entry matches this ICMP message</a:t>
            </a:r>
          </a:p>
        </p:txBody>
      </p:sp>
    </p:spTree>
  </p:cSld>
  <p:clrMapOvr>
    <a:masterClrMapping/>
  </p:clrMapOvr>
</p:sld>
</file>

<file path=ppt/slides/slide2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75004" y="4588514"/>
            <a:ext cx="4220243" cy="2153249"/>
          </a:xfrm>
          <a:prstGeom prst="rect">
            <a:avLst/>
          </a:prstGeom>
          <a:noFill/>
        </p:spPr>
        <p:txBody>
          <a:bodyPr wrap="none">
            <a:spAutoFit/>
          </a:bodyPr>
          <a:lstStyle/>
          <a:p>
            <a:pPr>
              <a:defRPr/>
            </a:pPr>
            <a:r>
              <a:t>Packet to Evaluate:</a:t>
            </a:r>
          </a:p>
          <a:p>
            <a:pPr>
              <a:defRPr/>
            </a:pPr>
            <a:r>
              <a:t>Source IP: 203.0.113.5</a:t>
            </a:r>
          </a:p>
          <a:p>
            <a:pPr>
              <a:defRPr/>
            </a:pPr>
            <a:r>
              <a:t>Destination IP: 192.168.1.10</a:t>
            </a:r>
          </a:p>
          <a:p>
            <a:pPr>
              <a:defRPr/>
            </a:pPr>
            <a:r>
              <a:t>Destination Port: 443</a:t>
            </a:r>
          </a:p>
          <a:p>
            <a:pPr>
              <a:defRPr/>
            </a:pPr>
            <a:r>
              <a:t>Protocol: TCP</a:t>
            </a:r>
          </a:p>
          <a:p>
            <a:pPr>
              <a:defRPr/>
            </a:pPr>
            <a:r>
              <a:t>Flags: SYN</a:t>
            </a:r>
          </a:p>
        </p:txBody>
      </p:sp>
      <p:sp>
        <p:nvSpPr>
          <p:cNvPr id="3" name="TextBox 2"/>
          <p:cNvSpPr txBox="1"/>
          <p:nvPr/>
        </p:nvSpPr>
        <p:spPr>
          <a:xfrm>
            <a:off x="4444781" y="5025604"/>
            <a:ext cx="7434910" cy="1279068"/>
          </a:xfrm>
          <a:prstGeom prst="rect">
            <a:avLst/>
          </a:prstGeom>
          <a:noFill/>
        </p:spPr>
        <p:txBody>
          <a:bodyPr wrap="none">
            <a:spAutoFit/>
          </a:bodyPr>
          <a:lstStyle/>
          <a:p>
            <a:pPr>
              <a:defRPr/>
            </a:pPr>
            <a:r>
              <a:t>Question a: Will this packet be allowed or denied by the policy? Justify your answer with reference to the rules and flags. </a:t>
            </a:r>
          </a:p>
          <a:p>
            <a:pPr>
              <a:defRPr/>
            </a:pPr>
            <a:r>
              <a:t>Question b: Modify the given policy (if needed) to ensure the packet is handled according to the scenario requirements. </a:t>
            </a:r>
          </a:p>
        </p:txBody>
      </p:sp>
      <p:sp>
        <p:nvSpPr>
          <p:cNvPr id="4" name="TextBox 3"/>
          <p:cNvSpPr txBox="1"/>
          <p:nvPr/>
        </p:nvSpPr>
        <p:spPr>
          <a:xfrm>
            <a:off x="838200" y="7413"/>
            <a:ext cx="10515600" cy="1325563"/>
          </a:xfrm>
          <a:prstGeom prst="rect">
            <a:avLst/>
          </a:prstGeom>
          <a:noFill/>
        </p:spPr>
        <p:txBody>
          <a:bodyPr wrap="none">
            <a:spAutoFit/>
          </a:bodyPr>
          <a:lstStyle/>
          <a:p>
            <a:pPr>
              <a:defRPr/>
            </a:pPr>
            <a:r>
              <a:t>Sample Question</a:t>
            </a:r>
          </a:p>
        </p:txBody>
      </p:sp>
    </p:spTree>
  </p:cSld>
  <p:clrMapOvr>
    <a:masterClrMapping/>
  </p:clrMapOvr>
</p:sld>
</file>

<file path=ppt/slides/slide2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72600" y="800239"/>
            <a:ext cx="10646797" cy="2420040"/>
          </a:xfrm>
          <a:prstGeom prst="rect">
            <a:avLst/>
          </a:prstGeom>
          <a:noFill/>
        </p:spPr>
        <p:txBody>
          <a:bodyPr wrap="none">
            <a:spAutoFit/>
          </a:bodyPr>
          <a:lstStyle/>
          <a:p>
            <a:pPr>
              <a:defRPr/>
            </a:pPr>
            <a:r>
              <a:t>Question a:</a:t>
            </a:r>
          </a:p>
          <a:p>
            <a:pPr>
              <a:defRPr/>
            </a:pPr>
            <a:r>
              <a:t>The packet will be denied.</a:t>
            </a:r>
          </a:p>
          <a:p>
            <a:pPr>
              <a:defRPr/>
            </a:pPr>
            <a:r>
              <a:t>Justification: The packet violates Rule 1, which only allows HTTP traffic (port 80) to the web server (192.168.1.10) from any source. </a:t>
            </a:r>
          </a:p>
          <a:p>
            <a:pPr>
              <a:defRPr/>
            </a:pPr>
            <a:r>
              <a:t>Question b:</a:t>
            </a:r>
          </a:p>
          <a:p>
            <a:pPr>
              <a:defRPr/>
            </a:pPr>
            <a:r>
              <a:t>Add a new rule as follows </a:t>
            </a:r>
          </a:p>
        </p:txBody>
      </p:sp>
      <p:sp>
        <p:nvSpPr>
          <p:cNvPr id="3" name="TextBox 2"/>
          <p:cNvSpPr txBox="1"/>
          <p:nvPr/>
        </p:nvSpPr>
        <p:spPr>
          <a:xfrm>
            <a:off x="838200" y="7413"/>
            <a:ext cx="10515600" cy="1018305"/>
          </a:xfrm>
          <a:prstGeom prst="rect">
            <a:avLst/>
          </a:prstGeom>
          <a:noFill/>
        </p:spPr>
        <p:txBody>
          <a:bodyPr wrap="none">
            <a:spAutoFit/>
          </a:bodyPr>
          <a:lstStyle/>
          <a:p>
            <a:pPr>
              <a:defRPr/>
            </a:pPr>
            <a:r>
              <a:t>Sample Question</a:t>
            </a:r>
          </a:p>
        </p:txBody>
      </p:sp>
    </p:spTree>
  </p:cSld>
  <p:clrMapOvr>
    <a:masterClrMapping/>
  </p:clrMapOvr>
</p:sld>
</file>

<file path=ppt/slides/slide2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Motivation and Security Policies</a:t>
            </a:r>
          </a:p>
          <a:p>
            <a:pPr>
              <a:defRPr/>
            </a:pPr>
            <a:r>
              <a:t>Firewalls: Packet Filters </a:t>
            </a:r>
          </a:p>
          <a:p>
            <a:pPr>
              <a:defRPr/>
            </a:pPr>
            <a:r>
              <a:t>Firewall Limitations and Evasion</a:t>
            </a:r>
          </a:p>
          <a:p>
            <a:pPr>
              <a:defRPr/>
            </a:pPr>
          </a:p>
        </p:txBody>
      </p:sp>
    </p:spTree>
  </p:cSld>
  <p:clrMapOvr>
    <a:masterClrMapping/>
  </p:clrMapOvr>
</p:sld>
</file>

<file path=ppt/slides/slide2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8255"/>
            <a:ext cx="10515600" cy="1075287"/>
          </a:xfrm>
          <a:prstGeom prst="rect">
            <a:avLst/>
          </a:prstGeom>
          <a:noFill/>
        </p:spPr>
        <p:txBody>
          <a:bodyPr wrap="none">
            <a:spAutoFit/>
          </a:bodyPr>
          <a:lstStyle/>
          <a:p>
            <a:pPr>
              <a:defRPr/>
            </a:pPr>
            <a:r>
              <a:t>New Challenge: Deep Packet Inspection</a:t>
            </a:r>
          </a:p>
        </p:txBody>
      </p:sp>
      <p:sp>
        <p:nvSpPr>
          <p:cNvPr id="3" name="TextBox 2"/>
          <p:cNvSpPr txBox="1"/>
          <p:nvPr/>
        </p:nvSpPr>
        <p:spPr>
          <a:xfrm>
            <a:off x="0" y="1516664"/>
            <a:ext cx="8790831" cy="4502353"/>
          </a:xfrm>
          <a:prstGeom prst="rect">
            <a:avLst/>
          </a:prstGeom>
          <a:noFill/>
        </p:spPr>
        <p:txBody>
          <a:bodyPr wrap="none">
            <a:spAutoFit/>
          </a:bodyPr>
          <a:lstStyle/>
          <a:p>
            <a:pPr>
              <a:defRPr/>
            </a:pPr>
            <a:r>
              <a:t>What We've Learned So Far:</a:t>
            </a:r>
          </a:p>
          <a:p>
            <a:pPr>
              <a:defRPr/>
            </a:pPr>
            <a:r>
              <a:t>Packet filters inspect headers (IP addresses, ports, protocols, flags)</a:t>
            </a:r>
          </a:p>
          <a:p>
            <a:pPr>
              <a:defRPr/>
            </a:pPr>
            <a:r>
              <a:t>They don't examine payload</a:t>
            </a:r>
          </a:p>
          <a:p>
            <a:pPr>
              <a:defRPr/>
            </a:pPr>
          </a:p>
          <a:p>
            <a:pPr>
              <a:defRPr/>
            </a:pPr>
            <a:r>
              <a:t>Problem: What if malicious content is hidden inside the payload?</a:t>
            </a:r>
          </a:p>
          <a:p>
            <a:pPr>
              <a:defRPr/>
            </a:pPr>
            <a:r>
              <a:t>Example scenario: </a:t>
            </a:r>
          </a:p>
          <a:p>
            <a:pPr>
              <a:defRPr/>
            </a:pPr>
            <a:r>
              <a:t>Firewall Rule: Deny all packets containing the word root</a:t>
            </a:r>
          </a:p>
          <a:p>
            <a:pPr>
              <a:defRPr/>
            </a:pPr>
            <a:r>
              <a:t>Goal: Block exploitation attempts that use 'root' command</a:t>
            </a:r>
          </a:p>
          <a:p>
            <a:pPr>
              <a:defRPr/>
            </a:pPr>
          </a:p>
          <a:p>
            <a:pPr>
              <a:defRPr/>
            </a:pPr>
            <a:r>
              <a:t>Question: How does the firewall detect "root" in the payload?</a:t>
            </a:r>
          </a:p>
          <a:p>
            <a:pPr>
              <a:defRPr/>
            </a:pPr>
            <a:r>
              <a:t>Must perform Deep Packet Inspection (DPI)</a:t>
            </a:r>
          </a:p>
          <a:p>
            <a:pPr>
              <a:defRPr/>
            </a:pPr>
            <a:r>
              <a:t>Must reconstruct TCP streams to see complete messages</a:t>
            </a:r>
          </a:p>
          <a:p>
            <a:pPr>
              <a:defRPr/>
            </a:pPr>
          </a:p>
        </p:txBody>
      </p:sp>
    </p:spTree>
  </p:cSld>
  <p:clrMapOvr>
    <a:masterClrMapping/>
  </p:clrMapOvr>
</p:sld>
</file>

<file path=ppt/slides/slide2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13828" y="1936452"/>
            <a:ext cx="7620000" cy="4543861"/>
          </a:xfrm>
          <a:prstGeom prst="rect">
            <a:avLst/>
          </a:prstGeom>
          <a:noFill/>
        </p:spPr>
        <p:txBody>
          <a:bodyPr wrap="none">
            <a:spAutoFit/>
          </a:bodyPr>
          <a:lstStyle/>
          <a:p>
            <a:pPr>
              <a:defRPr/>
            </a:pPr>
            <a:r>
              <a:t>Recall: TCP</a:t>
            </a:r>
          </a:p>
          <a:p>
            <a:pPr>
              <a:defRPr/>
            </a:pPr>
            <a:r>
              <a:t>Messages are split into packets before being sent</a:t>
            </a:r>
          </a:p>
          <a:p>
            <a:pPr>
              <a:defRPr/>
            </a:pPr>
            <a:r>
              <a:t>Packets can arrive out of order: The application will use sequence numbers to reorder packets</a:t>
            </a:r>
          </a:p>
          <a:p>
            <a:pPr>
              <a:defRPr/>
            </a:pPr>
          </a:p>
          <a:p>
            <a:pPr>
              <a:defRPr/>
            </a:pPr>
            <a:r>
              <a:t>Attack 1: Payload Fragmentation</a:t>
            </a:r>
          </a:p>
          <a:p>
            <a:pPr>
              <a:defRPr/>
            </a:pPr>
            <a:r>
              <a:t>Split the word root across multiple packets</a:t>
            </a:r>
          </a:p>
          <a:p>
            <a:pPr>
              <a:defRPr/>
            </a:pPr>
            <a:r>
              <a:t>No single packet contains root, so the firewall won’t stop any of these packets</a:t>
            </a:r>
          </a:p>
          <a:p>
            <a:pPr>
              <a:defRPr/>
            </a:pPr>
            <a:r>
              <a:t>Destination host reassembles TCP stream  sees complete malicious content</a:t>
            </a:r>
          </a:p>
        </p:txBody>
      </p:sp>
      <p:sp>
        <p:nvSpPr>
          <p:cNvPr id="3" name="TextBox 2"/>
          <p:cNvSpPr txBox="1"/>
          <p:nvPr/>
        </p:nvSpPr>
        <p:spPr>
          <a:xfrm>
            <a:off x="838200" y="18255"/>
            <a:ext cx="10515600" cy="1075287"/>
          </a:xfrm>
          <a:prstGeom prst="rect">
            <a:avLst/>
          </a:prstGeom>
          <a:noFill/>
        </p:spPr>
        <p:txBody>
          <a:bodyPr wrap="none">
            <a:spAutoFit/>
          </a:bodyPr>
          <a:lstStyle/>
          <a:p>
            <a:pPr>
              <a:defRPr/>
            </a:pPr>
            <a:r>
              <a:t>Evading Packet Filters</a:t>
            </a:r>
          </a:p>
        </p:txBody>
      </p:sp>
      <p:sp>
        <p:nvSpPr>
          <p:cNvPr id="4" name="TextBox 3"/>
          <p:cNvSpPr txBox="1"/>
          <p:nvPr/>
        </p:nvSpPr>
        <p:spPr>
          <a:xfrm>
            <a:off x="1555308" y="1215335"/>
            <a:ext cx="9081384" cy="492443"/>
          </a:xfrm>
          <a:prstGeom prst="rect">
            <a:avLst/>
          </a:prstGeom>
          <a:noFill/>
        </p:spPr>
        <p:txBody>
          <a:bodyPr wrap="none">
            <a:spAutoFit/>
          </a:bodyPr>
          <a:lstStyle/>
          <a:p>
            <a:pPr>
              <a:defRPr/>
            </a:pPr>
            <a:r>
              <a:t>Question: How does the firewall detect "root" in the payload?</a:t>
            </a:r>
          </a:p>
        </p:txBody>
      </p:sp>
    </p:spTree>
  </p:cSld>
  <p:clrMapOvr>
    <a:masterClrMapping/>
  </p:clrMapOvr>
</p:sld>
</file>

<file path=ppt/slides/slide2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4544" y="2024392"/>
            <a:ext cx="6781434" cy="4175059"/>
          </a:xfrm>
          <a:prstGeom prst="rect">
            <a:avLst/>
          </a:prstGeom>
          <a:noFill/>
        </p:spPr>
        <p:txBody>
          <a:bodyPr wrap="none">
            <a:spAutoFit/>
          </a:bodyPr>
          <a:lstStyle/>
          <a:p>
            <a:pPr>
              <a:defRPr/>
            </a:pPr>
            <a:r>
              <a:t>Recall: IP packets have a time-to-live (TTL)</a:t>
            </a:r>
          </a:p>
          <a:p>
            <a:pPr>
              <a:defRPr/>
            </a:pPr>
            <a:r>
              <a:t>The number of hops a packet may take before the packet is dropped</a:t>
            </a:r>
          </a:p>
          <a:p>
            <a:pPr>
              <a:defRPr/>
            </a:pPr>
            <a:r>
              <a:t>The attacker can easily find how many hops away a given server is Send ping packets with increasing TTLs until the server responds</a:t>
            </a:r>
          </a:p>
          <a:p>
            <a:pPr>
              <a:defRPr/>
            </a:pPr>
          </a:p>
          <a:p>
            <a:pPr>
              <a:defRPr/>
            </a:pPr>
            <a:r>
              <a:t>Attack 2: TTL Evasion Attack</a:t>
            </a:r>
          </a:p>
          <a:p>
            <a:pPr>
              <a:defRPr/>
            </a:pPr>
            <a:r>
              <a:t>Confuse firewall by sending duplicate packets with different TTLs</a:t>
            </a:r>
          </a:p>
          <a:p>
            <a:pPr>
              <a:defRPr/>
            </a:pPr>
            <a:r>
              <a:t>What the firewall sees: 'nroiocet'</a:t>
            </a:r>
          </a:p>
          <a:p>
            <a:pPr>
              <a:defRPr/>
            </a:pPr>
            <a:r>
              <a:t>What the server sees: 'root' </a:t>
            </a:r>
          </a:p>
        </p:txBody>
      </p:sp>
      <p:sp>
        <p:nvSpPr>
          <p:cNvPr id="3" name="TextBox 2"/>
          <p:cNvSpPr txBox="1"/>
          <p:nvPr/>
        </p:nvSpPr>
        <p:spPr>
          <a:xfrm>
            <a:off x="1555308" y="1114324"/>
            <a:ext cx="9081384" cy="492443"/>
          </a:xfrm>
          <a:prstGeom prst="rect">
            <a:avLst/>
          </a:prstGeom>
          <a:noFill/>
        </p:spPr>
        <p:txBody>
          <a:bodyPr wrap="none">
            <a:spAutoFit/>
          </a:bodyPr>
          <a:lstStyle/>
          <a:p>
            <a:pPr>
              <a:defRPr/>
            </a:pPr>
            <a:r>
              <a:t>Question: How does the firewall detect "root" in the payload?</a:t>
            </a:r>
          </a:p>
        </p:txBody>
      </p:sp>
      <p:sp>
        <p:nvSpPr>
          <p:cNvPr id="4" name="TextBox 3"/>
          <p:cNvSpPr txBox="1"/>
          <p:nvPr/>
        </p:nvSpPr>
        <p:spPr>
          <a:xfrm>
            <a:off x="838200" y="18255"/>
            <a:ext cx="10515600" cy="1075287"/>
          </a:xfrm>
          <a:prstGeom prst="rect">
            <a:avLst/>
          </a:prstGeom>
          <a:noFill/>
        </p:spPr>
        <p:txBody>
          <a:bodyPr wrap="none">
            <a:spAutoFit/>
          </a:bodyPr>
          <a:lstStyle/>
          <a:p>
            <a:pPr>
              <a:defRPr/>
            </a:pPr>
            <a:r>
              <a:t>Evading Packet Filters</a:t>
            </a:r>
          </a:p>
        </p:txBody>
      </p:sp>
    </p:spTree>
  </p:cSld>
  <p:clrMapOvr>
    <a:masterClrMapping/>
  </p:clrMapOvr>
</p:sld>
</file>

<file path=ppt/slides/slide2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7742" y="1875424"/>
            <a:ext cx="6907340" cy="2387697"/>
          </a:xfrm>
          <a:prstGeom prst="rect">
            <a:avLst/>
          </a:prstGeom>
          <a:noFill/>
        </p:spPr>
        <p:txBody>
          <a:bodyPr wrap="none">
            <a:spAutoFit/>
          </a:bodyPr>
          <a:lstStyle/>
          <a:p>
            <a:pPr>
              <a:defRPr/>
            </a:pPr>
            <a:r>
              <a:t>Defense strategies</a:t>
            </a:r>
          </a:p>
          <a:p>
            <a:pPr>
              <a:defRPr/>
            </a:pPr>
            <a:r>
              <a:t>Reconstruct TCP streams</a:t>
            </a:r>
          </a:p>
          <a:p>
            <a:pPr>
              <a:defRPr/>
            </a:pPr>
            <a:r>
              <a:t>Inspect reassembled payload, not individual packets</a:t>
            </a:r>
          </a:p>
          <a:p>
            <a:pPr>
              <a:defRPr/>
            </a:pPr>
            <a:r>
              <a:t>Apply content filters to complete messages</a:t>
            </a:r>
          </a:p>
          <a:p>
            <a:pPr>
              <a:defRPr/>
            </a:pPr>
            <a:r>
              <a:t>Example: next-generation firewall (NGFW)</a:t>
            </a:r>
          </a:p>
        </p:txBody>
      </p:sp>
      <p:sp>
        <p:nvSpPr>
          <p:cNvPr id="3" name="TextBox 2"/>
          <p:cNvSpPr txBox="1"/>
          <p:nvPr/>
        </p:nvSpPr>
        <p:spPr>
          <a:xfrm>
            <a:off x="838200" y="18255"/>
            <a:ext cx="10515600" cy="1075287"/>
          </a:xfrm>
          <a:prstGeom prst="rect">
            <a:avLst/>
          </a:prstGeom>
          <a:noFill/>
        </p:spPr>
        <p:txBody>
          <a:bodyPr wrap="none">
            <a:spAutoFit/>
          </a:bodyPr>
          <a:lstStyle/>
          <a:p>
            <a:pPr>
              <a:defRPr/>
            </a:pPr>
            <a:r>
              <a:t>Evading Packet Filters</a:t>
            </a:r>
          </a:p>
        </p:txBody>
      </p:sp>
    </p:spTree>
  </p:cSld>
  <p:clrMapOvr>
    <a:masterClrMapping/>
  </p:clrMapOvr>
</p:sld>
</file>

<file path=ppt/slides/slide2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78879"/>
            <a:ext cx="10515600" cy="875278"/>
          </a:xfrm>
          <a:prstGeom prst="rect">
            <a:avLst/>
          </a:prstGeom>
          <a:noFill/>
        </p:spPr>
        <p:txBody>
          <a:bodyPr wrap="none">
            <a:spAutoFit/>
          </a:bodyPr>
          <a:lstStyle/>
          <a:p>
            <a:pPr>
              <a:defRPr/>
            </a:pPr>
            <a:r>
              <a:t>Other Types of Firewalls</a:t>
            </a:r>
          </a:p>
        </p:txBody>
      </p:sp>
      <p:sp>
        <p:nvSpPr>
          <p:cNvPr id="3" name="TextBox 2"/>
          <p:cNvSpPr txBox="1"/>
          <p:nvPr/>
        </p:nvSpPr>
        <p:spPr>
          <a:xfrm>
            <a:off x="838160" y="1411935"/>
            <a:ext cx="10515600" cy="4058561"/>
          </a:xfrm>
          <a:prstGeom prst="rect">
            <a:avLst/>
          </a:prstGeom>
          <a:noFill/>
        </p:spPr>
        <p:txBody>
          <a:bodyPr wrap="none">
            <a:spAutoFit/>
          </a:bodyPr>
          <a:lstStyle/>
          <a:p>
            <a:pPr>
              <a:defRPr/>
            </a:pPr>
            <a:r>
              <a:t>Proxy firewall: Instead of forwarding packets, form two TCP connections: One with the source, and one with the destination</a:t>
            </a:r>
          </a:p>
          <a:p>
            <a:pPr>
              <a:defRPr/>
            </a:pPr>
            <a:r>
              <a:t>Avoids problems with packets, since the firewall has direct access to the TCP byte streams</a:t>
            </a:r>
          </a:p>
          <a:p>
            <a:pPr>
              <a:defRPr/>
            </a:pPr>
          </a:p>
          <a:p>
            <a:pPr>
              <a:defRPr/>
            </a:pPr>
            <a:r>
              <a:t>Application proxy firewall: Certain protocols allow for proxying at the application layer</a:t>
            </a:r>
          </a:p>
          <a:p>
            <a:pPr>
              <a:defRPr/>
            </a:pPr>
            <a:r>
              <a:t>Example: HTTP proxies will make an HTTP request on behalf of the user then return the HTTP response to the client</a:t>
            </a:r>
          </a:p>
        </p:txBody>
      </p:sp>
    </p:spTree>
  </p:cSld>
  <p:clrMapOvr>
    <a:masterClrMapping/>
  </p:clrMapOvr>
</p:sld>
</file>

<file path=ppt/slides/slide2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78879"/>
            <a:ext cx="10515600" cy="922986"/>
          </a:xfrm>
          <a:prstGeom prst="rect">
            <a:avLst/>
          </a:prstGeom>
          <a:noFill/>
        </p:spPr>
        <p:txBody>
          <a:bodyPr wrap="none">
            <a:spAutoFit/>
          </a:bodyPr>
          <a:lstStyle/>
          <a:p>
            <a:pPr>
              <a:defRPr/>
            </a:pPr>
            <a:r>
              <a:t>Summary: Firewalls</a:t>
            </a:r>
          </a:p>
        </p:txBody>
      </p:sp>
      <p:sp>
        <p:nvSpPr>
          <p:cNvPr id="3" name="TextBox 2"/>
          <p:cNvSpPr txBox="1"/>
          <p:nvPr/>
        </p:nvSpPr>
        <p:spPr>
          <a:xfrm>
            <a:off x="838200" y="1491670"/>
            <a:ext cx="10515600" cy="4838646"/>
          </a:xfrm>
          <a:prstGeom prst="rect">
            <a:avLst/>
          </a:prstGeom>
          <a:noFill/>
        </p:spPr>
        <p:txBody>
          <a:bodyPr wrap="none">
            <a:spAutoFit/>
          </a:bodyPr>
          <a:lstStyle/>
          <a:p>
            <a:pPr>
              <a:defRPr/>
            </a:pPr>
            <a:r>
              <a:t>Firewalls: Defend many devices by defending the network</a:t>
            </a:r>
          </a:p>
          <a:p>
            <a:pPr>
              <a:defRPr/>
            </a:pPr>
            <a:r>
              <a:t>Security policies dictate how traffic on the network is handled</a:t>
            </a:r>
          </a:p>
          <a:p>
            <a:pPr>
              <a:defRPr/>
            </a:pPr>
            <a:r>
              <a:t>Packet filters: Choose to either forward or drop packets</a:t>
            </a:r>
          </a:p>
          <a:p>
            <a:pPr>
              <a:defRPr/>
            </a:pPr>
            <a:r>
              <a:t>Stateless packet filters: Choose depending on the packet only</a:t>
            </a:r>
          </a:p>
          <a:p>
            <a:pPr>
              <a:defRPr/>
            </a:pPr>
            <a:r>
              <a:t>Stateful packet filters: Choose depending on the packet and the history of the connection</a:t>
            </a:r>
          </a:p>
          <a:p>
            <a:pPr>
              <a:defRPr/>
            </a:pPr>
            <a:r>
              <a:t>Attackers can subvert packet filters by splitting key payloads or exploiting the TTL</a:t>
            </a:r>
          </a:p>
          <a:p>
            <a:pPr>
              <a:defRPr/>
            </a:pPr>
            <a:r>
              <a:t>Proxy firewalls: Create a connection with both sides instead of forwarding packets</a:t>
            </a:r>
          </a:p>
          <a:p>
            <a:pPr>
              <a:defRPr/>
            </a:pPr>
            <a:r>
              <a:t>ML-Powered NGFW: https://www.paloaltonetworks.com/cyberpedia/what-is-an-ml-powered-ngfw</a:t>
            </a:r>
          </a:p>
          <a:p>
            <a:pPr>
              <a:defRPr/>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261" y="417574"/>
            <a:ext cx="11179629" cy="736892"/>
          </a:xfrm>
          <a:prstGeom prst="rect">
            <a:avLst/>
          </a:prstGeom>
          <a:noFill/>
        </p:spPr>
        <p:txBody>
          <a:bodyPr wrap="none">
            <a:spAutoFit/>
          </a:bodyPr>
          <a:lstStyle/>
          <a:p>
            <a:pPr>
              <a:defRPr/>
            </a:pPr>
            <a:r>
              <a:t>One-Time Pads: Encryption</a:t>
            </a:r>
          </a:p>
        </p:txBody>
      </p:sp>
      <p:sp>
        <p:nvSpPr>
          <p:cNvPr id="3" name="TextBox 2"/>
          <p:cNvSpPr txBox="1"/>
          <p:nvPr/>
        </p:nvSpPr>
        <p:spPr>
          <a:xfrm>
            <a:off x="798261" y="1787880"/>
            <a:ext cx="5945440" cy="461635"/>
          </a:xfrm>
          <a:prstGeom prst="rect">
            <a:avLst/>
          </a:prstGeom>
          <a:noFill/>
        </p:spPr>
        <p:txBody>
          <a:bodyPr wrap="none">
            <a:spAutoFit/>
          </a:bodyPr>
          <a:lstStyle/>
          <a:p>
            <a:pPr>
              <a:defRPr/>
            </a:pPr>
            <a:r>
              <a:t>The plaintext M is the bitstring that Alice wants to encrypt</a:t>
            </a:r>
          </a:p>
        </p:txBody>
      </p:sp>
      <p:sp>
        <p:nvSpPr>
          <p:cNvPr id="4" name="TextBox 3"/>
          <p:cNvSpPr txBox="1"/>
          <p:nvPr/>
        </p:nvSpPr>
        <p:spPr>
          <a:xfrm>
            <a:off x="798261" y="5391832"/>
            <a:ext cx="5785420" cy="1292631"/>
          </a:xfrm>
          <a:prstGeom prst="rect">
            <a:avLst/>
          </a:prstGeom>
          <a:noFill/>
        </p:spPr>
        <p:txBody>
          <a:bodyPr wrap="none">
            <a:spAutoFit/>
          </a:bodyPr>
          <a:lstStyle/>
          <a:p>
            <a:pPr>
              <a:defRPr/>
            </a:pPr>
            <a:r>
              <a:t>Encrypt: XOR each bit of K with the matching bit in M</a:t>
            </a:r>
          </a:p>
          <a:p>
            <a:pPr>
              <a:defRPr/>
            </a:pPr>
          </a:p>
          <a:p>
            <a:pPr>
              <a:defRPr/>
            </a:pPr>
            <a:r>
              <a:t>The ciphertext C is the encrypted bitstring that Alice sends to Bob over the insecure channel.</a:t>
            </a:r>
          </a:p>
        </p:txBody>
      </p:sp>
    </p:spTree>
  </p:cSld>
  <p:clrMapOvr>
    <a:masterClrMapping/>
  </p:clrMapOvr>
</p:sld>
</file>

<file path=ppt/slides/slide2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2, Lecture 1: Network Structure</a:t>
            </a:r>
          </a:p>
        </p:txBody>
      </p:sp>
    </p:spTree>
  </p:cSld>
  <p:clrMapOvr>
    <a:masterClrMapping/>
  </p:clrMapOvr>
</p:sld>
</file>

<file path=ppt/slides/slide2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Review: What is the Internet? What is a protocol?</a:t>
            </a:r>
          </a:p>
          <a:p>
            <a:pPr>
              <a:defRPr/>
            </a:pPr>
            <a:r>
              <a:t>Network structure: how to build a “network of networks”</a:t>
            </a:r>
          </a:p>
          <a:p>
            <a:pPr>
              <a:defRPr/>
            </a:pPr>
            <a:r>
              <a:t>Layers and encapsulation/decapsulation</a:t>
            </a:r>
          </a:p>
        </p:txBody>
      </p:sp>
    </p:spTree>
  </p:cSld>
  <p:clrMapOvr>
    <a:masterClrMapping/>
  </p:clrMapOvr>
</p:sld>
</file>

<file path=ppt/slides/slide2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90439" y="3479610"/>
            <a:ext cx="1364989" cy="523220"/>
          </a:xfrm>
          <a:prstGeom prst="rect">
            <a:avLst/>
          </a:prstGeom>
          <a:noFill/>
        </p:spPr>
        <p:txBody>
          <a:bodyPr wrap="none">
            <a:spAutoFit/>
          </a:bodyPr>
          <a:lstStyle/>
          <a:p>
            <a:pPr>
              <a:defRPr/>
            </a:pPr>
            <a:r>
              <a:t>Internet</a:t>
            </a:r>
          </a:p>
        </p:txBody>
      </p:sp>
      <p:sp>
        <p:nvSpPr>
          <p:cNvPr id="3" name="TextBox 2"/>
          <p:cNvSpPr txBox="1"/>
          <p:nvPr/>
        </p:nvSpPr>
        <p:spPr>
          <a:xfrm>
            <a:off x="9250302" y="3526527"/>
            <a:ext cx="1558255" cy="538989"/>
          </a:xfrm>
          <a:prstGeom prst="rect">
            <a:avLst/>
          </a:prstGeom>
          <a:noFill/>
        </p:spPr>
        <p:txBody>
          <a:bodyPr wrap="none">
            <a:spAutoFit/>
          </a:bodyPr>
          <a:lstStyle/>
          <a:p>
            <a:pPr>
              <a:defRPr/>
            </a:pPr>
          </a:p>
        </p:txBody>
      </p:sp>
      <p:sp>
        <p:nvSpPr>
          <p:cNvPr id="4" name="TextBox 3"/>
          <p:cNvSpPr txBox="1"/>
          <p:nvPr/>
        </p:nvSpPr>
        <p:spPr>
          <a:xfrm>
            <a:off x="798691" y="229037"/>
            <a:ext cx="10515600" cy="894622"/>
          </a:xfrm>
          <a:prstGeom prst="rect">
            <a:avLst/>
          </a:prstGeom>
          <a:noFill/>
        </p:spPr>
        <p:txBody>
          <a:bodyPr wrap="none">
            <a:spAutoFit/>
          </a:bodyPr>
          <a:lstStyle/>
          <a:p>
            <a:pPr>
              <a:defRPr/>
            </a:pPr>
            <a:r>
              <a:t>What’s the “Internet”?</a:t>
            </a:r>
          </a:p>
        </p:txBody>
      </p:sp>
      <p:sp>
        <p:nvSpPr>
          <p:cNvPr id="5" name="TextBox 4"/>
          <p:cNvSpPr txBox="1"/>
          <p:nvPr/>
        </p:nvSpPr>
        <p:spPr>
          <a:xfrm>
            <a:off x="7189291" y="1641975"/>
            <a:ext cx="4101062" cy="4254341"/>
          </a:xfrm>
          <a:prstGeom prst="rect">
            <a:avLst/>
          </a:prstGeom>
          <a:noFill/>
        </p:spPr>
        <p:txBody>
          <a:bodyPr wrap="none">
            <a:spAutoFit/>
          </a:bodyPr>
          <a:lstStyle/>
          <a:p>
            <a:pPr>
              <a:defRPr/>
            </a:pPr>
          </a:p>
        </p:txBody>
      </p:sp>
    </p:spTree>
  </p:cSld>
  <p:clrMapOvr>
    <a:masterClrMapping/>
  </p:clrMapOvr>
</p:sld>
</file>

<file path=ppt/slides/slide2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451821"/>
            <a:ext cx="10515600" cy="894622"/>
          </a:xfrm>
          <a:prstGeom prst="rect">
            <a:avLst/>
          </a:prstGeom>
          <a:noFill/>
        </p:spPr>
        <p:txBody>
          <a:bodyPr wrap="none">
            <a:spAutoFit/>
          </a:bodyPr>
          <a:lstStyle/>
          <a:p>
            <a:pPr>
              <a:defRPr/>
            </a:pPr>
            <a:r>
              <a:t>What’s a protocol – A Human Analogy</a:t>
            </a:r>
          </a:p>
        </p:txBody>
      </p:sp>
      <p:pic>
        <p:nvPicPr>
          <p:cNvPr id="3" name="Picture 2" descr="image.png"/>
          <p:cNvPicPr>
            <a:picLocks noChangeAspect="1"/>
          </p:cNvPicPr>
          <p:nvPr/>
        </p:nvPicPr>
        <p:blipFill>
          <a:blip r:embed="rId2"/>
          <a:stretch>
            <a:fillRect/>
          </a:stretch>
        </p:blipFill>
        <p:spPr>
          <a:xfrm>
            <a:off x="2555259" y="4198675"/>
            <a:ext cx="561975" cy="693737"/>
          </a:xfrm>
          <a:prstGeom prst="rect">
            <a:avLst/>
          </a:prstGeom>
        </p:spPr>
      </p:pic>
      <p:pic>
        <p:nvPicPr>
          <p:cNvPr id="4" name="Picture 3" descr="image.png"/>
          <p:cNvPicPr>
            <a:picLocks noChangeAspect="1"/>
          </p:cNvPicPr>
          <p:nvPr/>
        </p:nvPicPr>
        <p:blipFill>
          <a:blip r:embed="rId3"/>
          <a:stretch>
            <a:fillRect/>
          </a:stretch>
        </p:blipFill>
        <p:spPr>
          <a:xfrm>
            <a:off x="4974609" y="4593962"/>
            <a:ext cx="676275" cy="690563"/>
          </a:xfrm>
          <a:prstGeom prst="rect">
            <a:avLst/>
          </a:prstGeom>
        </p:spPr>
      </p:pic>
      <p:sp>
        <p:nvSpPr>
          <p:cNvPr id="5" name="TextBox 4"/>
          <p:cNvSpPr txBox="1"/>
          <p:nvPr/>
        </p:nvSpPr>
        <p:spPr>
          <a:xfrm>
            <a:off x="5901710" y="3999444"/>
            <a:ext cx="6052" cy="2794496"/>
          </a:xfrm>
          <a:prstGeom prst="rect">
            <a:avLst/>
          </a:prstGeom>
          <a:noFill/>
        </p:spPr>
        <p:txBody>
          <a:bodyPr wrap="none">
            <a:spAutoFit/>
          </a:bodyPr>
          <a:lstStyle/>
          <a:p>
            <a:pPr>
              <a:defRPr/>
            </a:pPr>
          </a:p>
        </p:txBody>
      </p:sp>
      <p:sp>
        <p:nvSpPr>
          <p:cNvPr id="6" name="TextBox 5"/>
          <p:cNvSpPr txBox="1"/>
          <p:nvPr/>
        </p:nvSpPr>
        <p:spPr>
          <a:xfrm>
            <a:off x="838200" y="1354669"/>
            <a:ext cx="11009529" cy="796637"/>
          </a:xfrm>
          <a:prstGeom prst="rect">
            <a:avLst/>
          </a:prstGeom>
          <a:noFill/>
        </p:spPr>
        <p:txBody>
          <a:bodyPr wrap="none">
            <a:spAutoFit/>
          </a:bodyPr>
          <a:lstStyle/>
          <a:p>
            <a:pPr>
              <a:defRPr/>
            </a:pPr>
            <a:r>
              <a:t>Protocols define the format, order of messages sent and received among network</a:t>
            </a:r>
          </a:p>
          <a:p>
            <a:pPr>
              <a:defRPr/>
            </a:pPr>
            <a:r>
              <a:t>entities, and actions taken on message transmission, receipt </a:t>
            </a:r>
          </a:p>
        </p:txBody>
      </p:sp>
      <p:sp>
        <p:nvSpPr>
          <p:cNvPr id="7" name="TextBox 6"/>
          <p:cNvSpPr txBox="1"/>
          <p:nvPr/>
        </p:nvSpPr>
        <p:spPr>
          <a:xfrm>
            <a:off x="2032972" y="2244429"/>
            <a:ext cx="3581400" cy="1938911"/>
          </a:xfrm>
          <a:prstGeom prst="rect">
            <a:avLst/>
          </a:prstGeom>
          <a:noFill/>
        </p:spPr>
        <p:txBody>
          <a:bodyPr wrap="none">
            <a:spAutoFit/>
          </a:bodyPr>
          <a:lstStyle/>
          <a:p>
            <a:pPr>
              <a:defRPr/>
            </a:pPr>
            <a:r>
              <a:t>Human protocols:</a:t>
            </a:r>
          </a:p>
          <a:p>
            <a:pPr>
              <a:defRPr/>
            </a:pPr>
            <a:r>
              <a:t>“what’s the time?”</a:t>
            </a:r>
          </a:p>
          <a:p>
            <a:pPr>
              <a:defRPr/>
            </a:pPr>
            <a:r>
              <a:t>“I have a question”</a:t>
            </a:r>
          </a:p>
          <a:p>
            <a:pPr>
              <a:defRPr/>
            </a:pPr>
            <a:r>
              <a:t>introductions</a:t>
            </a:r>
          </a:p>
        </p:txBody>
      </p:sp>
      <p:sp>
        <p:nvSpPr>
          <p:cNvPr id="8" name="TextBox 7"/>
          <p:cNvSpPr txBox="1"/>
          <p:nvPr/>
        </p:nvSpPr>
        <p:spPr>
          <a:xfrm>
            <a:off x="5960153" y="2230996"/>
            <a:ext cx="5780439" cy="1928863"/>
          </a:xfrm>
          <a:prstGeom prst="rect">
            <a:avLst/>
          </a:prstGeom>
          <a:noFill/>
        </p:spPr>
        <p:txBody>
          <a:bodyPr wrap="none">
            <a:spAutoFit/>
          </a:bodyPr>
          <a:lstStyle/>
          <a:p>
            <a:pPr>
              <a:defRPr/>
            </a:pPr>
            <a:r>
              <a:t>Network protocols:</a:t>
            </a:r>
          </a:p>
          <a:p>
            <a:pPr>
              <a:defRPr/>
            </a:pPr>
            <a:r>
              <a:t>computers (devices) rather than humans</a:t>
            </a:r>
          </a:p>
          <a:p>
            <a:pPr>
              <a:defRPr/>
            </a:pPr>
            <a:r>
              <a:t>all communication activity in Internet governed by protocols</a:t>
            </a:r>
          </a:p>
        </p:txBody>
      </p:sp>
    </p:spTree>
  </p:cSld>
  <p:clrMapOvr>
    <a:masterClrMapping/>
  </p:clrMapOvr>
</p:sld>
</file>

<file path=ppt/slides/slide2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Review: What is the Internet? What is a protocol?</a:t>
            </a:r>
          </a:p>
          <a:p>
            <a:pPr>
              <a:defRPr/>
            </a:pPr>
            <a:r>
              <a:t>Network structure: how to build a “network of networks”</a:t>
            </a:r>
          </a:p>
          <a:p>
            <a:pPr>
              <a:defRPr/>
            </a:pPr>
            <a:r>
              <a:t>Layers and encapsulation/decapsulation</a:t>
            </a:r>
          </a:p>
        </p:txBody>
      </p:sp>
    </p:spTree>
  </p:cSld>
  <p:clrMapOvr>
    <a:masterClrMapping/>
  </p:clrMapOvr>
</p:sld>
</file>

<file path=ppt/slides/slide2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A closer look at Internet structure</a:t>
            </a:r>
          </a:p>
        </p:txBody>
      </p:sp>
      <p:sp>
        <p:nvSpPr>
          <p:cNvPr id="3" name="TextBox 2"/>
          <p:cNvSpPr txBox="1"/>
          <p:nvPr/>
        </p:nvSpPr>
        <p:spPr>
          <a:xfrm>
            <a:off x="6718300" y="1488461"/>
            <a:ext cx="5359400" cy="4954628"/>
          </a:xfrm>
          <a:prstGeom prst="rect">
            <a:avLst/>
          </a:prstGeom>
          <a:noFill/>
        </p:spPr>
        <p:txBody>
          <a:bodyPr wrap="none">
            <a:spAutoFit/>
          </a:bodyPr>
          <a:lstStyle/>
          <a:p>
            <a:pPr>
              <a:defRPr/>
            </a:pPr>
          </a:p>
        </p:txBody>
      </p:sp>
      <p:sp>
        <p:nvSpPr>
          <p:cNvPr id="4" name="TextBox 3"/>
          <p:cNvSpPr txBox="1"/>
          <p:nvPr/>
        </p:nvSpPr>
        <p:spPr>
          <a:xfrm>
            <a:off x="838199" y="1825625"/>
            <a:ext cx="5692665" cy="4617464"/>
          </a:xfrm>
          <a:prstGeom prst="rect">
            <a:avLst/>
          </a:prstGeom>
          <a:noFill/>
        </p:spPr>
        <p:txBody>
          <a:bodyPr wrap="none">
            <a:spAutoFit/>
          </a:bodyPr>
          <a:lstStyle/>
          <a:p>
            <a:pPr>
              <a:defRPr/>
            </a:pPr>
            <a:r>
              <a:t>Network edge (endpoint):</a:t>
            </a:r>
          </a:p>
          <a:p>
            <a:pPr>
              <a:defRPr/>
            </a:pPr>
            <a:r>
              <a:t>Personal computers (PCs), adapters, modems, and devices that connect to them</a:t>
            </a:r>
          </a:p>
          <a:p>
            <a:pPr>
              <a:defRPr/>
            </a:pPr>
          </a:p>
          <a:p>
            <a:pPr>
              <a:defRPr/>
            </a:pPr>
          </a:p>
        </p:txBody>
      </p:sp>
    </p:spTree>
  </p:cSld>
  <p:clrMapOvr>
    <a:masterClrMapping/>
  </p:clrMapOvr>
</p:sld>
</file>

<file path=ppt/slides/slide2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439074" y="3553079"/>
            <a:ext cx="986999" cy="669622"/>
          </a:xfrm>
          <a:prstGeom prst="rect">
            <a:avLst/>
          </a:prstGeom>
          <a:noFill/>
        </p:spPr>
        <p:txBody>
          <a:bodyPr wrap="none">
            <a:spAutoFit/>
          </a:bodyPr>
          <a:lstStyle/>
          <a:p>
            <a:pPr>
              <a:defRPr/>
            </a:pPr>
          </a:p>
        </p:txBody>
      </p:sp>
      <p:sp>
        <p:nvSpPr>
          <p:cNvPr id="3" name="TextBox 2"/>
          <p:cNvSpPr txBox="1"/>
          <p:nvPr/>
        </p:nvSpPr>
        <p:spPr>
          <a:xfrm>
            <a:off x="838200" y="365125"/>
            <a:ext cx="10515600" cy="1325563"/>
          </a:xfrm>
          <a:prstGeom prst="rect">
            <a:avLst/>
          </a:prstGeom>
          <a:noFill/>
        </p:spPr>
        <p:txBody>
          <a:bodyPr wrap="none">
            <a:spAutoFit/>
          </a:bodyPr>
          <a:lstStyle/>
          <a:p>
            <a:pPr>
              <a:defRPr/>
            </a:pPr>
            <a:r>
              <a:t>A closer look at Internet structure</a:t>
            </a:r>
          </a:p>
        </p:txBody>
      </p:sp>
      <p:sp>
        <p:nvSpPr>
          <p:cNvPr id="4" name="TextBox 3"/>
          <p:cNvSpPr txBox="1"/>
          <p:nvPr/>
        </p:nvSpPr>
        <p:spPr>
          <a:xfrm>
            <a:off x="838199" y="1825625"/>
            <a:ext cx="5692665" cy="4617464"/>
          </a:xfrm>
          <a:prstGeom prst="rect">
            <a:avLst/>
          </a:prstGeom>
          <a:noFill/>
        </p:spPr>
        <p:txBody>
          <a:bodyPr wrap="none">
            <a:spAutoFit/>
          </a:bodyPr>
          <a:lstStyle/>
          <a:p>
            <a:pPr>
              <a:defRPr/>
            </a:pPr>
            <a:r>
              <a:t>Network core: </a:t>
            </a:r>
          </a:p>
          <a:p>
            <a:pPr>
              <a:defRPr/>
            </a:pPr>
            <a:r>
              <a:t>interconnected routers</a:t>
            </a:r>
          </a:p>
          <a:p>
            <a:pPr>
              <a:defRPr/>
            </a:pPr>
            <a:r>
              <a:t>network of networks</a:t>
            </a:r>
          </a:p>
          <a:p>
            <a:pPr>
              <a:defRPr/>
            </a:pPr>
          </a:p>
          <a:p>
            <a:pPr>
              <a:defRPr/>
            </a:pPr>
          </a:p>
        </p:txBody>
      </p:sp>
      <p:sp>
        <p:nvSpPr>
          <p:cNvPr id="5" name="TextBox 4"/>
          <p:cNvSpPr txBox="1"/>
          <p:nvPr/>
        </p:nvSpPr>
        <p:spPr>
          <a:xfrm>
            <a:off x="8985188" y="3065778"/>
            <a:ext cx="1124807" cy="1337915"/>
          </a:xfrm>
          <a:prstGeom prst="rect">
            <a:avLst/>
          </a:prstGeom>
          <a:noFill/>
        </p:spPr>
        <p:txBody>
          <a:bodyPr wrap="none">
            <a:spAutoFit/>
          </a:bodyPr>
          <a:lstStyle/>
          <a:p>
            <a:pPr>
              <a:defRPr/>
            </a:pPr>
          </a:p>
        </p:txBody>
      </p:sp>
      <p:sp>
        <p:nvSpPr>
          <p:cNvPr id="6" name="TextBox 5"/>
          <p:cNvSpPr txBox="1"/>
          <p:nvPr/>
        </p:nvSpPr>
        <p:spPr>
          <a:xfrm>
            <a:off x="7274076" y="1826035"/>
            <a:ext cx="1736725" cy="1317704"/>
          </a:xfrm>
          <a:prstGeom prst="rect">
            <a:avLst/>
          </a:prstGeom>
          <a:noFill/>
        </p:spPr>
        <p:txBody>
          <a:bodyPr wrap="none">
            <a:spAutoFit/>
          </a:bodyPr>
          <a:lstStyle/>
          <a:p>
            <a:pPr>
              <a:defRPr/>
            </a:pPr>
          </a:p>
        </p:txBody>
      </p:sp>
      <p:sp>
        <p:nvSpPr>
          <p:cNvPr id="7" name="TextBox 6"/>
          <p:cNvSpPr txBox="1"/>
          <p:nvPr/>
        </p:nvSpPr>
        <p:spPr>
          <a:xfrm>
            <a:off x="7205350" y="3289251"/>
            <a:ext cx="1458912" cy="317850"/>
          </a:xfrm>
          <a:prstGeom prst="rect">
            <a:avLst/>
          </a:prstGeom>
          <a:noFill/>
        </p:spPr>
        <p:txBody>
          <a:bodyPr wrap="none">
            <a:spAutoFit/>
          </a:bodyPr>
          <a:lstStyle/>
          <a:p>
            <a:pPr>
              <a:defRPr/>
            </a:pPr>
          </a:p>
        </p:txBody>
      </p:sp>
      <p:sp>
        <p:nvSpPr>
          <p:cNvPr id="8" name="TextBox 7"/>
          <p:cNvSpPr txBox="1"/>
          <p:nvPr/>
        </p:nvSpPr>
        <p:spPr>
          <a:xfrm>
            <a:off x="7712401" y="4683134"/>
            <a:ext cx="3079750" cy="1665288"/>
          </a:xfrm>
          <a:prstGeom prst="rect">
            <a:avLst/>
          </a:prstGeom>
          <a:noFill/>
        </p:spPr>
        <p:txBody>
          <a:bodyPr wrap="none">
            <a:spAutoFit/>
          </a:bodyPr>
          <a:lstStyle/>
          <a:p>
            <a:pPr>
              <a:defRPr/>
            </a:pPr>
          </a:p>
        </p:txBody>
      </p:sp>
      <p:sp>
        <p:nvSpPr>
          <p:cNvPr id="9" name="TextBox 8"/>
          <p:cNvSpPr txBox="1"/>
          <p:nvPr/>
        </p:nvSpPr>
        <p:spPr>
          <a:xfrm>
            <a:off x="7679274" y="1488461"/>
            <a:ext cx="1339406" cy="307777"/>
          </a:xfrm>
          <a:prstGeom prst="rect">
            <a:avLst/>
          </a:prstGeom>
          <a:noFill/>
        </p:spPr>
        <p:txBody>
          <a:bodyPr wrap="none">
            <a:spAutoFit/>
          </a:bodyPr>
          <a:lstStyle/>
          <a:p>
            <a:pPr>
              <a:defRPr/>
            </a:pPr>
            <a:r>
              <a:t>mobile network</a:t>
            </a:r>
          </a:p>
        </p:txBody>
      </p:sp>
      <p:sp>
        <p:nvSpPr>
          <p:cNvPr id="10" name="TextBox 9"/>
          <p:cNvSpPr txBox="1"/>
          <p:nvPr/>
        </p:nvSpPr>
        <p:spPr>
          <a:xfrm>
            <a:off x="7330835" y="4191922"/>
            <a:ext cx="1955646" cy="268920"/>
          </a:xfrm>
          <a:prstGeom prst="rect">
            <a:avLst/>
          </a:prstGeom>
          <a:noFill/>
        </p:spPr>
        <p:txBody>
          <a:bodyPr wrap="none">
            <a:spAutoFit/>
          </a:bodyPr>
          <a:lstStyle/>
          <a:p>
            <a:pPr>
              <a:defRPr/>
            </a:pPr>
            <a:r>
              <a:t>home network</a:t>
            </a:r>
          </a:p>
        </p:txBody>
      </p:sp>
      <p:sp>
        <p:nvSpPr>
          <p:cNvPr id="11" name="TextBox 10"/>
          <p:cNvSpPr txBox="1"/>
          <p:nvPr/>
        </p:nvSpPr>
        <p:spPr>
          <a:xfrm>
            <a:off x="7306908" y="5779775"/>
            <a:ext cx="1195135" cy="441275"/>
          </a:xfrm>
          <a:prstGeom prst="rect">
            <a:avLst/>
          </a:prstGeom>
          <a:noFill/>
        </p:spPr>
        <p:txBody>
          <a:bodyPr wrap="none">
            <a:spAutoFit/>
          </a:bodyPr>
          <a:lstStyle/>
          <a:p>
            <a:pPr>
              <a:defRPr/>
            </a:pPr>
            <a:r>
              <a:t>enterprise</a:t>
            </a:r>
          </a:p>
          <a:p>
            <a:pPr>
              <a:defRPr/>
            </a:pPr>
            <a:r>
              <a:t>          network</a:t>
            </a:r>
          </a:p>
        </p:txBody>
      </p:sp>
      <p:sp>
        <p:nvSpPr>
          <p:cNvPr id="12" name="TextBox 11"/>
          <p:cNvSpPr txBox="1"/>
          <p:nvPr/>
        </p:nvSpPr>
        <p:spPr>
          <a:xfrm>
            <a:off x="10222146" y="3179540"/>
            <a:ext cx="1273167" cy="1935748"/>
          </a:xfrm>
          <a:prstGeom prst="rect">
            <a:avLst/>
          </a:prstGeom>
          <a:noFill/>
        </p:spPr>
        <p:txBody>
          <a:bodyPr wrap="none">
            <a:spAutoFit/>
          </a:bodyPr>
          <a:lstStyle/>
          <a:p>
            <a:pPr>
              <a:defRPr/>
            </a:pPr>
          </a:p>
        </p:txBody>
      </p:sp>
      <p:sp>
        <p:nvSpPr>
          <p:cNvPr id="13" name="TextBox 12"/>
          <p:cNvSpPr txBox="1"/>
          <p:nvPr/>
        </p:nvSpPr>
        <p:spPr>
          <a:xfrm>
            <a:off x="9540813" y="1782042"/>
            <a:ext cx="1497864" cy="1386455"/>
          </a:xfrm>
          <a:prstGeom prst="rect">
            <a:avLst/>
          </a:prstGeom>
          <a:noFill/>
        </p:spPr>
        <p:txBody>
          <a:bodyPr wrap="none">
            <a:spAutoFit/>
          </a:bodyPr>
          <a:lstStyle/>
          <a:p>
            <a:pPr>
              <a:defRPr/>
            </a:pPr>
          </a:p>
        </p:txBody>
      </p:sp>
      <p:sp>
        <p:nvSpPr>
          <p:cNvPr id="14" name="TextBox 13"/>
          <p:cNvSpPr txBox="1"/>
          <p:nvPr/>
        </p:nvSpPr>
        <p:spPr>
          <a:xfrm>
            <a:off x="9427201" y="1851195"/>
            <a:ext cx="1725088" cy="286232"/>
          </a:xfrm>
          <a:prstGeom prst="rect">
            <a:avLst/>
          </a:prstGeom>
          <a:noFill/>
        </p:spPr>
        <p:txBody>
          <a:bodyPr wrap="none">
            <a:spAutoFit/>
          </a:bodyPr>
          <a:lstStyle/>
          <a:p>
            <a:pPr>
              <a:defRPr/>
            </a:pPr>
            <a:r>
              <a:t>national or global ISP</a:t>
            </a:r>
          </a:p>
        </p:txBody>
      </p:sp>
      <p:sp>
        <p:nvSpPr>
          <p:cNvPr id="15" name="TextBox 14"/>
          <p:cNvSpPr txBox="1"/>
          <p:nvPr/>
        </p:nvSpPr>
        <p:spPr>
          <a:xfrm>
            <a:off x="9279068" y="3677908"/>
            <a:ext cx="305749" cy="197847"/>
          </a:xfrm>
          <a:prstGeom prst="rect">
            <a:avLst/>
          </a:prstGeom>
          <a:noFill/>
        </p:spPr>
        <p:txBody>
          <a:bodyPr wrap="none">
            <a:spAutoFit/>
          </a:bodyPr>
          <a:lstStyle/>
          <a:p>
            <a:pPr>
              <a:defRPr/>
            </a:pPr>
          </a:p>
        </p:txBody>
      </p:sp>
      <p:sp>
        <p:nvSpPr>
          <p:cNvPr id="16" name="TextBox 15"/>
          <p:cNvSpPr txBox="1"/>
          <p:nvPr/>
        </p:nvSpPr>
        <p:spPr>
          <a:xfrm>
            <a:off x="8766162" y="3447919"/>
            <a:ext cx="1040639" cy="480131"/>
          </a:xfrm>
          <a:prstGeom prst="rect">
            <a:avLst/>
          </a:prstGeom>
          <a:noFill/>
        </p:spPr>
        <p:txBody>
          <a:bodyPr wrap="none">
            <a:spAutoFit/>
          </a:bodyPr>
          <a:lstStyle/>
          <a:p>
            <a:pPr>
              <a:defRPr/>
            </a:pPr>
            <a:r>
              <a:t>local or regional ISP</a:t>
            </a:r>
          </a:p>
        </p:txBody>
      </p:sp>
      <p:sp>
        <p:nvSpPr>
          <p:cNvPr id="17" name="TextBox 16"/>
          <p:cNvSpPr txBox="1"/>
          <p:nvPr/>
        </p:nvSpPr>
        <p:spPr>
          <a:xfrm>
            <a:off x="10917767" y="4677937"/>
            <a:ext cx="813043" cy="383182"/>
          </a:xfrm>
          <a:prstGeom prst="rect">
            <a:avLst/>
          </a:prstGeom>
          <a:noFill/>
        </p:spPr>
        <p:txBody>
          <a:bodyPr wrap="none">
            <a:spAutoFit/>
          </a:bodyPr>
          <a:lstStyle/>
          <a:p>
            <a:pPr>
              <a:defRPr/>
            </a:pPr>
            <a:r>
              <a:t>datacenter </a:t>
            </a:r>
          </a:p>
          <a:p>
            <a:pPr>
              <a:defRPr/>
            </a:pPr>
            <a:r>
              <a:t>network</a:t>
            </a:r>
          </a:p>
        </p:txBody>
      </p:sp>
      <p:sp>
        <p:nvSpPr>
          <p:cNvPr id="18" name="TextBox 17"/>
          <p:cNvSpPr txBox="1"/>
          <p:nvPr/>
        </p:nvSpPr>
        <p:spPr>
          <a:xfrm>
            <a:off x="10063018" y="4228248"/>
            <a:ext cx="843051" cy="674031"/>
          </a:xfrm>
          <a:prstGeom prst="rect">
            <a:avLst/>
          </a:prstGeom>
          <a:noFill/>
        </p:spPr>
        <p:txBody>
          <a:bodyPr wrap="none">
            <a:spAutoFit/>
          </a:bodyPr>
          <a:lstStyle/>
          <a:p>
            <a:pPr>
              <a:defRPr/>
            </a:pPr>
            <a:r>
              <a:t>content </a:t>
            </a:r>
          </a:p>
          <a:p>
            <a:pPr>
              <a:defRPr/>
            </a:pPr>
            <a:r>
              <a:t>provider </a:t>
            </a:r>
          </a:p>
          <a:p>
            <a:pPr>
              <a:defRPr/>
            </a:pPr>
            <a:r>
              <a:t>network</a:t>
            </a:r>
          </a:p>
        </p:txBody>
      </p:sp>
      <p:sp>
        <p:nvSpPr>
          <p:cNvPr id="19" name="TextBox 18"/>
          <p:cNvSpPr txBox="1"/>
          <p:nvPr/>
        </p:nvSpPr>
        <p:spPr>
          <a:xfrm>
            <a:off x="9378705" y="4113379"/>
            <a:ext cx="429324" cy="705603"/>
          </a:xfrm>
          <a:prstGeom prst="rect">
            <a:avLst/>
          </a:prstGeom>
          <a:noFill/>
        </p:spPr>
        <p:txBody>
          <a:bodyPr wrap="none">
            <a:spAutoFit/>
          </a:bodyPr>
          <a:lstStyle/>
          <a:p>
            <a:pPr>
              <a:defRPr/>
            </a:pPr>
          </a:p>
        </p:txBody>
      </p:sp>
      <p:sp>
        <p:nvSpPr>
          <p:cNvPr id="20" name="TextBox 19"/>
          <p:cNvSpPr txBox="1"/>
          <p:nvPr/>
        </p:nvSpPr>
        <p:spPr>
          <a:xfrm>
            <a:off x="8244554" y="4047456"/>
            <a:ext cx="969051" cy="3175"/>
          </a:xfrm>
          <a:prstGeom prst="rect">
            <a:avLst/>
          </a:prstGeom>
          <a:noFill/>
        </p:spPr>
        <p:txBody>
          <a:bodyPr wrap="none">
            <a:spAutoFit/>
          </a:bodyPr>
          <a:lstStyle/>
          <a:p>
            <a:pPr>
              <a:defRPr/>
            </a:pPr>
          </a:p>
        </p:txBody>
      </p:sp>
      <p:sp>
        <p:nvSpPr>
          <p:cNvPr id="21" name="TextBox 20"/>
          <p:cNvSpPr txBox="1"/>
          <p:nvPr/>
        </p:nvSpPr>
        <p:spPr>
          <a:xfrm>
            <a:off x="8174541" y="2292995"/>
            <a:ext cx="52388" cy="49485"/>
          </a:xfrm>
          <a:prstGeom prst="rect">
            <a:avLst/>
          </a:prstGeom>
          <a:noFill/>
        </p:spPr>
        <p:txBody>
          <a:bodyPr wrap="none">
            <a:spAutoFit/>
          </a:bodyPr>
          <a:lstStyle/>
          <a:p>
            <a:pPr>
              <a:defRPr/>
            </a:pPr>
          </a:p>
        </p:txBody>
      </p:sp>
      <p:pic>
        <p:nvPicPr>
          <p:cNvPr id="22" name="Picture 21" descr="image.png"/>
          <p:cNvPicPr>
            <a:picLocks noChangeAspect="1"/>
          </p:cNvPicPr>
          <p:nvPr/>
        </p:nvPicPr>
        <p:blipFill>
          <a:blip r:embed="rId2"/>
          <a:stretch>
            <a:fillRect/>
          </a:stretch>
        </p:blipFill>
        <p:spPr>
          <a:xfrm>
            <a:off x="7909572" y="1917025"/>
            <a:ext cx="136841" cy="328463"/>
          </a:xfrm>
          <a:prstGeom prst="rect">
            <a:avLst/>
          </a:prstGeom>
        </p:spPr>
      </p:pic>
      <p:pic>
        <p:nvPicPr>
          <p:cNvPr id="23" name="Picture 22" descr="image.png"/>
          <p:cNvPicPr>
            <a:picLocks noChangeAspect="1"/>
          </p:cNvPicPr>
          <p:nvPr/>
        </p:nvPicPr>
        <p:blipFill>
          <a:blip r:embed="rId3"/>
          <a:stretch>
            <a:fillRect/>
          </a:stretch>
        </p:blipFill>
        <p:spPr>
          <a:xfrm>
            <a:off x="7464781" y="2605090"/>
            <a:ext cx="437221" cy="159511"/>
          </a:xfrm>
          <a:prstGeom prst="rect">
            <a:avLst/>
          </a:prstGeom>
        </p:spPr>
      </p:pic>
      <p:sp>
        <p:nvSpPr>
          <p:cNvPr id="24" name="TextBox 23"/>
          <p:cNvSpPr txBox="1"/>
          <p:nvPr/>
        </p:nvSpPr>
        <p:spPr>
          <a:xfrm>
            <a:off x="7609678" y="2450304"/>
            <a:ext cx="351919" cy="208167"/>
          </a:xfrm>
          <a:prstGeom prst="rect">
            <a:avLst/>
          </a:prstGeom>
          <a:noFill/>
        </p:spPr>
        <p:txBody>
          <a:bodyPr wrap="none">
            <a:spAutoFit/>
          </a:bodyPr>
          <a:lstStyle/>
          <a:p>
            <a:pPr>
              <a:defRPr/>
            </a:pPr>
          </a:p>
        </p:txBody>
      </p:sp>
      <p:pic>
        <p:nvPicPr>
          <p:cNvPr id="25" name="Picture 24" descr="image.png"/>
          <p:cNvPicPr>
            <a:picLocks noChangeAspect="1"/>
          </p:cNvPicPr>
          <p:nvPr/>
        </p:nvPicPr>
        <p:blipFill>
          <a:blip r:embed="rId4"/>
          <a:stretch>
            <a:fillRect/>
          </a:stretch>
        </p:blipFill>
        <p:spPr>
          <a:xfrm>
            <a:off x="7627011" y="2455658"/>
            <a:ext cx="319785" cy="189429"/>
          </a:xfrm>
          <a:prstGeom prst="rect">
            <a:avLst/>
          </a:prstGeom>
        </p:spPr>
      </p:pic>
      <p:sp>
        <p:nvSpPr>
          <p:cNvPr id="26" name="TextBox 25"/>
          <p:cNvSpPr txBox="1"/>
          <p:nvPr/>
        </p:nvSpPr>
        <p:spPr>
          <a:xfrm>
            <a:off x="7673752" y="2444163"/>
            <a:ext cx="298167" cy="38736"/>
          </a:xfrm>
          <a:prstGeom prst="rect">
            <a:avLst/>
          </a:prstGeom>
          <a:noFill/>
        </p:spPr>
        <p:txBody>
          <a:bodyPr wrap="none">
            <a:spAutoFit/>
          </a:bodyPr>
          <a:lstStyle/>
          <a:p>
            <a:pPr>
              <a:defRPr/>
            </a:pPr>
          </a:p>
        </p:txBody>
      </p:sp>
      <p:sp>
        <p:nvSpPr>
          <p:cNvPr id="27" name="TextBox 26"/>
          <p:cNvSpPr txBox="1"/>
          <p:nvPr/>
        </p:nvSpPr>
        <p:spPr>
          <a:xfrm>
            <a:off x="7606562" y="2443848"/>
            <a:ext cx="82770" cy="161243"/>
          </a:xfrm>
          <a:prstGeom prst="rect">
            <a:avLst/>
          </a:prstGeom>
          <a:noFill/>
        </p:spPr>
        <p:txBody>
          <a:bodyPr wrap="none">
            <a:spAutoFit/>
          </a:bodyPr>
          <a:lstStyle/>
          <a:p>
            <a:pPr>
              <a:defRPr/>
            </a:pPr>
          </a:p>
        </p:txBody>
      </p:sp>
      <p:sp>
        <p:nvSpPr>
          <p:cNvPr id="28" name="TextBox 27"/>
          <p:cNvSpPr txBox="1"/>
          <p:nvPr/>
        </p:nvSpPr>
        <p:spPr>
          <a:xfrm>
            <a:off x="7880579" y="2472664"/>
            <a:ext cx="89197" cy="186122"/>
          </a:xfrm>
          <a:prstGeom prst="rect">
            <a:avLst/>
          </a:prstGeom>
          <a:noFill/>
        </p:spPr>
        <p:txBody>
          <a:bodyPr wrap="none">
            <a:spAutoFit/>
          </a:bodyPr>
          <a:lstStyle/>
          <a:p>
            <a:pPr>
              <a:defRPr/>
            </a:pPr>
          </a:p>
        </p:txBody>
      </p:sp>
      <p:sp>
        <p:nvSpPr>
          <p:cNvPr id="29" name="TextBox 28"/>
          <p:cNvSpPr txBox="1"/>
          <p:nvPr/>
        </p:nvSpPr>
        <p:spPr>
          <a:xfrm>
            <a:off x="7605588" y="2596902"/>
            <a:ext cx="327185" cy="62828"/>
          </a:xfrm>
          <a:prstGeom prst="rect">
            <a:avLst/>
          </a:prstGeom>
          <a:noFill/>
        </p:spPr>
        <p:txBody>
          <a:bodyPr wrap="none">
            <a:spAutoFit/>
          </a:bodyPr>
          <a:lstStyle/>
          <a:p>
            <a:pPr>
              <a:defRPr/>
            </a:pPr>
          </a:p>
        </p:txBody>
      </p:sp>
      <p:sp>
        <p:nvSpPr>
          <p:cNvPr id="30" name="TextBox 29"/>
          <p:cNvSpPr txBox="1"/>
          <p:nvPr/>
        </p:nvSpPr>
        <p:spPr>
          <a:xfrm>
            <a:off x="7890512" y="2474238"/>
            <a:ext cx="83549" cy="186909"/>
          </a:xfrm>
          <a:prstGeom prst="rect">
            <a:avLst/>
          </a:prstGeom>
          <a:noFill/>
        </p:spPr>
        <p:txBody>
          <a:bodyPr wrap="none">
            <a:spAutoFit/>
          </a:bodyPr>
          <a:lstStyle/>
          <a:p>
            <a:pPr>
              <a:defRPr/>
            </a:pPr>
          </a:p>
        </p:txBody>
      </p:sp>
      <p:sp>
        <p:nvSpPr>
          <p:cNvPr id="31" name="TextBox 30"/>
          <p:cNvSpPr txBox="1"/>
          <p:nvPr/>
        </p:nvSpPr>
        <p:spPr>
          <a:xfrm>
            <a:off x="7605977" y="2605248"/>
            <a:ext cx="290961" cy="62041"/>
          </a:xfrm>
          <a:prstGeom prst="rect">
            <a:avLst/>
          </a:prstGeom>
          <a:noFill/>
        </p:spPr>
        <p:txBody>
          <a:bodyPr wrap="none">
            <a:spAutoFit/>
          </a:bodyPr>
          <a:lstStyle/>
          <a:p>
            <a:pPr>
              <a:defRPr/>
            </a:pPr>
          </a:p>
        </p:txBody>
      </p:sp>
      <p:sp>
        <p:nvSpPr>
          <p:cNvPr id="32" name="TextBox 31"/>
          <p:cNvSpPr txBox="1"/>
          <p:nvPr/>
        </p:nvSpPr>
        <p:spPr>
          <a:xfrm>
            <a:off x="7770154" y="2677051"/>
            <a:ext cx="119578" cy="80936"/>
          </a:xfrm>
          <a:prstGeom prst="rect">
            <a:avLst/>
          </a:prstGeom>
          <a:noFill/>
        </p:spPr>
        <p:txBody>
          <a:bodyPr wrap="none">
            <a:spAutoFit/>
          </a:bodyPr>
          <a:lstStyle/>
          <a:p>
            <a:pPr>
              <a:defRPr/>
            </a:pPr>
          </a:p>
        </p:txBody>
      </p:sp>
      <p:sp>
        <p:nvSpPr>
          <p:cNvPr id="33" name="TextBox 32"/>
          <p:cNvSpPr txBox="1"/>
          <p:nvPr/>
        </p:nvSpPr>
        <p:spPr>
          <a:xfrm>
            <a:off x="7464976" y="2683507"/>
            <a:ext cx="305957" cy="73850"/>
          </a:xfrm>
          <a:prstGeom prst="rect">
            <a:avLst/>
          </a:prstGeom>
          <a:noFill/>
        </p:spPr>
        <p:txBody>
          <a:bodyPr wrap="none">
            <a:spAutoFit/>
          </a:bodyPr>
          <a:lstStyle/>
          <a:p>
            <a:pPr>
              <a:defRPr/>
            </a:pPr>
          </a:p>
        </p:txBody>
      </p:sp>
      <p:sp>
        <p:nvSpPr>
          <p:cNvPr id="34" name="TextBox 33"/>
          <p:cNvSpPr txBox="1"/>
          <p:nvPr/>
        </p:nvSpPr>
        <p:spPr>
          <a:xfrm>
            <a:off x="7465171" y="2669965"/>
            <a:ext cx="3311" cy="14959"/>
          </a:xfrm>
          <a:prstGeom prst="rect">
            <a:avLst/>
          </a:prstGeom>
          <a:noFill/>
        </p:spPr>
        <p:txBody>
          <a:bodyPr wrap="none">
            <a:spAutoFit/>
          </a:bodyPr>
          <a:lstStyle/>
          <a:p>
            <a:pPr>
              <a:defRPr/>
            </a:pPr>
          </a:p>
        </p:txBody>
      </p:sp>
      <p:sp>
        <p:nvSpPr>
          <p:cNvPr id="35" name="TextBox 34"/>
          <p:cNvSpPr txBox="1"/>
          <p:nvPr/>
        </p:nvSpPr>
        <p:spPr>
          <a:xfrm>
            <a:off x="7465366" y="2609027"/>
            <a:ext cx="142170" cy="61883"/>
          </a:xfrm>
          <a:prstGeom prst="rect">
            <a:avLst/>
          </a:prstGeom>
          <a:noFill/>
        </p:spPr>
        <p:txBody>
          <a:bodyPr wrap="none">
            <a:spAutoFit/>
          </a:bodyPr>
          <a:lstStyle/>
          <a:p>
            <a:pPr>
              <a:defRPr/>
            </a:pPr>
          </a:p>
        </p:txBody>
      </p:sp>
      <p:sp>
        <p:nvSpPr>
          <p:cNvPr id="36" name="TextBox 35"/>
          <p:cNvSpPr txBox="1"/>
          <p:nvPr/>
        </p:nvSpPr>
        <p:spPr>
          <a:xfrm>
            <a:off x="7474909" y="2673115"/>
            <a:ext cx="290182" cy="71016"/>
          </a:xfrm>
          <a:prstGeom prst="rect">
            <a:avLst/>
          </a:prstGeom>
          <a:noFill/>
        </p:spPr>
        <p:txBody>
          <a:bodyPr wrap="none">
            <a:spAutoFit/>
          </a:bodyPr>
          <a:lstStyle/>
          <a:p>
            <a:pPr>
              <a:defRPr/>
            </a:pPr>
          </a:p>
        </p:txBody>
      </p:sp>
      <p:sp>
        <p:nvSpPr>
          <p:cNvPr id="37" name="TextBox 36"/>
          <p:cNvSpPr txBox="1"/>
          <p:nvPr/>
        </p:nvSpPr>
        <p:spPr>
          <a:xfrm>
            <a:off x="7764701" y="2668076"/>
            <a:ext cx="118410" cy="73535"/>
          </a:xfrm>
          <a:prstGeom prst="rect">
            <a:avLst/>
          </a:prstGeom>
          <a:noFill/>
        </p:spPr>
        <p:txBody>
          <a:bodyPr wrap="none">
            <a:spAutoFit/>
          </a:bodyPr>
          <a:lstStyle/>
          <a:p>
            <a:pPr>
              <a:defRPr/>
            </a:pPr>
          </a:p>
        </p:txBody>
      </p:sp>
      <p:pic>
        <p:nvPicPr>
          <p:cNvPr id="38" name="Picture 37" descr="image.png"/>
          <p:cNvPicPr>
            <a:picLocks noChangeAspect="1"/>
          </p:cNvPicPr>
          <p:nvPr/>
        </p:nvPicPr>
        <p:blipFill>
          <a:blip r:embed="rId5"/>
          <a:stretch>
            <a:fillRect/>
          </a:stretch>
        </p:blipFill>
        <p:spPr>
          <a:xfrm>
            <a:off x="8831667" y="2392289"/>
            <a:ext cx="92772" cy="405447"/>
          </a:xfrm>
          <a:prstGeom prst="rect">
            <a:avLst/>
          </a:prstGeom>
        </p:spPr>
      </p:pic>
      <p:pic>
        <p:nvPicPr>
          <p:cNvPr id="39" name="Picture 38" descr="image.png"/>
          <p:cNvPicPr>
            <a:picLocks noChangeAspect="1"/>
          </p:cNvPicPr>
          <p:nvPr/>
        </p:nvPicPr>
        <p:blipFill>
          <a:blip r:embed="rId6"/>
          <a:stretch>
            <a:fillRect/>
          </a:stretch>
        </p:blipFill>
        <p:spPr>
          <a:xfrm>
            <a:off x="8499539" y="2116958"/>
            <a:ext cx="849312" cy="168275"/>
          </a:xfrm>
          <a:prstGeom prst="rect">
            <a:avLst/>
          </a:prstGeom>
        </p:spPr>
      </p:pic>
      <p:pic>
        <p:nvPicPr>
          <p:cNvPr id="40" name="Picture 39" descr="image.png"/>
          <p:cNvPicPr>
            <a:picLocks noChangeAspect="1"/>
          </p:cNvPicPr>
          <p:nvPr/>
        </p:nvPicPr>
        <p:blipFill>
          <a:blip r:embed="rId7"/>
          <a:stretch>
            <a:fillRect/>
          </a:stretch>
        </p:blipFill>
        <p:spPr>
          <a:xfrm>
            <a:off x="7510375" y="3605209"/>
            <a:ext cx="286699" cy="119448"/>
          </a:xfrm>
          <a:prstGeom prst="rect">
            <a:avLst/>
          </a:prstGeom>
        </p:spPr>
      </p:pic>
      <p:sp>
        <p:nvSpPr>
          <p:cNvPr id="41" name="TextBox 40"/>
          <p:cNvSpPr txBox="1"/>
          <p:nvPr/>
        </p:nvSpPr>
        <p:spPr>
          <a:xfrm>
            <a:off x="7605388" y="3489299"/>
            <a:ext cx="230764" cy="155883"/>
          </a:xfrm>
          <a:prstGeom prst="rect">
            <a:avLst/>
          </a:prstGeom>
          <a:noFill/>
        </p:spPr>
        <p:txBody>
          <a:bodyPr wrap="none">
            <a:spAutoFit/>
          </a:bodyPr>
          <a:lstStyle/>
          <a:p>
            <a:pPr>
              <a:defRPr/>
            </a:pPr>
          </a:p>
        </p:txBody>
      </p:sp>
      <p:pic>
        <p:nvPicPr>
          <p:cNvPr id="42" name="Picture 41" descr="image.png"/>
          <p:cNvPicPr>
            <a:picLocks noChangeAspect="1"/>
          </p:cNvPicPr>
          <p:nvPr/>
        </p:nvPicPr>
        <p:blipFill>
          <a:blip r:embed="rId8"/>
          <a:stretch>
            <a:fillRect/>
          </a:stretch>
        </p:blipFill>
        <p:spPr>
          <a:xfrm>
            <a:off x="7616754" y="3493308"/>
            <a:ext cx="209692" cy="141851"/>
          </a:xfrm>
          <a:prstGeom prst="rect">
            <a:avLst/>
          </a:prstGeom>
        </p:spPr>
      </p:pic>
      <p:sp>
        <p:nvSpPr>
          <p:cNvPr id="43" name="TextBox 42"/>
          <p:cNvSpPr txBox="1"/>
          <p:nvPr/>
        </p:nvSpPr>
        <p:spPr>
          <a:xfrm>
            <a:off x="7647403" y="3484701"/>
            <a:ext cx="195517" cy="29007"/>
          </a:xfrm>
          <a:prstGeom prst="rect">
            <a:avLst/>
          </a:prstGeom>
          <a:noFill/>
        </p:spPr>
        <p:txBody>
          <a:bodyPr wrap="none">
            <a:spAutoFit/>
          </a:bodyPr>
          <a:lstStyle/>
          <a:p>
            <a:pPr>
              <a:defRPr/>
            </a:pPr>
          </a:p>
        </p:txBody>
      </p:sp>
      <p:sp>
        <p:nvSpPr>
          <p:cNvPr id="44" name="TextBox 43"/>
          <p:cNvSpPr txBox="1"/>
          <p:nvPr/>
        </p:nvSpPr>
        <p:spPr>
          <a:xfrm>
            <a:off x="7603345" y="3484465"/>
            <a:ext cx="54275" cy="120745"/>
          </a:xfrm>
          <a:prstGeom prst="rect">
            <a:avLst/>
          </a:prstGeom>
          <a:noFill/>
        </p:spPr>
        <p:txBody>
          <a:bodyPr wrap="none">
            <a:spAutoFit/>
          </a:bodyPr>
          <a:lstStyle/>
          <a:p>
            <a:pPr>
              <a:defRPr/>
            </a:pPr>
          </a:p>
        </p:txBody>
      </p:sp>
      <p:sp>
        <p:nvSpPr>
          <p:cNvPr id="45" name="TextBox 44"/>
          <p:cNvSpPr txBox="1"/>
          <p:nvPr/>
        </p:nvSpPr>
        <p:spPr>
          <a:xfrm>
            <a:off x="7783026" y="3506043"/>
            <a:ext cx="58489" cy="139375"/>
          </a:xfrm>
          <a:prstGeom prst="rect">
            <a:avLst/>
          </a:prstGeom>
          <a:noFill/>
        </p:spPr>
        <p:txBody>
          <a:bodyPr wrap="none">
            <a:spAutoFit/>
          </a:bodyPr>
          <a:lstStyle/>
          <a:p>
            <a:pPr>
              <a:defRPr/>
            </a:pPr>
          </a:p>
        </p:txBody>
      </p:sp>
      <p:sp>
        <p:nvSpPr>
          <p:cNvPr id="46" name="TextBox 45"/>
          <p:cNvSpPr txBox="1"/>
          <p:nvPr/>
        </p:nvSpPr>
        <p:spPr>
          <a:xfrm>
            <a:off x="7602706" y="3599078"/>
            <a:ext cx="214545" cy="47048"/>
          </a:xfrm>
          <a:prstGeom prst="rect">
            <a:avLst/>
          </a:prstGeom>
          <a:noFill/>
        </p:spPr>
        <p:txBody>
          <a:bodyPr wrap="none">
            <a:spAutoFit/>
          </a:bodyPr>
          <a:lstStyle/>
          <a:p>
            <a:pPr>
              <a:defRPr/>
            </a:pPr>
          </a:p>
        </p:txBody>
      </p:sp>
      <p:sp>
        <p:nvSpPr>
          <p:cNvPr id="47" name="TextBox 46"/>
          <p:cNvSpPr txBox="1"/>
          <p:nvPr/>
        </p:nvSpPr>
        <p:spPr>
          <a:xfrm>
            <a:off x="7789539" y="3507222"/>
            <a:ext cx="54786" cy="139965"/>
          </a:xfrm>
          <a:prstGeom prst="rect">
            <a:avLst/>
          </a:prstGeom>
          <a:noFill/>
        </p:spPr>
        <p:txBody>
          <a:bodyPr wrap="none">
            <a:spAutoFit/>
          </a:bodyPr>
          <a:lstStyle/>
          <a:p>
            <a:pPr>
              <a:defRPr/>
            </a:pPr>
          </a:p>
        </p:txBody>
      </p:sp>
      <p:sp>
        <p:nvSpPr>
          <p:cNvPr id="48" name="TextBox 47"/>
          <p:cNvSpPr txBox="1"/>
          <p:nvPr/>
        </p:nvSpPr>
        <p:spPr>
          <a:xfrm>
            <a:off x="7602962" y="3605327"/>
            <a:ext cx="190792" cy="46458"/>
          </a:xfrm>
          <a:prstGeom prst="rect">
            <a:avLst/>
          </a:prstGeom>
          <a:noFill/>
        </p:spPr>
        <p:txBody>
          <a:bodyPr wrap="none">
            <a:spAutoFit/>
          </a:bodyPr>
          <a:lstStyle/>
          <a:p>
            <a:pPr>
              <a:defRPr/>
            </a:pPr>
          </a:p>
        </p:txBody>
      </p:sp>
      <p:sp>
        <p:nvSpPr>
          <p:cNvPr id="49" name="TextBox 48"/>
          <p:cNvSpPr txBox="1"/>
          <p:nvPr/>
        </p:nvSpPr>
        <p:spPr>
          <a:xfrm>
            <a:off x="7710617" y="3659096"/>
            <a:ext cx="78411" cy="60608"/>
          </a:xfrm>
          <a:prstGeom prst="rect">
            <a:avLst/>
          </a:prstGeom>
          <a:noFill/>
        </p:spPr>
        <p:txBody>
          <a:bodyPr wrap="none">
            <a:spAutoFit/>
          </a:bodyPr>
          <a:lstStyle/>
          <a:p>
            <a:pPr>
              <a:defRPr/>
            </a:pPr>
          </a:p>
        </p:txBody>
      </p:sp>
      <p:sp>
        <p:nvSpPr>
          <p:cNvPr id="50" name="TextBox 49"/>
          <p:cNvSpPr txBox="1"/>
          <p:nvPr/>
        </p:nvSpPr>
        <p:spPr>
          <a:xfrm>
            <a:off x="7510503" y="3663931"/>
            <a:ext cx="200625" cy="55302"/>
          </a:xfrm>
          <a:prstGeom prst="rect">
            <a:avLst/>
          </a:prstGeom>
          <a:noFill/>
        </p:spPr>
        <p:txBody>
          <a:bodyPr wrap="none">
            <a:spAutoFit/>
          </a:bodyPr>
          <a:lstStyle/>
          <a:p>
            <a:pPr>
              <a:defRPr/>
            </a:pPr>
          </a:p>
        </p:txBody>
      </p:sp>
      <p:sp>
        <p:nvSpPr>
          <p:cNvPr id="51" name="TextBox 50"/>
          <p:cNvSpPr txBox="1"/>
          <p:nvPr/>
        </p:nvSpPr>
        <p:spPr>
          <a:xfrm>
            <a:off x="7510631" y="3653790"/>
            <a:ext cx="2171" cy="11202"/>
          </a:xfrm>
          <a:prstGeom prst="rect">
            <a:avLst/>
          </a:prstGeom>
          <a:noFill/>
        </p:spPr>
        <p:txBody>
          <a:bodyPr wrap="none">
            <a:spAutoFit/>
          </a:bodyPr>
          <a:lstStyle/>
          <a:p>
            <a:pPr>
              <a:defRPr/>
            </a:pPr>
          </a:p>
        </p:txBody>
      </p:sp>
      <p:sp>
        <p:nvSpPr>
          <p:cNvPr id="52" name="TextBox 51"/>
          <p:cNvSpPr txBox="1"/>
          <p:nvPr/>
        </p:nvSpPr>
        <p:spPr>
          <a:xfrm>
            <a:off x="7510758" y="3608157"/>
            <a:ext cx="93225" cy="46340"/>
          </a:xfrm>
          <a:prstGeom prst="rect">
            <a:avLst/>
          </a:prstGeom>
          <a:noFill/>
        </p:spPr>
        <p:txBody>
          <a:bodyPr wrap="none">
            <a:spAutoFit/>
          </a:bodyPr>
          <a:lstStyle/>
          <a:p>
            <a:pPr>
              <a:defRPr/>
            </a:pPr>
          </a:p>
        </p:txBody>
      </p:sp>
      <p:sp>
        <p:nvSpPr>
          <p:cNvPr id="53" name="TextBox 52"/>
          <p:cNvSpPr txBox="1"/>
          <p:nvPr/>
        </p:nvSpPr>
        <p:spPr>
          <a:xfrm>
            <a:off x="7517016" y="3656149"/>
            <a:ext cx="190281" cy="53180"/>
          </a:xfrm>
          <a:prstGeom prst="rect">
            <a:avLst/>
          </a:prstGeom>
          <a:noFill/>
        </p:spPr>
        <p:txBody>
          <a:bodyPr wrap="none">
            <a:spAutoFit/>
          </a:bodyPr>
          <a:lstStyle/>
          <a:p>
            <a:pPr>
              <a:defRPr/>
            </a:pPr>
          </a:p>
        </p:txBody>
      </p:sp>
      <p:sp>
        <p:nvSpPr>
          <p:cNvPr id="54" name="TextBox 53"/>
          <p:cNvSpPr txBox="1"/>
          <p:nvPr/>
        </p:nvSpPr>
        <p:spPr>
          <a:xfrm>
            <a:off x="7707042" y="3652375"/>
            <a:ext cx="77645" cy="55066"/>
          </a:xfrm>
          <a:prstGeom prst="rect">
            <a:avLst/>
          </a:prstGeom>
          <a:noFill/>
        </p:spPr>
        <p:txBody>
          <a:bodyPr wrap="none">
            <a:spAutoFit/>
          </a:bodyPr>
          <a:lstStyle/>
          <a:p>
            <a:pPr>
              <a:defRPr/>
            </a:pPr>
          </a:p>
        </p:txBody>
      </p:sp>
      <p:pic>
        <p:nvPicPr>
          <p:cNvPr id="55" name="Picture 54" descr="image.png"/>
          <p:cNvPicPr>
            <a:picLocks noChangeAspect="1"/>
          </p:cNvPicPr>
          <p:nvPr/>
        </p:nvPicPr>
        <p:blipFill>
          <a:blip r:embed="rId9"/>
          <a:stretch>
            <a:fillRect/>
          </a:stretch>
        </p:blipFill>
        <p:spPr>
          <a:xfrm>
            <a:off x="7991996" y="3567143"/>
            <a:ext cx="359261" cy="342045"/>
          </a:xfrm>
          <a:prstGeom prst="rect">
            <a:avLst/>
          </a:prstGeom>
        </p:spPr>
      </p:pic>
      <p:sp>
        <p:nvSpPr>
          <p:cNvPr id="56" name="TextBox 55"/>
          <p:cNvSpPr txBox="1"/>
          <p:nvPr/>
        </p:nvSpPr>
        <p:spPr>
          <a:xfrm>
            <a:off x="8145217" y="3599942"/>
            <a:ext cx="169400" cy="156753"/>
          </a:xfrm>
          <a:prstGeom prst="rect">
            <a:avLst/>
          </a:prstGeom>
          <a:noFill/>
        </p:spPr>
        <p:txBody>
          <a:bodyPr wrap="none">
            <a:spAutoFit/>
          </a:bodyPr>
          <a:lstStyle/>
          <a:p>
            <a:pPr>
              <a:defRPr/>
            </a:pPr>
          </a:p>
        </p:txBody>
      </p:sp>
      <p:pic>
        <p:nvPicPr>
          <p:cNvPr id="57" name="Picture 56" descr="image.png"/>
          <p:cNvPicPr>
            <a:picLocks noChangeAspect="1"/>
          </p:cNvPicPr>
          <p:nvPr/>
        </p:nvPicPr>
        <p:blipFill>
          <a:blip r:embed="rId10"/>
          <a:stretch>
            <a:fillRect/>
          </a:stretch>
        </p:blipFill>
        <p:spPr>
          <a:xfrm>
            <a:off x="7903199" y="3385017"/>
            <a:ext cx="189578" cy="337027"/>
          </a:xfrm>
          <a:prstGeom prst="rect">
            <a:avLst/>
          </a:prstGeom>
        </p:spPr>
      </p:pic>
      <p:pic>
        <p:nvPicPr>
          <p:cNvPr id="58" name="Picture 57" descr="image.png"/>
          <p:cNvPicPr>
            <a:picLocks noChangeAspect="1"/>
          </p:cNvPicPr>
          <p:nvPr/>
        </p:nvPicPr>
        <p:blipFill>
          <a:blip r:embed="rId11"/>
          <a:stretch>
            <a:fillRect/>
          </a:stretch>
        </p:blipFill>
        <p:spPr>
          <a:xfrm>
            <a:off x="9216586" y="6040274"/>
            <a:ext cx="253501" cy="120343"/>
          </a:xfrm>
          <a:prstGeom prst="rect">
            <a:avLst/>
          </a:prstGeom>
        </p:spPr>
      </p:pic>
      <p:sp>
        <p:nvSpPr>
          <p:cNvPr id="59" name="TextBox 58"/>
          <p:cNvSpPr txBox="1"/>
          <p:nvPr/>
        </p:nvSpPr>
        <p:spPr>
          <a:xfrm>
            <a:off x="9300597" y="5923494"/>
            <a:ext cx="204043" cy="157052"/>
          </a:xfrm>
          <a:prstGeom prst="rect">
            <a:avLst/>
          </a:prstGeom>
          <a:noFill/>
        </p:spPr>
        <p:txBody>
          <a:bodyPr wrap="none">
            <a:spAutoFit/>
          </a:bodyPr>
          <a:lstStyle/>
          <a:p>
            <a:pPr>
              <a:defRPr/>
            </a:pPr>
          </a:p>
        </p:txBody>
      </p:sp>
      <p:pic>
        <p:nvPicPr>
          <p:cNvPr id="60" name="Picture 59" descr="image.png"/>
          <p:cNvPicPr>
            <a:picLocks noChangeAspect="1"/>
          </p:cNvPicPr>
          <p:nvPr/>
        </p:nvPicPr>
        <p:blipFill>
          <a:blip r:embed="rId12"/>
          <a:stretch>
            <a:fillRect/>
          </a:stretch>
        </p:blipFill>
        <p:spPr>
          <a:xfrm>
            <a:off x="9310647" y="5927534"/>
            <a:ext cx="185412" cy="142915"/>
          </a:xfrm>
          <a:prstGeom prst="rect">
            <a:avLst/>
          </a:prstGeom>
        </p:spPr>
      </p:pic>
      <p:sp>
        <p:nvSpPr>
          <p:cNvPr id="61" name="TextBox 60"/>
          <p:cNvSpPr txBox="1"/>
          <p:nvPr/>
        </p:nvSpPr>
        <p:spPr>
          <a:xfrm>
            <a:off x="9337747" y="5918861"/>
            <a:ext cx="172878" cy="29225"/>
          </a:xfrm>
          <a:prstGeom prst="rect">
            <a:avLst/>
          </a:prstGeom>
          <a:noFill/>
        </p:spPr>
        <p:txBody>
          <a:bodyPr wrap="none">
            <a:spAutoFit/>
          </a:bodyPr>
          <a:lstStyle/>
          <a:p>
            <a:pPr>
              <a:defRPr/>
            </a:pPr>
          </a:p>
        </p:txBody>
      </p:sp>
      <p:sp>
        <p:nvSpPr>
          <p:cNvPr id="62" name="TextBox 61"/>
          <p:cNvSpPr txBox="1"/>
          <p:nvPr/>
        </p:nvSpPr>
        <p:spPr>
          <a:xfrm>
            <a:off x="9298791" y="5918624"/>
            <a:ext cx="47990" cy="121650"/>
          </a:xfrm>
          <a:prstGeom prst="rect">
            <a:avLst/>
          </a:prstGeom>
          <a:noFill/>
        </p:spPr>
        <p:txBody>
          <a:bodyPr wrap="none">
            <a:spAutoFit/>
          </a:bodyPr>
          <a:lstStyle/>
          <a:p>
            <a:pPr>
              <a:defRPr/>
            </a:pPr>
          </a:p>
        </p:txBody>
      </p:sp>
      <p:sp>
        <p:nvSpPr>
          <p:cNvPr id="63" name="TextBox 62"/>
          <p:cNvSpPr txBox="1"/>
          <p:nvPr/>
        </p:nvSpPr>
        <p:spPr>
          <a:xfrm>
            <a:off x="9457666" y="5940364"/>
            <a:ext cx="51716" cy="140420"/>
          </a:xfrm>
          <a:prstGeom prst="rect">
            <a:avLst/>
          </a:prstGeom>
          <a:noFill/>
        </p:spPr>
        <p:txBody>
          <a:bodyPr wrap="none">
            <a:spAutoFit/>
          </a:bodyPr>
          <a:lstStyle/>
          <a:p>
            <a:pPr>
              <a:defRPr/>
            </a:pPr>
          </a:p>
        </p:txBody>
      </p:sp>
      <p:sp>
        <p:nvSpPr>
          <p:cNvPr id="64" name="TextBox 63"/>
          <p:cNvSpPr txBox="1"/>
          <p:nvPr/>
        </p:nvSpPr>
        <p:spPr>
          <a:xfrm>
            <a:off x="9298226" y="6034096"/>
            <a:ext cx="189702" cy="47401"/>
          </a:xfrm>
          <a:prstGeom prst="rect">
            <a:avLst/>
          </a:prstGeom>
          <a:noFill/>
        </p:spPr>
        <p:txBody>
          <a:bodyPr wrap="none">
            <a:spAutoFit/>
          </a:bodyPr>
          <a:lstStyle/>
          <a:p>
            <a:pPr>
              <a:defRPr/>
            </a:pPr>
          </a:p>
        </p:txBody>
      </p:sp>
      <p:sp>
        <p:nvSpPr>
          <p:cNvPr id="65" name="TextBox 64"/>
          <p:cNvSpPr txBox="1"/>
          <p:nvPr/>
        </p:nvSpPr>
        <p:spPr>
          <a:xfrm>
            <a:off x="9463425" y="5941552"/>
            <a:ext cx="48442" cy="141014"/>
          </a:xfrm>
          <a:prstGeom prst="rect">
            <a:avLst/>
          </a:prstGeom>
          <a:noFill/>
        </p:spPr>
        <p:txBody>
          <a:bodyPr wrap="none">
            <a:spAutoFit/>
          </a:bodyPr>
          <a:lstStyle/>
          <a:p>
            <a:pPr>
              <a:defRPr/>
            </a:pPr>
          </a:p>
        </p:txBody>
      </p:sp>
      <p:sp>
        <p:nvSpPr>
          <p:cNvPr id="66" name="TextBox 65"/>
          <p:cNvSpPr txBox="1"/>
          <p:nvPr/>
        </p:nvSpPr>
        <p:spPr>
          <a:xfrm>
            <a:off x="9298452" y="6040392"/>
            <a:ext cx="168700" cy="46807"/>
          </a:xfrm>
          <a:prstGeom prst="rect">
            <a:avLst/>
          </a:prstGeom>
          <a:noFill/>
        </p:spPr>
        <p:txBody>
          <a:bodyPr wrap="none">
            <a:spAutoFit/>
          </a:bodyPr>
          <a:lstStyle/>
          <a:p>
            <a:pPr>
              <a:defRPr/>
            </a:pPr>
          </a:p>
        </p:txBody>
      </p:sp>
      <p:sp>
        <p:nvSpPr>
          <p:cNvPr id="67" name="TextBox 66"/>
          <p:cNvSpPr txBox="1"/>
          <p:nvPr/>
        </p:nvSpPr>
        <p:spPr>
          <a:xfrm>
            <a:off x="9393642" y="6094565"/>
            <a:ext cx="69332" cy="61063"/>
          </a:xfrm>
          <a:prstGeom prst="rect">
            <a:avLst/>
          </a:prstGeom>
          <a:noFill/>
        </p:spPr>
        <p:txBody>
          <a:bodyPr wrap="none">
            <a:spAutoFit/>
          </a:bodyPr>
          <a:lstStyle/>
          <a:p>
            <a:pPr>
              <a:defRPr/>
            </a:pPr>
          </a:p>
        </p:txBody>
      </p:sp>
      <p:sp>
        <p:nvSpPr>
          <p:cNvPr id="68" name="TextBox 67"/>
          <p:cNvSpPr txBox="1"/>
          <p:nvPr/>
        </p:nvSpPr>
        <p:spPr>
          <a:xfrm>
            <a:off x="9216699" y="6099436"/>
            <a:ext cx="177394" cy="55717"/>
          </a:xfrm>
          <a:prstGeom prst="rect">
            <a:avLst/>
          </a:prstGeom>
          <a:noFill/>
        </p:spPr>
        <p:txBody>
          <a:bodyPr wrap="none">
            <a:spAutoFit/>
          </a:bodyPr>
          <a:lstStyle/>
          <a:p>
            <a:pPr>
              <a:defRPr/>
            </a:pPr>
          </a:p>
        </p:txBody>
      </p:sp>
      <p:sp>
        <p:nvSpPr>
          <p:cNvPr id="69" name="TextBox 68"/>
          <p:cNvSpPr txBox="1"/>
          <p:nvPr/>
        </p:nvSpPr>
        <p:spPr>
          <a:xfrm>
            <a:off x="9216812" y="6089219"/>
            <a:ext cx="1920" cy="11286"/>
          </a:xfrm>
          <a:prstGeom prst="rect">
            <a:avLst/>
          </a:prstGeom>
          <a:noFill/>
        </p:spPr>
        <p:txBody>
          <a:bodyPr wrap="none">
            <a:spAutoFit/>
          </a:bodyPr>
          <a:lstStyle/>
          <a:p>
            <a:pPr>
              <a:defRPr/>
            </a:pPr>
          </a:p>
        </p:txBody>
      </p:sp>
      <p:sp>
        <p:nvSpPr>
          <p:cNvPr id="70" name="TextBox 69"/>
          <p:cNvSpPr txBox="1"/>
          <p:nvPr/>
        </p:nvSpPr>
        <p:spPr>
          <a:xfrm>
            <a:off x="9216925" y="6043244"/>
            <a:ext cx="82430" cy="46688"/>
          </a:xfrm>
          <a:prstGeom prst="rect">
            <a:avLst/>
          </a:prstGeom>
          <a:noFill/>
        </p:spPr>
        <p:txBody>
          <a:bodyPr wrap="none">
            <a:spAutoFit/>
          </a:bodyPr>
          <a:lstStyle/>
          <a:p>
            <a:pPr>
              <a:defRPr/>
            </a:pPr>
          </a:p>
        </p:txBody>
      </p:sp>
      <p:sp>
        <p:nvSpPr>
          <p:cNvPr id="71" name="TextBox 70"/>
          <p:cNvSpPr txBox="1"/>
          <p:nvPr/>
        </p:nvSpPr>
        <p:spPr>
          <a:xfrm>
            <a:off x="9222458" y="6091595"/>
            <a:ext cx="168248" cy="53578"/>
          </a:xfrm>
          <a:prstGeom prst="rect">
            <a:avLst/>
          </a:prstGeom>
          <a:noFill/>
        </p:spPr>
        <p:txBody>
          <a:bodyPr wrap="none">
            <a:spAutoFit/>
          </a:bodyPr>
          <a:lstStyle/>
          <a:p>
            <a:pPr>
              <a:defRPr/>
            </a:pPr>
          </a:p>
        </p:txBody>
      </p:sp>
      <p:sp>
        <p:nvSpPr>
          <p:cNvPr id="72" name="TextBox 71"/>
          <p:cNvSpPr txBox="1"/>
          <p:nvPr/>
        </p:nvSpPr>
        <p:spPr>
          <a:xfrm>
            <a:off x="9390480" y="6087793"/>
            <a:ext cx="68654" cy="55479"/>
          </a:xfrm>
          <a:prstGeom prst="rect">
            <a:avLst/>
          </a:prstGeom>
          <a:noFill/>
        </p:spPr>
        <p:txBody>
          <a:bodyPr wrap="none">
            <a:spAutoFit/>
          </a:bodyPr>
          <a:lstStyle/>
          <a:p>
            <a:pPr>
              <a:defRPr/>
            </a:pPr>
          </a:p>
        </p:txBody>
      </p:sp>
      <p:pic>
        <p:nvPicPr>
          <p:cNvPr id="73" name="Picture 72" descr="image.png"/>
          <p:cNvPicPr>
            <a:picLocks noChangeAspect="1"/>
          </p:cNvPicPr>
          <p:nvPr/>
        </p:nvPicPr>
        <p:blipFill>
          <a:blip r:embed="rId11"/>
          <a:stretch>
            <a:fillRect/>
          </a:stretch>
        </p:blipFill>
        <p:spPr>
          <a:xfrm>
            <a:off x="9550087" y="5949454"/>
            <a:ext cx="260920" cy="99063"/>
          </a:xfrm>
          <a:prstGeom prst="rect">
            <a:avLst/>
          </a:prstGeom>
        </p:spPr>
      </p:pic>
      <p:sp>
        <p:nvSpPr>
          <p:cNvPr id="74" name="TextBox 73"/>
          <p:cNvSpPr txBox="1"/>
          <p:nvPr/>
        </p:nvSpPr>
        <p:spPr>
          <a:xfrm>
            <a:off x="9636557" y="5853324"/>
            <a:ext cx="210015" cy="129281"/>
          </a:xfrm>
          <a:prstGeom prst="rect">
            <a:avLst/>
          </a:prstGeom>
          <a:noFill/>
        </p:spPr>
        <p:txBody>
          <a:bodyPr wrap="none">
            <a:spAutoFit/>
          </a:bodyPr>
          <a:lstStyle/>
          <a:p>
            <a:pPr>
              <a:defRPr/>
            </a:pPr>
          </a:p>
        </p:txBody>
      </p:sp>
      <p:pic>
        <p:nvPicPr>
          <p:cNvPr id="75" name="Picture 74" descr="image.png"/>
          <p:cNvPicPr>
            <a:picLocks noChangeAspect="1"/>
          </p:cNvPicPr>
          <p:nvPr/>
        </p:nvPicPr>
        <p:blipFill>
          <a:blip r:embed="rId12"/>
          <a:stretch>
            <a:fillRect/>
          </a:stretch>
        </p:blipFill>
        <p:spPr>
          <a:xfrm>
            <a:off x="9646901" y="5856649"/>
            <a:ext cx="190838" cy="117644"/>
          </a:xfrm>
          <a:prstGeom prst="rect">
            <a:avLst/>
          </a:prstGeom>
        </p:spPr>
      </p:pic>
      <p:sp>
        <p:nvSpPr>
          <p:cNvPr id="76" name="TextBox 75"/>
          <p:cNvSpPr txBox="1"/>
          <p:nvPr/>
        </p:nvSpPr>
        <p:spPr>
          <a:xfrm>
            <a:off x="9674794" y="5849510"/>
            <a:ext cx="177937" cy="24057"/>
          </a:xfrm>
          <a:prstGeom prst="rect">
            <a:avLst/>
          </a:prstGeom>
          <a:noFill/>
        </p:spPr>
        <p:txBody>
          <a:bodyPr wrap="none">
            <a:spAutoFit/>
          </a:bodyPr>
          <a:lstStyle/>
          <a:p>
            <a:pPr>
              <a:defRPr/>
            </a:pPr>
          </a:p>
        </p:txBody>
      </p:sp>
      <p:sp>
        <p:nvSpPr>
          <p:cNvPr id="77" name="TextBox 76"/>
          <p:cNvSpPr txBox="1"/>
          <p:nvPr/>
        </p:nvSpPr>
        <p:spPr>
          <a:xfrm>
            <a:off x="9634698" y="5849315"/>
            <a:ext cx="49395" cy="100139"/>
          </a:xfrm>
          <a:prstGeom prst="rect">
            <a:avLst/>
          </a:prstGeom>
          <a:noFill/>
        </p:spPr>
        <p:txBody>
          <a:bodyPr wrap="none">
            <a:spAutoFit/>
          </a:bodyPr>
          <a:lstStyle/>
          <a:p>
            <a:pPr>
              <a:defRPr/>
            </a:pPr>
          </a:p>
        </p:txBody>
      </p:sp>
      <p:sp>
        <p:nvSpPr>
          <p:cNvPr id="78" name="TextBox 77"/>
          <p:cNvSpPr txBox="1"/>
          <p:nvPr/>
        </p:nvSpPr>
        <p:spPr>
          <a:xfrm>
            <a:off x="9798223" y="5867211"/>
            <a:ext cx="53230" cy="115590"/>
          </a:xfrm>
          <a:prstGeom prst="rect">
            <a:avLst/>
          </a:prstGeom>
          <a:noFill/>
        </p:spPr>
        <p:txBody>
          <a:bodyPr wrap="none">
            <a:spAutoFit/>
          </a:bodyPr>
          <a:lstStyle/>
          <a:p>
            <a:pPr>
              <a:defRPr/>
            </a:pPr>
          </a:p>
        </p:txBody>
      </p:sp>
      <p:sp>
        <p:nvSpPr>
          <p:cNvPr id="79" name="TextBox 78"/>
          <p:cNvSpPr txBox="1"/>
          <p:nvPr/>
        </p:nvSpPr>
        <p:spPr>
          <a:xfrm>
            <a:off x="9634116" y="5944369"/>
            <a:ext cx="195254" cy="39019"/>
          </a:xfrm>
          <a:prstGeom prst="rect">
            <a:avLst/>
          </a:prstGeom>
          <a:noFill/>
        </p:spPr>
        <p:txBody>
          <a:bodyPr wrap="none">
            <a:spAutoFit/>
          </a:bodyPr>
          <a:lstStyle/>
          <a:p>
            <a:pPr>
              <a:defRPr/>
            </a:pPr>
          </a:p>
        </p:txBody>
      </p:sp>
      <p:sp>
        <p:nvSpPr>
          <p:cNvPr id="80" name="TextBox 79"/>
          <p:cNvSpPr txBox="1"/>
          <p:nvPr/>
        </p:nvSpPr>
        <p:spPr>
          <a:xfrm>
            <a:off x="9804150" y="5868189"/>
            <a:ext cx="49860" cy="116079"/>
          </a:xfrm>
          <a:prstGeom prst="rect">
            <a:avLst/>
          </a:prstGeom>
          <a:noFill/>
        </p:spPr>
        <p:txBody>
          <a:bodyPr wrap="none">
            <a:spAutoFit/>
          </a:bodyPr>
          <a:lstStyle/>
          <a:p>
            <a:pPr>
              <a:defRPr/>
            </a:pPr>
          </a:p>
        </p:txBody>
      </p:sp>
      <p:sp>
        <p:nvSpPr>
          <p:cNvPr id="81" name="TextBox 80"/>
          <p:cNvSpPr txBox="1"/>
          <p:nvPr/>
        </p:nvSpPr>
        <p:spPr>
          <a:xfrm>
            <a:off x="9634349" y="5949552"/>
            <a:ext cx="173637" cy="38530"/>
          </a:xfrm>
          <a:prstGeom prst="rect">
            <a:avLst/>
          </a:prstGeom>
          <a:noFill/>
        </p:spPr>
        <p:txBody>
          <a:bodyPr wrap="none">
            <a:spAutoFit/>
          </a:bodyPr>
          <a:lstStyle/>
          <a:p>
            <a:pPr>
              <a:defRPr/>
            </a:pPr>
          </a:p>
        </p:txBody>
      </p:sp>
      <p:sp>
        <p:nvSpPr>
          <p:cNvPr id="82" name="TextBox 81"/>
          <p:cNvSpPr txBox="1"/>
          <p:nvPr/>
        </p:nvSpPr>
        <p:spPr>
          <a:xfrm>
            <a:off x="9732325" y="5994145"/>
            <a:ext cx="71361" cy="50265"/>
          </a:xfrm>
          <a:prstGeom prst="rect">
            <a:avLst/>
          </a:prstGeom>
          <a:noFill/>
        </p:spPr>
        <p:txBody>
          <a:bodyPr wrap="none">
            <a:spAutoFit/>
          </a:bodyPr>
          <a:lstStyle/>
          <a:p>
            <a:pPr>
              <a:defRPr/>
            </a:pPr>
          </a:p>
        </p:txBody>
      </p:sp>
      <p:sp>
        <p:nvSpPr>
          <p:cNvPr id="83" name="TextBox 82"/>
          <p:cNvSpPr txBox="1"/>
          <p:nvPr/>
        </p:nvSpPr>
        <p:spPr>
          <a:xfrm>
            <a:off x="9550204" y="5998154"/>
            <a:ext cx="182586" cy="45864"/>
          </a:xfrm>
          <a:prstGeom prst="rect">
            <a:avLst/>
          </a:prstGeom>
          <a:noFill/>
        </p:spPr>
        <p:txBody>
          <a:bodyPr wrap="none">
            <a:spAutoFit/>
          </a:bodyPr>
          <a:lstStyle/>
          <a:p>
            <a:pPr>
              <a:defRPr/>
            </a:pPr>
          </a:p>
        </p:txBody>
      </p:sp>
      <p:sp>
        <p:nvSpPr>
          <p:cNvPr id="84" name="TextBox 83"/>
          <p:cNvSpPr txBox="1"/>
          <p:nvPr/>
        </p:nvSpPr>
        <p:spPr>
          <a:xfrm>
            <a:off x="9550320" y="5989744"/>
            <a:ext cx="1976" cy="9290"/>
          </a:xfrm>
          <a:prstGeom prst="rect">
            <a:avLst/>
          </a:prstGeom>
          <a:noFill/>
        </p:spPr>
        <p:txBody>
          <a:bodyPr wrap="none">
            <a:spAutoFit/>
          </a:bodyPr>
          <a:lstStyle/>
          <a:p>
            <a:pPr>
              <a:defRPr/>
            </a:pPr>
          </a:p>
        </p:txBody>
      </p:sp>
      <p:sp>
        <p:nvSpPr>
          <p:cNvPr id="85" name="TextBox 84"/>
          <p:cNvSpPr txBox="1"/>
          <p:nvPr/>
        </p:nvSpPr>
        <p:spPr>
          <a:xfrm>
            <a:off x="9550436" y="5951899"/>
            <a:ext cx="84843" cy="38432"/>
          </a:xfrm>
          <a:prstGeom prst="rect">
            <a:avLst/>
          </a:prstGeom>
          <a:noFill/>
        </p:spPr>
        <p:txBody>
          <a:bodyPr wrap="none">
            <a:spAutoFit/>
          </a:bodyPr>
          <a:lstStyle/>
          <a:p>
            <a:pPr>
              <a:defRPr/>
            </a:pPr>
          </a:p>
        </p:txBody>
      </p:sp>
      <p:sp>
        <p:nvSpPr>
          <p:cNvPr id="86" name="TextBox 85"/>
          <p:cNvSpPr txBox="1"/>
          <p:nvPr/>
        </p:nvSpPr>
        <p:spPr>
          <a:xfrm>
            <a:off x="9556131" y="5991700"/>
            <a:ext cx="173172" cy="44104"/>
          </a:xfrm>
          <a:prstGeom prst="rect">
            <a:avLst/>
          </a:prstGeom>
          <a:noFill/>
        </p:spPr>
        <p:txBody>
          <a:bodyPr wrap="none">
            <a:spAutoFit/>
          </a:bodyPr>
          <a:lstStyle/>
          <a:p>
            <a:pPr>
              <a:defRPr/>
            </a:pPr>
          </a:p>
        </p:txBody>
      </p:sp>
      <p:sp>
        <p:nvSpPr>
          <p:cNvPr id="87" name="TextBox 86"/>
          <p:cNvSpPr txBox="1"/>
          <p:nvPr/>
        </p:nvSpPr>
        <p:spPr>
          <a:xfrm>
            <a:off x="9729071" y="5988571"/>
            <a:ext cx="70663" cy="45669"/>
          </a:xfrm>
          <a:prstGeom prst="rect">
            <a:avLst/>
          </a:prstGeom>
          <a:noFill/>
        </p:spPr>
        <p:txBody>
          <a:bodyPr wrap="none">
            <a:spAutoFit/>
          </a:bodyPr>
          <a:lstStyle/>
          <a:p>
            <a:pPr>
              <a:defRPr/>
            </a:pPr>
          </a:p>
        </p:txBody>
      </p:sp>
      <p:sp>
        <p:nvSpPr>
          <p:cNvPr id="88" name="TextBox 87"/>
          <p:cNvSpPr txBox="1"/>
          <p:nvPr/>
        </p:nvSpPr>
        <p:spPr>
          <a:xfrm>
            <a:off x="7157545" y="1523999"/>
            <a:ext cx="4550979" cy="4897821"/>
          </a:xfrm>
          <a:prstGeom prst="rect">
            <a:avLst/>
          </a:prstGeom>
          <a:noFill/>
        </p:spPr>
        <p:txBody>
          <a:bodyPr wrap="none">
            <a:spAutoFit/>
          </a:bodyPr>
          <a:lstStyle/>
          <a:p>
            <a:pPr>
              <a:defRPr/>
            </a:pPr>
          </a:p>
        </p:txBody>
      </p:sp>
    </p:spTree>
  </p:cSld>
  <p:clrMapOvr>
    <a:masterClrMapping/>
  </p:clrMapOvr>
</p:sld>
</file>

<file path=ppt/slides/slide2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336191"/>
            <a:ext cx="10515600" cy="894622"/>
          </a:xfrm>
          <a:prstGeom prst="rect">
            <a:avLst/>
          </a:prstGeom>
          <a:noFill/>
        </p:spPr>
        <p:txBody>
          <a:bodyPr wrap="none">
            <a:spAutoFit/>
          </a:bodyPr>
          <a:lstStyle/>
          <a:p>
            <a:pPr>
              <a:defRPr/>
            </a:pPr>
            <a:r>
              <a:t>Two key network-core functions</a:t>
            </a:r>
          </a:p>
        </p:txBody>
      </p:sp>
      <p:sp>
        <p:nvSpPr>
          <p:cNvPr id="3" name="TextBox 2"/>
          <p:cNvSpPr txBox="1"/>
          <p:nvPr/>
        </p:nvSpPr>
        <p:spPr>
          <a:xfrm>
            <a:off x="5006052" y="4251228"/>
            <a:ext cx="2848871" cy="1480906"/>
          </a:xfrm>
          <a:prstGeom prst="rect">
            <a:avLst/>
          </a:prstGeom>
          <a:noFill/>
        </p:spPr>
        <p:txBody>
          <a:bodyPr wrap="none">
            <a:spAutoFit/>
          </a:bodyPr>
          <a:lstStyle/>
          <a:p>
            <a:pPr>
              <a:defRPr/>
            </a:pPr>
          </a:p>
        </p:txBody>
      </p:sp>
      <p:sp>
        <p:nvSpPr>
          <p:cNvPr id="4" name="TextBox 3"/>
          <p:cNvSpPr txBox="1"/>
          <p:nvPr/>
        </p:nvSpPr>
        <p:spPr>
          <a:xfrm>
            <a:off x="5644427" y="4554393"/>
            <a:ext cx="543096" cy="295229"/>
          </a:xfrm>
          <a:prstGeom prst="rect">
            <a:avLst/>
          </a:prstGeom>
          <a:noFill/>
        </p:spPr>
        <p:txBody>
          <a:bodyPr wrap="none">
            <a:spAutoFit/>
          </a:bodyPr>
          <a:lstStyle/>
          <a:p>
            <a:pPr>
              <a:defRPr/>
            </a:pPr>
          </a:p>
        </p:txBody>
      </p:sp>
      <p:sp>
        <p:nvSpPr>
          <p:cNvPr id="5" name="TextBox 4"/>
          <p:cNvSpPr txBox="1"/>
          <p:nvPr/>
        </p:nvSpPr>
        <p:spPr>
          <a:xfrm>
            <a:off x="6686155" y="4548044"/>
            <a:ext cx="504984" cy="307927"/>
          </a:xfrm>
          <a:prstGeom prst="rect">
            <a:avLst/>
          </a:prstGeom>
          <a:noFill/>
        </p:spPr>
        <p:txBody>
          <a:bodyPr wrap="none">
            <a:spAutoFit/>
          </a:bodyPr>
          <a:lstStyle/>
          <a:p>
            <a:pPr>
              <a:defRPr/>
            </a:pPr>
          </a:p>
        </p:txBody>
      </p:sp>
      <p:sp>
        <p:nvSpPr>
          <p:cNvPr id="6" name="TextBox 5"/>
          <p:cNvSpPr txBox="1"/>
          <p:nvPr/>
        </p:nvSpPr>
        <p:spPr>
          <a:xfrm>
            <a:off x="5620607" y="4940095"/>
            <a:ext cx="481164" cy="238088"/>
          </a:xfrm>
          <a:prstGeom prst="rect">
            <a:avLst/>
          </a:prstGeom>
          <a:noFill/>
        </p:spPr>
        <p:txBody>
          <a:bodyPr wrap="none">
            <a:spAutoFit/>
          </a:bodyPr>
          <a:lstStyle/>
          <a:p>
            <a:pPr>
              <a:defRPr/>
            </a:pPr>
          </a:p>
        </p:txBody>
      </p:sp>
      <p:sp>
        <p:nvSpPr>
          <p:cNvPr id="7" name="TextBox 6"/>
          <p:cNvSpPr txBox="1"/>
          <p:nvPr/>
        </p:nvSpPr>
        <p:spPr>
          <a:xfrm>
            <a:off x="6568643" y="4916286"/>
            <a:ext cx="628848" cy="247611"/>
          </a:xfrm>
          <a:prstGeom prst="rect">
            <a:avLst/>
          </a:prstGeom>
          <a:noFill/>
        </p:spPr>
        <p:txBody>
          <a:bodyPr wrap="none">
            <a:spAutoFit/>
          </a:bodyPr>
          <a:lstStyle/>
          <a:p>
            <a:pPr>
              <a:defRPr/>
            </a:pPr>
          </a:p>
        </p:txBody>
      </p:sp>
      <p:sp>
        <p:nvSpPr>
          <p:cNvPr id="8" name="TextBox 7"/>
          <p:cNvSpPr txBox="1"/>
          <p:nvPr/>
        </p:nvSpPr>
        <p:spPr>
          <a:xfrm>
            <a:off x="7235603" y="4970253"/>
            <a:ext cx="206440" cy="507920"/>
          </a:xfrm>
          <a:prstGeom prst="rect">
            <a:avLst/>
          </a:prstGeom>
          <a:noFill/>
        </p:spPr>
        <p:txBody>
          <a:bodyPr wrap="none">
            <a:spAutoFit/>
          </a:bodyPr>
          <a:lstStyle/>
          <a:p>
            <a:pPr>
              <a:defRPr/>
            </a:pPr>
          </a:p>
        </p:txBody>
      </p:sp>
      <p:sp>
        <p:nvSpPr>
          <p:cNvPr id="9" name="TextBox 8"/>
          <p:cNvSpPr txBox="1"/>
          <p:nvPr/>
        </p:nvSpPr>
        <p:spPr>
          <a:xfrm>
            <a:off x="6000139" y="5503569"/>
            <a:ext cx="736832" cy="74601"/>
          </a:xfrm>
          <a:prstGeom prst="rect">
            <a:avLst/>
          </a:prstGeom>
          <a:noFill/>
        </p:spPr>
        <p:txBody>
          <a:bodyPr wrap="none">
            <a:spAutoFit/>
          </a:bodyPr>
          <a:lstStyle/>
          <a:p>
            <a:pPr>
              <a:defRPr/>
            </a:pPr>
          </a:p>
        </p:txBody>
      </p:sp>
      <p:sp>
        <p:nvSpPr>
          <p:cNvPr id="10" name="TextBox 9"/>
          <p:cNvSpPr txBox="1"/>
          <p:nvPr/>
        </p:nvSpPr>
        <p:spPr>
          <a:xfrm>
            <a:off x="5463395" y="4963904"/>
            <a:ext cx="193736" cy="425383"/>
          </a:xfrm>
          <a:prstGeom prst="rect">
            <a:avLst/>
          </a:prstGeom>
          <a:noFill/>
        </p:spPr>
        <p:txBody>
          <a:bodyPr wrap="none">
            <a:spAutoFit/>
          </a:bodyPr>
          <a:lstStyle/>
          <a:p>
            <a:pPr>
              <a:defRPr/>
            </a:pPr>
          </a:p>
        </p:txBody>
      </p:sp>
      <p:sp>
        <p:nvSpPr>
          <p:cNvPr id="11" name="TextBox 10"/>
          <p:cNvSpPr txBox="1"/>
          <p:nvPr/>
        </p:nvSpPr>
        <p:spPr>
          <a:xfrm>
            <a:off x="3738363" y="4863862"/>
            <a:ext cx="1408179" cy="914224"/>
          </a:xfrm>
          <a:prstGeom prst="rect">
            <a:avLst/>
          </a:prstGeom>
          <a:noFill/>
        </p:spPr>
        <p:txBody>
          <a:bodyPr wrap="none">
            <a:spAutoFit/>
          </a:bodyPr>
          <a:lstStyle/>
          <a:p>
            <a:pPr>
              <a:defRPr/>
            </a:pPr>
          </a:p>
        </p:txBody>
      </p:sp>
      <p:sp>
        <p:nvSpPr>
          <p:cNvPr id="12" name="TextBox 11"/>
          <p:cNvSpPr txBox="1"/>
          <p:nvPr/>
        </p:nvSpPr>
        <p:spPr>
          <a:xfrm>
            <a:off x="332534" y="2514905"/>
            <a:ext cx="2930611" cy="3063265"/>
          </a:xfrm>
          <a:prstGeom prst="rect">
            <a:avLst/>
          </a:prstGeom>
          <a:noFill/>
        </p:spPr>
        <p:txBody>
          <a:bodyPr wrap="none">
            <a:spAutoFit/>
          </a:bodyPr>
          <a:lstStyle/>
          <a:p>
            <a:pPr>
              <a:defRPr/>
            </a:pPr>
            <a:r>
              <a:t>Forwarding: </a:t>
            </a:r>
          </a:p>
          <a:p>
            <a:pPr>
              <a:defRPr/>
            </a:pPr>
            <a:r>
              <a:t>aka “switching”</a:t>
            </a:r>
          </a:p>
          <a:p>
            <a:pPr>
              <a:defRPr/>
            </a:pPr>
            <a:r>
              <a:t>Local action: move arriving packets from router’s input link to appropriate router output link</a:t>
            </a:r>
          </a:p>
          <a:p>
            <a:pPr>
              <a:defRPr/>
            </a:pPr>
          </a:p>
        </p:txBody>
      </p:sp>
      <p:sp>
        <p:nvSpPr>
          <p:cNvPr id="13" name="TextBox 12"/>
          <p:cNvSpPr txBox="1"/>
          <p:nvPr/>
        </p:nvSpPr>
        <p:spPr>
          <a:xfrm>
            <a:off x="8430283" y="1824271"/>
            <a:ext cx="3555414" cy="3006243"/>
          </a:xfrm>
          <a:prstGeom prst="rect">
            <a:avLst/>
          </a:prstGeom>
          <a:noFill/>
        </p:spPr>
        <p:txBody>
          <a:bodyPr wrap="none">
            <a:spAutoFit/>
          </a:bodyPr>
          <a:lstStyle/>
          <a:p>
            <a:pPr>
              <a:defRPr/>
            </a:pPr>
            <a:r>
              <a:t>Routing: </a:t>
            </a:r>
          </a:p>
          <a:p>
            <a:pPr>
              <a:defRPr/>
            </a:pPr>
            <a:r>
              <a:t>Find paths through the network</a:t>
            </a:r>
          </a:p>
          <a:p>
            <a:pPr>
              <a:defRPr/>
            </a:pPr>
            <a:r>
              <a:t>Global action: determine source-destination paths taken by packets</a:t>
            </a:r>
          </a:p>
          <a:p>
            <a:pPr>
              <a:defRPr/>
            </a:pPr>
            <a:r>
              <a:t>routing algorithms</a:t>
            </a:r>
          </a:p>
        </p:txBody>
      </p:sp>
      <p:sp>
        <p:nvSpPr>
          <p:cNvPr id="14" name="TextBox 13"/>
          <p:cNvSpPr txBox="1"/>
          <p:nvPr/>
        </p:nvSpPr>
        <p:spPr>
          <a:xfrm>
            <a:off x="4869344" y="4824326"/>
            <a:ext cx="1041867" cy="336451"/>
          </a:xfrm>
          <a:prstGeom prst="rect">
            <a:avLst/>
          </a:prstGeom>
          <a:noFill/>
        </p:spPr>
        <p:txBody>
          <a:bodyPr wrap="none">
            <a:spAutoFit/>
          </a:bodyPr>
          <a:lstStyle/>
          <a:p>
            <a:pPr>
              <a:defRPr/>
            </a:pPr>
          </a:p>
        </p:txBody>
      </p:sp>
      <p:sp>
        <p:nvSpPr>
          <p:cNvPr id="15" name="TextBox 14"/>
          <p:cNvSpPr txBox="1"/>
          <p:nvPr/>
        </p:nvSpPr>
        <p:spPr>
          <a:xfrm>
            <a:off x="5748185" y="4775202"/>
            <a:ext cx="2423480" cy="399173"/>
          </a:xfrm>
          <a:prstGeom prst="rect">
            <a:avLst/>
          </a:prstGeom>
          <a:noFill/>
        </p:spPr>
        <p:txBody>
          <a:bodyPr wrap="none">
            <a:spAutoFit/>
          </a:bodyPr>
          <a:lstStyle/>
          <a:p>
            <a:pPr>
              <a:defRPr/>
            </a:pPr>
          </a:p>
        </p:txBody>
      </p:sp>
    </p:spTree>
  </p:cSld>
  <p:clrMapOvr>
    <a:masterClrMapping/>
  </p:clrMapOvr>
</p:sld>
</file>

<file path=ppt/slides/slide2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336191"/>
            <a:ext cx="10515600" cy="894622"/>
          </a:xfrm>
          <a:prstGeom prst="rect">
            <a:avLst/>
          </a:prstGeom>
          <a:noFill/>
        </p:spPr>
        <p:txBody>
          <a:bodyPr wrap="none">
            <a:spAutoFit/>
          </a:bodyPr>
          <a:lstStyle/>
          <a:p>
            <a:pPr>
              <a:defRPr/>
            </a:pPr>
            <a:r>
              <a:t>Postal Analogy</a:t>
            </a:r>
          </a:p>
        </p:txBody>
      </p:sp>
      <p:sp>
        <p:nvSpPr>
          <p:cNvPr id="3" name="TextBox 2"/>
          <p:cNvSpPr txBox="1"/>
          <p:nvPr/>
        </p:nvSpPr>
        <p:spPr>
          <a:xfrm>
            <a:off x="825267" y="1117845"/>
            <a:ext cx="10515600" cy="2431435"/>
          </a:xfrm>
          <a:prstGeom prst="rect">
            <a:avLst/>
          </a:prstGeom>
          <a:noFill/>
        </p:spPr>
        <p:txBody>
          <a:bodyPr wrap="none">
            <a:spAutoFit/>
          </a:bodyPr>
          <a:lstStyle/>
          <a:p>
            <a:pPr>
              <a:defRPr/>
            </a:pPr>
            <a:r>
              <a:t>Imagine you‘re mailing a package from San Jose, CA to Northampton, MA</a:t>
            </a:r>
          </a:p>
          <a:p>
            <a:pPr>
              <a:defRPr/>
            </a:pPr>
            <a:r>
              <a:t>Routing is like GPS planning your entire trip before you start:</a:t>
            </a:r>
          </a:p>
          <a:p>
            <a:pPr>
              <a:defRPr/>
            </a:pPr>
            <a:r>
              <a:t>Packages from California to Massachusetts should go through major sorting facilities in Denver, then Chicago, then finally to Massachusetts</a:t>
            </a:r>
          </a:p>
          <a:p>
            <a:pPr>
              <a:defRPr/>
            </a:pPr>
            <a:r>
              <a:t>This is the path determination - done once, updated occasionally</a:t>
            </a:r>
          </a:p>
          <a:p>
            <a:pPr>
              <a:defRPr/>
            </a:pPr>
            <a:r>
              <a:t>Need routing algorithm</a:t>
            </a:r>
          </a:p>
        </p:txBody>
      </p:sp>
      <p:sp>
        <p:nvSpPr>
          <p:cNvPr id="4" name="TextBox 3"/>
          <p:cNvSpPr txBox="1"/>
          <p:nvPr/>
        </p:nvSpPr>
        <p:spPr>
          <a:xfrm>
            <a:off x="185726" y="3549280"/>
            <a:ext cx="6280484" cy="3262432"/>
          </a:xfrm>
          <a:prstGeom prst="rect">
            <a:avLst/>
          </a:prstGeom>
          <a:noFill/>
        </p:spPr>
        <p:txBody>
          <a:bodyPr wrap="none">
            <a:spAutoFit/>
          </a:bodyPr>
          <a:lstStyle/>
          <a:p>
            <a:pPr>
              <a:defRPr/>
            </a:pPr>
            <a:r>
              <a:t>traceroute command:</a:t>
            </a:r>
          </a:p>
          <a:p>
            <a:pPr>
              <a:defRPr/>
            </a:pPr>
            <a:r>
              <a:t>PowerShell command: </a:t>
            </a:r>
          </a:p>
          <a:p>
            <a:pPr>
              <a:defRPr/>
            </a:pPr>
            <a:r>
              <a:t>tracert google.com</a:t>
            </a:r>
          </a:p>
          <a:p>
            <a:pPr>
              <a:defRPr/>
            </a:pPr>
            <a:r>
              <a:t>tracert 8.8.8.8</a:t>
            </a:r>
          </a:p>
          <a:p>
            <a:pPr>
              <a:defRPr/>
            </a:pPr>
            <a:r>
              <a:t>Linux command: traceroute google.com</a:t>
            </a:r>
          </a:p>
          <a:p>
            <a:pPr>
              <a:defRPr/>
            </a:pPr>
            <a:r>
              <a:t>Web-based tool: https://tools.keycdn.com/traceroute </a:t>
            </a:r>
          </a:p>
          <a:p>
            <a:pPr>
              <a:defRPr/>
            </a:pPr>
          </a:p>
        </p:txBody>
      </p:sp>
    </p:spTree>
  </p:cSld>
  <p:clrMapOvr>
    <a:masterClrMapping/>
  </p:clrMapOvr>
</p:sld>
</file>

<file path=ppt/slides/slide2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336191"/>
            <a:ext cx="10515600" cy="894622"/>
          </a:xfrm>
          <a:prstGeom prst="rect">
            <a:avLst/>
          </a:prstGeom>
          <a:noFill/>
        </p:spPr>
        <p:txBody>
          <a:bodyPr wrap="none">
            <a:spAutoFit/>
          </a:bodyPr>
          <a:lstStyle/>
          <a:p>
            <a:pPr>
              <a:defRPr/>
            </a:pPr>
            <a:r>
              <a:t>Postal Analogy</a:t>
            </a:r>
          </a:p>
        </p:txBody>
      </p:sp>
      <p:sp>
        <p:nvSpPr>
          <p:cNvPr id="3" name="TextBox 2"/>
          <p:cNvSpPr txBox="1"/>
          <p:nvPr/>
        </p:nvSpPr>
        <p:spPr>
          <a:xfrm>
            <a:off x="466480" y="1081132"/>
            <a:ext cx="11259040" cy="2769989"/>
          </a:xfrm>
          <a:prstGeom prst="rect">
            <a:avLst/>
          </a:prstGeom>
          <a:noFill/>
        </p:spPr>
        <p:txBody>
          <a:bodyPr wrap="none">
            <a:spAutoFit/>
          </a:bodyPr>
          <a:lstStyle/>
          <a:p>
            <a:pPr>
              <a:defRPr/>
            </a:pPr>
            <a:r>
              <a:t>Imagine you‘re mailing a package from San Jose, CA to Northampton, MA</a:t>
            </a:r>
          </a:p>
          <a:p>
            <a:pPr>
              <a:defRPr/>
            </a:pPr>
            <a:r>
              <a:t>Forwarding is what you do at each highway intersection: </a:t>
            </a:r>
          </a:p>
          <a:p>
            <a:pPr>
              <a:defRPr/>
            </a:pPr>
            <a:r>
              <a:t>When you reach Sacramento, you see the intersection signs. You check your next-hop instruction: “Destination: Northampton... take I-80 East”</a:t>
            </a:r>
          </a:p>
          <a:p>
            <a:pPr>
              <a:defRPr/>
            </a:pPr>
            <a:r>
              <a:t>You don't recalculate the entire route  you just follow the sign for your next highway</a:t>
            </a:r>
          </a:p>
          <a:p>
            <a:pPr>
              <a:defRPr/>
            </a:pPr>
            <a:r>
              <a:t>A simple look up  This happens at every stop: a quick, local decisions based on a simple lookup table</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752475"/>
          </a:xfrm>
          <a:prstGeom prst="rect">
            <a:avLst/>
          </a:prstGeom>
          <a:noFill/>
        </p:spPr>
        <p:txBody>
          <a:bodyPr wrap="none">
            <a:spAutoFit/>
          </a:bodyPr>
          <a:lstStyle/>
          <a:p>
            <a:pPr>
              <a:defRPr/>
            </a:pPr>
            <a:r>
              <a:t>Course Materials </a:t>
            </a:r>
          </a:p>
        </p:txBody>
      </p:sp>
      <p:sp>
        <p:nvSpPr>
          <p:cNvPr id="3" name="TextBox 2"/>
          <p:cNvSpPr txBox="1"/>
          <p:nvPr/>
        </p:nvSpPr>
        <p:spPr>
          <a:xfrm>
            <a:off x="178085" y="1507732"/>
            <a:ext cx="11835830" cy="5105400"/>
          </a:xfrm>
          <a:prstGeom prst="rect">
            <a:avLst/>
          </a:prstGeom>
          <a:noFill/>
        </p:spPr>
        <p:txBody>
          <a:bodyPr wrap="none">
            <a:spAutoFit/>
          </a:bodyPr>
          <a:lstStyle/>
          <a:p>
            <a:pPr>
              <a:defRPr/>
            </a:pPr>
            <a:r>
              <a:t>Textbook: </a:t>
            </a:r>
          </a:p>
          <a:p>
            <a:pPr>
              <a:defRPr/>
            </a:pPr>
            <a:r>
              <a:t>Computer Networking A Top-Down Approach, 9th edition (ISBN: 9780135429334)</a:t>
            </a:r>
          </a:p>
          <a:p>
            <a:pPr>
              <a:defRPr/>
            </a:pPr>
            <a:r>
              <a:t>Internet Security: A Hands-on Approach 3rd Edition (ISBN: 978-17330039-6-4)</a:t>
            </a:r>
          </a:p>
          <a:p>
            <a:pPr>
              <a:defRPr/>
            </a:pPr>
            <a:r>
              <a:t>Free: An Introduction to Computer Networks by Peter L. Dordal</a:t>
            </a:r>
          </a:p>
          <a:p>
            <a:pPr>
              <a:defRPr/>
            </a:pPr>
            <a:r>
              <a:t>          Link: https://intronetworks.cs.luc.edu/current2/html/index.html </a:t>
            </a:r>
          </a:p>
          <a:p>
            <a:pPr>
              <a:defRPr/>
            </a:pPr>
            <a:r>
              <a:t>Free: Computer Networks: A Systems Approach by Larry Peterson and Bruce Davie</a:t>
            </a:r>
          </a:p>
          <a:p>
            <a:pPr>
              <a:defRPr/>
            </a:pPr>
            <a:r>
              <a:t>                Link: https://book.systemsapproach.org/index.html </a:t>
            </a:r>
          </a:p>
          <a:p>
            <a:pPr>
              <a:defRPr/>
            </a:pPr>
            <a:r>
              <a:t>Lecture slides, notes, quizzes, homework, labs, etc.: Canvas</a:t>
            </a:r>
          </a:p>
          <a:p>
            <a:pPr>
              <a:defRPr/>
            </a:pPr>
            <a:r>
              <a:t>Prerequisites: working knowledge of Python and Linux (Don’t worry if you don’t have a working knowledge)</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261" y="417574"/>
            <a:ext cx="11179629" cy="736892"/>
          </a:xfrm>
          <a:prstGeom prst="rect">
            <a:avLst/>
          </a:prstGeom>
          <a:noFill/>
        </p:spPr>
        <p:txBody>
          <a:bodyPr wrap="none">
            <a:spAutoFit/>
          </a:bodyPr>
          <a:lstStyle/>
          <a:p>
            <a:pPr>
              <a:defRPr/>
            </a:pPr>
            <a:r>
              <a:t>One-Time Pads: Decryption</a:t>
            </a:r>
          </a:p>
        </p:txBody>
      </p:sp>
      <p:sp>
        <p:nvSpPr>
          <p:cNvPr id="3" name="TextBox 2"/>
          <p:cNvSpPr txBox="1"/>
          <p:nvPr/>
        </p:nvSpPr>
        <p:spPr>
          <a:xfrm>
            <a:off x="798260" y="5321737"/>
            <a:ext cx="5785420" cy="461635"/>
          </a:xfrm>
          <a:prstGeom prst="rect">
            <a:avLst/>
          </a:prstGeom>
          <a:noFill/>
        </p:spPr>
        <p:txBody>
          <a:bodyPr wrap="none">
            <a:spAutoFit/>
          </a:bodyPr>
          <a:lstStyle/>
          <a:p>
            <a:pPr>
              <a:defRPr/>
            </a:pPr>
            <a:r>
              <a:t>Decrypt: XOR each bit of K with the matching bit in C</a:t>
            </a:r>
          </a:p>
        </p:txBody>
      </p:sp>
      <p:sp>
        <p:nvSpPr>
          <p:cNvPr id="4" name="TextBox 3"/>
          <p:cNvSpPr txBox="1"/>
          <p:nvPr/>
        </p:nvSpPr>
        <p:spPr>
          <a:xfrm>
            <a:off x="798261" y="1634151"/>
            <a:ext cx="8147619" cy="461635"/>
          </a:xfrm>
          <a:prstGeom prst="rect">
            <a:avLst/>
          </a:prstGeom>
          <a:noFill/>
        </p:spPr>
        <p:txBody>
          <a:bodyPr wrap="none">
            <a:spAutoFit/>
          </a:bodyPr>
          <a:lstStyle/>
          <a:p>
            <a:pPr>
              <a:defRPr/>
            </a:pPr>
            <a:r>
              <a:t>Bob receives the ciphertext C. Bob knows the key K. How does Bob recover M?</a:t>
            </a:r>
          </a:p>
        </p:txBody>
      </p:sp>
      <p:sp>
        <p:nvSpPr>
          <p:cNvPr id="5" name="TextBox 4"/>
          <p:cNvSpPr txBox="1"/>
          <p:nvPr/>
        </p:nvSpPr>
        <p:spPr>
          <a:xfrm>
            <a:off x="798260" y="6124244"/>
            <a:ext cx="8040940" cy="523190"/>
          </a:xfrm>
          <a:prstGeom prst="rect">
            <a:avLst/>
          </a:prstGeom>
          <a:noFill/>
        </p:spPr>
        <p:txBody>
          <a:bodyPr wrap="none">
            <a:spAutoFit/>
          </a:bodyPr>
          <a:lstStyle/>
          <a:p>
            <a:pPr>
              <a:defRPr/>
            </a:pPr>
            <a:r>
              <a:t>For one-time pads, we generate a new key for every message</a:t>
            </a:r>
          </a:p>
        </p:txBody>
      </p:sp>
    </p:spTree>
  </p:cSld>
  <p:clrMapOvr>
    <a:masterClrMapping/>
  </p:clrMapOvr>
</p:sld>
</file>

<file path=ppt/slides/slide3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336191"/>
            <a:ext cx="10515600" cy="894622"/>
          </a:xfrm>
          <a:prstGeom prst="rect">
            <a:avLst/>
          </a:prstGeom>
          <a:noFill/>
        </p:spPr>
        <p:txBody>
          <a:bodyPr wrap="none">
            <a:spAutoFit/>
          </a:bodyPr>
          <a:lstStyle/>
          <a:p>
            <a:pPr>
              <a:defRPr/>
            </a:pPr>
            <a:r>
              <a:t>Internet structure: a “network of networks”</a:t>
            </a:r>
          </a:p>
        </p:txBody>
      </p:sp>
      <p:sp>
        <p:nvSpPr>
          <p:cNvPr id="3" name="TextBox 2"/>
          <p:cNvSpPr txBox="1"/>
          <p:nvPr/>
        </p:nvSpPr>
        <p:spPr>
          <a:xfrm>
            <a:off x="0" y="1296744"/>
            <a:ext cx="7307180" cy="4776165"/>
          </a:xfrm>
          <a:prstGeom prst="rect">
            <a:avLst/>
          </a:prstGeom>
          <a:noFill/>
        </p:spPr>
        <p:txBody>
          <a:bodyPr wrap="none">
            <a:spAutoFit/>
          </a:bodyPr>
          <a:lstStyle/>
          <a:p>
            <a:pPr>
              <a:defRPr/>
            </a:pPr>
            <a:r>
              <a:t>Hosts connect to Internet via access Internet Service Providers (ISPs):</a:t>
            </a:r>
          </a:p>
          <a:p>
            <a:pPr>
              <a:defRPr/>
            </a:pPr>
            <a:r>
              <a:t>Residential: AT&amp;T, Spectrum, Verizon</a:t>
            </a:r>
          </a:p>
          <a:p>
            <a:pPr>
              <a:defRPr/>
            </a:pPr>
            <a:r>
              <a:t>Mobile: T-Mobile, Verizon Wireless, AT&amp;T Mobility </a:t>
            </a:r>
          </a:p>
          <a:p>
            <a:pPr>
              <a:defRPr/>
            </a:pPr>
            <a:r>
              <a:t>What is an ISP?</a:t>
            </a:r>
          </a:p>
          <a:p>
            <a:pPr>
              <a:defRPr/>
            </a:pPr>
            <a:r>
              <a:t>What they do: Provide the physical connection + IP address assignment</a:t>
            </a:r>
          </a:p>
          <a:p>
            <a:pPr>
              <a:defRPr/>
            </a:pPr>
            <a:r>
              <a:t>What you pay for: Bandwidth (50 Mbps, 1 Gbps), often with data caps</a:t>
            </a:r>
          </a:p>
          <a:p>
            <a:pPr>
              <a:defRPr/>
            </a:pPr>
            <a:r>
              <a:t>Access ISPs in turn must be interconnected</a:t>
            </a:r>
          </a:p>
          <a:p>
            <a:pPr>
              <a:defRPr/>
            </a:pPr>
            <a:r>
              <a:t>So that any two hosts (anywhere!) can send packets to each other</a:t>
            </a:r>
          </a:p>
          <a:p>
            <a:pPr>
              <a:defRPr/>
            </a:pPr>
            <a:r>
              <a:t>Resulting network of networks is very complex</a:t>
            </a:r>
          </a:p>
        </p:txBody>
      </p:sp>
      <p:sp>
        <p:nvSpPr>
          <p:cNvPr id="4" name="TextBox 3"/>
          <p:cNvSpPr txBox="1"/>
          <p:nvPr/>
        </p:nvSpPr>
        <p:spPr>
          <a:xfrm>
            <a:off x="645762" y="6138841"/>
            <a:ext cx="11732217" cy="541926"/>
          </a:xfrm>
          <a:prstGeom prst="rect">
            <a:avLst/>
          </a:prstGeom>
          <a:noFill/>
        </p:spPr>
        <p:txBody>
          <a:bodyPr wrap="none">
            <a:spAutoFit/>
          </a:bodyPr>
          <a:lstStyle/>
          <a:p>
            <a:pPr>
              <a:defRPr/>
            </a:pPr>
            <a:r>
              <a:t>Let’s take a stepwise approach to describe current Internet structure</a:t>
            </a:r>
          </a:p>
          <a:p>
            <a:pPr>
              <a:defRPr/>
            </a:pPr>
          </a:p>
        </p:txBody>
      </p:sp>
    </p:spTree>
  </p:cSld>
  <p:clrMapOvr>
    <a:masterClrMapping/>
  </p:clrMapOvr>
</p:sld>
</file>

<file path=ppt/slides/slide3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336191"/>
            <a:ext cx="10515600" cy="894622"/>
          </a:xfrm>
          <a:prstGeom prst="rect">
            <a:avLst/>
          </a:prstGeom>
          <a:noFill/>
        </p:spPr>
        <p:txBody>
          <a:bodyPr wrap="none">
            <a:spAutoFit/>
          </a:bodyPr>
          <a:lstStyle/>
          <a:p>
            <a:pPr>
              <a:defRPr/>
            </a:pPr>
            <a:r>
              <a:t>Internet structure: a “network of networks”</a:t>
            </a:r>
          </a:p>
        </p:txBody>
      </p:sp>
      <p:sp>
        <p:nvSpPr>
          <p:cNvPr id="3" name="TextBox 2"/>
          <p:cNvSpPr txBox="1"/>
          <p:nvPr/>
        </p:nvSpPr>
        <p:spPr>
          <a:xfrm>
            <a:off x="968218" y="1257581"/>
            <a:ext cx="10326105" cy="514434"/>
          </a:xfrm>
          <a:prstGeom prst="rect">
            <a:avLst/>
          </a:prstGeom>
          <a:noFill/>
        </p:spPr>
        <p:txBody>
          <a:bodyPr wrap="none">
            <a:spAutoFit/>
          </a:bodyPr>
          <a:lstStyle/>
          <a:p>
            <a:pPr>
              <a:defRPr/>
            </a:pPr>
            <a:r>
              <a:t>Question: given millions of access Internet Service Providers (ISPs), how to connect them together?</a:t>
            </a:r>
          </a:p>
        </p:txBody>
      </p:sp>
    </p:spTree>
  </p:cSld>
  <p:clrMapOvr>
    <a:masterClrMapping/>
  </p:clrMapOvr>
</p:sld>
</file>

<file path=ppt/slides/slide3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336191"/>
            <a:ext cx="10515600" cy="894622"/>
          </a:xfrm>
          <a:prstGeom prst="rect">
            <a:avLst/>
          </a:prstGeom>
          <a:noFill/>
        </p:spPr>
        <p:txBody>
          <a:bodyPr wrap="none">
            <a:spAutoFit/>
          </a:bodyPr>
          <a:lstStyle/>
          <a:p>
            <a:pPr>
              <a:defRPr/>
            </a:pPr>
            <a:r>
              <a:t>Internet structure: a “network of networks”</a:t>
            </a:r>
          </a:p>
        </p:txBody>
      </p:sp>
      <p:sp>
        <p:nvSpPr>
          <p:cNvPr id="3" name="TextBox 2"/>
          <p:cNvSpPr txBox="1"/>
          <p:nvPr/>
        </p:nvSpPr>
        <p:spPr>
          <a:xfrm>
            <a:off x="968218" y="1257581"/>
            <a:ext cx="10326105" cy="514434"/>
          </a:xfrm>
          <a:prstGeom prst="rect">
            <a:avLst/>
          </a:prstGeom>
          <a:noFill/>
        </p:spPr>
        <p:txBody>
          <a:bodyPr wrap="none">
            <a:spAutoFit/>
          </a:bodyPr>
          <a:lstStyle/>
          <a:p>
            <a:pPr>
              <a:defRPr/>
            </a:pPr>
            <a:r>
              <a:t>Question: given millions of access ISPs, how to connect them together?</a:t>
            </a:r>
          </a:p>
        </p:txBody>
      </p:sp>
      <p:sp>
        <p:nvSpPr>
          <p:cNvPr id="4" name="TextBox 3"/>
          <p:cNvSpPr txBox="1"/>
          <p:nvPr/>
        </p:nvSpPr>
        <p:spPr>
          <a:xfrm>
            <a:off x="3524875" y="3367370"/>
            <a:ext cx="4268787" cy="1200150"/>
          </a:xfrm>
          <a:prstGeom prst="rect">
            <a:avLst/>
          </a:prstGeom>
          <a:noFill/>
        </p:spPr>
        <p:txBody>
          <a:bodyPr wrap="none">
            <a:spAutoFit/>
          </a:bodyPr>
          <a:lstStyle/>
          <a:p>
            <a:pPr>
              <a:defRPr/>
            </a:pPr>
            <a:r>
              <a:t>connecting each access ISP to each other directly doesn’t scale: O(N2) connections.</a:t>
            </a:r>
          </a:p>
        </p:txBody>
      </p:sp>
    </p:spTree>
  </p:cSld>
  <p:clrMapOvr>
    <a:masterClrMapping/>
  </p:clrMapOvr>
</p:sld>
</file>

<file path=ppt/slides/slide3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336191"/>
            <a:ext cx="10515600" cy="894622"/>
          </a:xfrm>
          <a:prstGeom prst="rect">
            <a:avLst/>
          </a:prstGeom>
          <a:noFill/>
        </p:spPr>
        <p:txBody>
          <a:bodyPr wrap="none">
            <a:spAutoFit/>
          </a:bodyPr>
          <a:lstStyle/>
          <a:p>
            <a:pPr>
              <a:defRPr/>
            </a:pPr>
            <a:r>
              <a:t>Internet structure: a “network of networks”</a:t>
            </a:r>
          </a:p>
        </p:txBody>
      </p:sp>
      <p:sp>
        <p:nvSpPr>
          <p:cNvPr id="3" name="TextBox 2"/>
          <p:cNvSpPr txBox="1"/>
          <p:nvPr/>
        </p:nvSpPr>
        <p:spPr>
          <a:xfrm>
            <a:off x="2256991" y="1131358"/>
            <a:ext cx="8204200" cy="673100"/>
          </a:xfrm>
          <a:prstGeom prst="rect">
            <a:avLst/>
          </a:prstGeom>
          <a:noFill/>
        </p:spPr>
        <p:txBody>
          <a:bodyPr wrap="none">
            <a:spAutoFit/>
          </a:bodyPr>
          <a:lstStyle/>
          <a:p>
            <a:pPr>
              <a:defRPr/>
            </a:pPr>
            <a:r>
              <a:t>Option: connect each access ISP to one global transit ISP? </a:t>
            </a:r>
          </a:p>
          <a:p>
            <a:pPr>
              <a:defRPr/>
            </a:pPr>
            <a:r>
              <a:t>Customer and provider ISPs have economic agreement.</a:t>
            </a:r>
          </a:p>
        </p:txBody>
      </p:sp>
    </p:spTree>
  </p:cSld>
  <p:clrMapOvr>
    <a:masterClrMapping/>
  </p:clrMapOvr>
</p:sld>
</file>

<file path=ppt/slides/slide3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884400" y="2782791"/>
            <a:ext cx="3475038" cy="1381125"/>
          </a:xfrm>
          <a:prstGeom prst="rect">
            <a:avLst/>
          </a:prstGeom>
          <a:noFill/>
        </p:spPr>
        <p:txBody>
          <a:bodyPr wrap="none">
            <a:spAutoFit/>
          </a:bodyPr>
          <a:lstStyle/>
          <a:p>
            <a:pPr>
              <a:defRPr/>
            </a:pPr>
          </a:p>
        </p:txBody>
      </p:sp>
      <p:sp>
        <p:nvSpPr>
          <p:cNvPr id="3" name="TextBox 2"/>
          <p:cNvSpPr txBox="1"/>
          <p:nvPr/>
        </p:nvSpPr>
        <p:spPr>
          <a:xfrm>
            <a:off x="3044738" y="3127278"/>
            <a:ext cx="806631" cy="461665"/>
          </a:xfrm>
          <a:prstGeom prst="rect">
            <a:avLst/>
          </a:prstGeom>
          <a:noFill/>
        </p:spPr>
        <p:txBody>
          <a:bodyPr wrap="none">
            <a:spAutoFit/>
          </a:bodyPr>
          <a:lstStyle/>
          <a:p>
            <a:pPr>
              <a:defRPr/>
            </a:pPr>
            <a:r>
              <a:t>ISP A</a:t>
            </a:r>
          </a:p>
        </p:txBody>
      </p:sp>
      <p:sp>
        <p:nvSpPr>
          <p:cNvPr id="4" name="TextBox 3"/>
          <p:cNvSpPr txBox="1"/>
          <p:nvPr/>
        </p:nvSpPr>
        <p:spPr>
          <a:xfrm>
            <a:off x="2671675" y="4260753"/>
            <a:ext cx="2941638" cy="1323975"/>
          </a:xfrm>
          <a:prstGeom prst="rect">
            <a:avLst/>
          </a:prstGeom>
          <a:noFill/>
        </p:spPr>
        <p:txBody>
          <a:bodyPr wrap="none">
            <a:spAutoFit/>
          </a:bodyPr>
          <a:lstStyle/>
          <a:p>
            <a:pPr>
              <a:defRPr/>
            </a:pPr>
          </a:p>
        </p:txBody>
      </p:sp>
      <p:sp>
        <p:nvSpPr>
          <p:cNvPr id="5" name="TextBox 4"/>
          <p:cNvSpPr txBox="1"/>
          <p:nvPr/>
        </p:nvSpPr>
        <p:spPr>
          <a:xfrm>
            <a:off x="2806613" y="4590953"/>
            <a:ext cx="788999" cy="461665"/>
          </a:xfrm>
          <a:prstGeom prst="rect">
            <a:avLst/>
          </a:prstGeom>
          <a:noFill/>
        </p:spPr>
        <p:txBody>
          <a:bodyPr wrap="none">
            <a:spAutoFit/>
          </a:bodyPr>
          <a:lstStyle/>
          <a:p>
            <a:pPr>
              <a:defRPr/>
            </a:pPr>
            <a:r>
              <a:t>ISP C</a:t>
            </a:r>
          </a:p>
        </p:txBody>
      </p:sp>
      <p:sp>
        <p:nvSpPr>
          <p:cNvPr id="6" name="TextBox 5"/>
          <p:cNvSpPr txBox="1"/>
          <p:nvPr/>
        </p:nvSpPr>
        <p:spPr>
          <a:xfrm>
            <a:off x="5765713" y="3706716"/>
            <a:ext cx="3219450" cy="1343025"/>
          </a:xfrm>
          <a:prstGeom prst="rect">
            <a:avLst/>
          </a:prstGeom>
          <a:noFill/>
        </p:spPr>
        <p:txBody>
          <a:bodyPr wrap="none">
            <a:spAutoFit/>
          </a:bodyPr>
          <a:lstStyle/>
          <a:p>
            <a:pPr>
              <a:defRPr/>
            </a:pPr>
          </a:p>
        </p:txBody>
      </p:sp>
      <p:sp>
        <p:nvSpPr>
          <p:cNvPr id="7" name="TextBox 6"/>
          <p:cNvSpPr txBox="1"/>
          <p:nvPr/>
        </p:nvSpPr>
        <p:spPr>
          <a:xfrm>
            <a:off x="5914938" y="4040091"/>
            <a:ext cx="795411" cy="461665"/>
          </a:xfrm>
          <a:prstGeom prst="rect">
            <a:avLst/>
          </a:prstGeom>
          <a:noFill/>
        </p:spPr>
        <p:txBody>
          <a:bodyPr wrap="none">
            <a:spAutoFit/>
          </a:bodyPr>
          <a:lstStyle/>
          <a:p>
            <a:pPr>
              <a:defRPr/>
            </a:pPr>
            <a:r>
              <a:t>ISP B</a:t>
            </a:r>
          </a:p>
        </p:txBody>
      </p:sp>
      <p:sp>
        <p:nvSpPr>
          <p:cNvPr id="8" name="TextBox 7"/>
          <p:cNvSpPr txBox="1"/>
          <p:nvPr/>
        </p:nvSpPr>
        <p:spPr>
          <a:xfrm>
            <a:off x="825267" y="336191"/>
            <a:ext cx="10515600" cy="894622"/>
          </a:xfrm>
          <a:prstGeom prst="rect">
            <a:avLst/>
          </a:prstGeom>
          <a:noFill/>
        </p:spPr>
        <p:txBody>
          <a:bodyPr wrap="none">
            <a:spAutoFit/>
          </a:bodyPr>
          <a:lstStyle/>
          <a:p>
            <a:pPr>
              <a:defRPr/>
            </a:pPr>
            <a:r>
              <a:t>Internet structure: a “network of networks”</a:t>
            </a:r>
          </a:p>
        </p:txBody>
      </p:sp>
      <p:sp>
        <p:nvSpPr>
          <p:cNvPr id="9" name="TextBox 8"/>
          <p:cNvSpPr txBox="1"/>
          <p:nvPr/>
        </p:nvSpPr>
        <p:spPr>
          <a:xfrm>
            <a:off x="1499042" y="1163204"/>
            <a:ext cx="9720792" cy="673100"/>
          </a:xfrm>
          <a:prstGeom prst="rect">
            <a:avLst/>
          </a:prstGeom>
          <a:noFill/>
        </p:spPr>
        <p:txBody>
          <a:bodyPr wrap="none">
            <a:spAutoFit/>
          </a:bodyPr>
          <a:lstStyle/>
          <a:p>
            <a:pPr>
              <a:defRPr/>
            </a:pPr>
            <a:r>
              <a:t>But if one global ISP is viable business, there will be competitors ….</a:t>
            </a:r>
          </a:p>
        </p:txBody>
      </p:sp>
    </p:spTree>
  </p:cSld>
  <p:clrMapOvr>
    <a:masterClrMapping/>
  </p:clrMapOvr>
</p:sld>
</file>

<file path=ppt/slides/slide3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884400" y="2782791"/>
            <a:ext cx="3475038" cy="1381125"/>
          </a:xfrm>
          <a:prstGeom prst="rect">
            <a:avLst/>
          </a:prstGeom>
          <a:noFill/>
        </p:spPr>
        <p:txBody>
          <a:bodyPr wrap="none">
            <a:spAutoFit/>
          </a:bodyPr>
          <a:lstStyle/>
          <a:p>
            <a:pPr>
              <a:defRPr/>
            </a:pPr>
          </a:p>
        </p:txBody>
      </p:sp>
      <p:sp>
        <p:nvSpPr>
          <p:cNvPr id="3" name="TextBox 2"/>
          <p:cNvSpPr txBox="1"/>
          <p:nvPr/>
        </p:nvSpPr>
        <p:spPr>
          <a:xfrm>
            <a:off x="3044738" y="3127278"/>
            <a:ext cx="806631" cy="461665"/>
          </a:xfrm>
          <a:prstGeom prst="rect">
            <a:avLst/>
          </a:prstGeom>
          <a:noFill/>
        </p:spPr>
        <p:txBody>
          <a:bodyPr wrap="none">
            <a:spAutoFit/>
          </a:bodyPr>
          <a:lstStyle/>
          <a:p>
            <a:pPr>
              <a:defRPr/>
            </a:pPr>
            <a:r>
              <a:t>ISP A</a:t>
            </a:r>
          </a:p>
        </p:txBody>
      </p:sp>
      <p:sp>
        <p:nvSpPr>
          <p:cNvPr id="4" name="TextBox 3"/>
          <p:cNvSpPr txBox="1"/>
          <p:nvPr/>
        </p:nvSpPr>
        <p:spPr>
          <a:xfrm>
            <a:off x="2671675" y="4260753"/>
            <a:ext cx="2941638" cy="1323975"/>
          </a:xfrm>
          <a:prstGeom prst="rect">
            <a:avLst/>
          </a:prstGeom>
          <a:noFill/>
        </p:spPr>
        <p:txBody>
          <a:bodyPr wrap="none">
            <a:spAutoFit/>
          </a:bodyPr>
          <a:lstStyle/>
          <a:p>
            <a:pPr>
              <a:defRPr/>
            </a:pPr>
          </a:p>
        </p:txBody>
      </p:sp>
      <p:sp>
        <p:nvSpPr>
          <p:cNvPr id="5" name="TextBox 4"/>
          <p:cNvSpPr txBox="1"/>
          <p:nvPr/>
        </p:nvSpPr>
        <p:spPr>
          <a:xfrm>
            <a:off x="2806613" y="4590953"/>
            <a:ext cx="788999" cy="461665"/>
          </a:xfrm>
          <a:prstGeom prst="rect">
            <a:avLst/>
          </a:prstGeom>
          <a:noFill/>
        </p:spPr>
        <p:txBody>
          <a:bodyPr wrap="none">
            <a:spAutoFit/>
          </a:bodyPr>
          <a:lstStyle/>
          <a:p>
            <a:pPr>
              <a:defRPr/>
            </a:pPr>
            <a:r>
              <a:t>ISP C</a:t>
            </a:r>
          </a:p>
        </p:txBody>
      </p:sp>
      <p:sp>
        <p:nvSpPr>
          <p:cNvPr id="6" name="TextBox 5"/>
          <p:cNvSpPr txBox="1"/>
          <p:nvPr/>
        </p:nvSpPr>
        <p:spPr>
          <a:xfrm>
            <a:off x="5765713" y="3706716"/>
            <a:ext cx="3219450" cy="1343025"/>
          </a:xfrm>
          <a:prstGeom prst="rect">
            <a:avLst/>
          </a:prstGeom>
          <a:noFill/>
        </p:spPr>
        <p:txBody>
          <a:bodyPr wrap="none">
            <a:spAutoFit/>
          </a:bodyPr>
          <a:lstStyle/>
          <a:p>
            <a:pPr>
              <a:defRPr/>
            </a:pPr>
          </a:p>
        </p:txBody>
      </p:sp>
      <p:sp>
        <p:nvSpPr>
          <p:cNvPr id="7" name="TextBox 6"/>
          <p:cNvSpPr txBox="1"/>
          <p:nvPr/>
        </p:nvSpPr>
        <p:spPr>
          <a:xfrm>
            <a:off x="5914938" y="4040091"/>
            <a:ext cx="795411" cy="461665"/>
          </a:xfrm>
          <a:prstGeom prst="rect">
            <a:avLst/>
          </a:prstGeom>
          <a:noFill/>
        </p:spPr>
        <p:txBody>
          <a:bodyPr wrap="none">
            <a:spAutoFit/>
          </a:bodyPr>
          <a:lstStyle/>
          <a:p>
            <a:pPr>
              <a:defRPr/>
            </a:pPr>
            <a:r>
              <a:t>ISP B</a:t>
            </a:r>
          </a:p>
        </p:txBody>
      </p:sp>
      <p:sp>
        <p:nvSpPr>
          <p:cNvPr id="8" name="TextBox 7"/>
          <p:cNvSpPr txBox="1"/>
          <p:nvPr/>
        </p:nvSpPr>
        <p:spPr>
          <a:xfrm>
            <a:off x="825267" y="336191"/>
            <a:ext cx="10515600" cy="894622"/>
          </a:xfrm>
          <a:prstGeom prst="rect">
            <a:avLst/>
          </a:prstGeom>
          <a:noFill/>
        </p:spPr>
        <p:txBody>
          <a:bodyPr wrap="none">
            <a:spAutoFit/>
          </a:bodyPr>
          <a:lstStyle/>
          <a:p>
            <a:pPr>
              <a:defRPr/>
            </a:pPr>
            <a:r>
              <a:t>Internet structure: a “network of networks”</a:t>
            </a:r>
          </a:p>
        </p:txBody>
      </p:sp>
      <p:sp>
        <p:nvSpPr>
          <p:cNvPr id="9" name="TextBox 8"/>
          <p:cNvSpPr txBox="1"/>
          <p:nvPr/>
        </p:nvSpPr>
        <p:spPr>
          <a:xfrm>
            <a:off x="1499042" y="1163204"/>
            <a:ext cx="9720792" cy="673100"/>
          </a:xfrm>
          <a:prstGeom prst="rect">
            <a:avLst/>
          </a:prstGeom>
          <a:noFill/>
        </p:spPr>
        <p:txBody>
          <a:bodyPr wrap="none">
            <a:spAutoFit/>
          </a:bodyPr>
          <a:lstStyle/>
          <a:p>
            <a:pPr>
              <a:defRPr/>
            </a:pPr>
            <a:r>
              <a:t>But if one global ISP is viable business, there will be competitors …. who will want to be connected</a:t>
            </a:r>
          </a:p>
        </p:txBody>
      </p:sp>
    </p:spTree>
  </p:cSld>
  <p:clrMapOvr>
    <a:masterClrMapping/>
  </p:clrMapOvr>
</p:sld>
</file>

<file path=ppt/slides/slide3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030588" y="3754605"/>
            <a:ext cx="1252537" cy="381000"/>
          </a:xfrm>
          <a:prstGeom prst="rect">
            <a:avLst/>
          </a:prstGeom>
          <a:noFill/>
        </p:spPr>
        <p:txBody>
          <a:bodyPr wrap="none">
            <a:spAutoFit/>
          </a:bodyPr>
          <a:lstStyle/>
          <a:p>
            <a:pPr>
              <a:defRPr/>
            </a:pPr>
          </a:p>
        </p:txBody>
      </p:sp>
      <p:sp>
        <p:nvSpPr>
          <p:cNvPr id="3" name="TextBox 2"/>
          <p:cNvSpPr txBox="1"/>
          <p:nvPr/>
        </p:nvSpPr>
        <p:spPr>
          <a:xfrm>
            <a:off x="2884400" y="2782791"/>
            <a:ext cx="3475038" cy="1381125"/>
          </a:xfrm>
          <a:prstGeom prst="rect">
            <a:avLst/>
          </a:prstGeom>
          <a:noFill/>
        </p:spPr>
        <p:txBody>
          <a:bodyPr wrap="none">
            <a:spAutoFit/>
          </a:bodyPr>
          <a:lstStyle/>
          <a:p>
            <a:pPr>
              <a:defRPr/>
            </a:pPr>
          </a:p>
        </p:txBody>
      </p:sp>
      <p:sp>
        <p:nvSpPr>
          <p:cNvPr id="4" name="TextBox 3"/>
          <p:cNvSpPr txBox="1"/>
          <p:nvPr/>
        </p:nvSpPr>
        <p:spPr>
          <a:xfrm>
            <a:off x="3044738" y="3127278"/>
            <a:ext cx="806631" cy="461665"/>
          </a:xfrm>
          <a:prstGeom prst="rect">
            <a:avLst/>
          </a:prstGeom>
          <a:noFill/>
        </p:spPr>
        <p:txBody>
          <a:bodyPr wrap="none">
            <a:spAutoFit/>
          </a:bodyPr>
          <a:lstStyle/>
          <a:p>
            <a:pPr>
              <a:defRPr/>
            </a:pPr>
            <a:r>
              <a:t>ISP A</a:t>
            </a:r>
          </a:p>
        </p:txBody>
      </p:sp>
      <p:sp>
        <p:nvSpPr>
          <p:cNvPr id="5" name="TextBox 4"/>
          <p:cNvSpPr txBox="1"/>
          <p:nvPr/>
        </p:nvSpPr>
        <p:spPr>
          <a:xfrm>
            <a:off x="2671675" y="4260753"/>
            <a:ext cx="2941638" cy="1323975"/>
          </a:xfrm>
          <a:prstGeom prst="rect">
            <a:avLst/>
          </a:prstGeom>
          <a:noFill/>
        </p:spPr>
        <p:txBody>
          <a:bodyPr wrap="none">
            <a:spAutoFit/>
          </a:bodyPr>
          <a:lstStyle/>
          <a:p>
            <a:pPr>
              <a:defRPr/>
            </a:pPr>
          </a:p>
        </p:txBody>
      </p:sp>
      <p:sp>
        <p:nvSpPr>
          <p:cNvPr id="6" name="TextBox 5"/>
          <p:cNvSpPr txBox="1"/>
          <p:nvPr/>
        </p:nvSpPr>
        <p:spPr>
          <a:xfrm>
            <a:off x="2806613" y="4590953"/>
            <a:ext cx="788999" cy="461665"/>
          </a:xfrm>
          <a:prstGeom prst="rect">
            <a:avLst/>
          </a:prstGeom>
          <a:noFill/>
        </p:spPr>
        <p:txBody>
          <a:bodyPr wrap="none">
            <a:spAutoFit/>
          </a:bodyPr>
          <a:lstStyle/>
          <a:p>
            <a:pPr>
              <a:defRPr/>
            </a:pPr>
            <a:r>
              <a:t>ISP C</a:t>
            </a:r>
          </a:p>
        </p:txBody>
      </p:sp>
      <p:sp>
        <p:nvSpPr>
          <p:cNvPr id="7" name="TextBox 6"/>
          <p:cNvSpPr txBox="1"/>
          <p:nvPr/>
        </p:nvSpPr>
        <p:spPr>
          <a:xfrm>
            <a:off x="5765713" y="3706716"/>
            <a:ext cx="3219450" cy="1343025"/>
          </a:xfrm>
          <a:prstGeom prst="rect">
            <a:avLst/>
          </a:prstGeom>
          <a:noFill/>
        </p:spPr>
        <p:txBody>
          <a:bodyPr wrap="none">
            <a:spAutoFit/>
          </a:bodyPr>
          <a:lstStyle/>
          <a:p>
            <a:pPr>
              <a:defRPr/>
            </a:pPr>
          </a:p>
        </p:txBody>
      </p:sp>
      <p:sp>
        <p:nvSpPr>
          <p:cNvPr id="8" name="TextBox 7"/>
          <p:cNvSpPr txBox="1"/>
          <p:nvPr/>
        </p:nvSpPr>
        <p:spPr>
          <a:xfrm>
            <a:off x="5914938" y="4040091"/>
            <a:ext cx="795411" cy="461665"/>
          </a:xfrm>
          <a:prstGeom prst="rect">
            <a:avLst/>
          </a:prstGeom>
          <a:noFill/>
        </p:spPr>
        <p:txBody>
          <a:bodyPr wrap="none">
            <a:spAutoFit/>
          </a:bodyPr>
          <a:lstStyle/>
          <a:p>
            <a:pPr>
              <a:defRPr/>
            </a:pPr>
            <a:r>
              <a:t>ISP B</a:t>
            </a:r>
          </a:p>
        </p:txBody>
      </p:sp>
      <p:sp>
        <p:nvSpPr>
          <p:cNvPr id="9" name="TextBox 8"/>
          <p:cNvSpPr txBox="1"/>
          <p:nvPr/>
        </p:nvSpPr>
        <p:spPr>
          <a:xfrm>
            <a:off x="825267" y="336191"/>
            <a:ext cx="10515600" cy="894622"/>
          </a:xfrm>
          <a:prstGeom prst="rect">
            <a:avLst/>
          </a:prstGeom>
          <a:noFill/>
        </p:spPr>
        <p:txBody>
          <a:bodyPr wrap="none">
            <a:spAutoFit/>
          </a:bodyPr>
          <a:lstStyle/>
          <a:p>
            <a:pPr>
              <a:defRPr/>
            </a:pPr>
            <a:r>
              <a:t>Internet structure: a “network of networks”</a:t>
            </a:r>
          </a:p>
        </p:txBody>
      </p:sp>
      <p:sp>
        <p:nvSpPr>
          <p:cNvPr id="10" name="TextBox 9"/>
          <p:cNvSpPr txBox="1"/>
          <p:nvPr/>
        </p:nvSpPr>
        <p:spPr>
          <a:xfrm>
            <a:off x="6609175" y="1968629"/>
            <a:ext cx="543812" cy="523180"/>
          </a:xfrm>
          <a:prstGeom prst="rect">
            <a:avLst/>
          </a:prstGeom>
          <a:noFill/>
        </p:spPr>
        <p:txBody>
          <a:bodyPr wrap="none">
            <a:spAutoFit/>
          </a:bodyPr>
          <a:lstStyle/>
          <a:p>
            <a:pPr>
              <a:defRPr/>
            </a:pPr>
            <a:r>
              <a:t>…</a:t>
            </a:r>
          </a:p>
        </p:txBody>
      </p:sp>
      <p:sp>
        <p:nvSpPr>
          <p:cNvPr id="11" name="TextBox 10"/>
          <p:cNvSpPr txBox="1"/>
          <p:nvPr/>
        </p:nvSpPr>
        <p:spPr>
          <a:xfrm>
            <a:off x="8895540" y="3441660"/>
            <a:ext cx="543697" cy="523290"/>
          </a:xfrm>
          <a:prstGeom prst="rect">
            <a:avLst/>
          </a:prstGeom>
          <a:noFill/>
        </p:spPr>
        <p:txBody>
          <a:bodyPr wrap="none">
            <a:spAutoFit/>
          </a:bodyPr>
          <a:lstStyle/>
          <a:p>
            <a:pPr>
              <a:defRPr/>
            </a:pPr>
            <a:r>
              <a:t>…</a:t>
            </a:r>
          </a:p>
        </p:txBody>
      </p:sp>
      <p:sp>
        <p:nvSpPr>
          <p:cNvPr id="12" name="TextBox 11"/>
          <p:cNvSpPr txBox="1"/>
          <p:nvPr/>
        </p:nvSpPr>
        <p:spPr>
          <a:xfrm>
            <a:off x="7564044" y="5954634"/>
            <a:ext cx="543812" cy="523180"/>
          </a:xfrm>
          <a:prstGeom prst="rect">
            <a:avLst/>
          </a:prstGeom>
          <a:noFill/>
        </p:spPr>
        <p:txBody>
          <a:bodyPr wrap="none">
            <a:spAutoFit/>
          </a:bodyPr>
          <a:lstStyle/>
          <a:p>
            <a:pPr>
              <a:defRPr/>
            </a:pPr>
            <a:r>
              <a:t>…</a:t>
            </a:r>
          </a:p>
        </p:txBody>
      </p:sp>
      <p:sp>
        <p:nvSpPr>
          <p:cNvPr id="13" name="TextBox 12"/>
          <p:cNvSpPr txBox="1"/>
          <p:nvPr/>
        </p:nvSpPr>
        <p:spPr>
          <a:xfrm>
            <a:off x="3196001" y="5857999"/>
            <a:ext cx="543812" cy="523180"/>
          </a:xfrm>
          <a:prstGeom prst="rect">
            <a:avLst/>
          </a:prstGeom>
          <a:noFill/>
        </p:spPr>
        <p:txBody>
          <a:bodyPr wrap="none">
            <a:spAutoFit/>
          </a:bodyPr>
          <a:lstStyle/>
          <a:p>
            <a:pPr>
              <a:defRPr/>
            </a:pPr>
            <a:r>
              <a:t>…</a:t>
            </a:r>
          </a:p>
        </p:txBody>
      </p:sp>
      <p:sp>
        <p:nvSpPr>
          <p:cNvPr id="14" name="TextBox 13"/>
          <p:cNvSpPr txBox="1"/>
          <p:nvPr/>
        </p:nvSpPr>
        <p:spPr>
          <a:xfrm>
            <a:off x="1609690" y="3551677"/>
            <a:ext cx="543697" cy="523290"/>
          </a:xfrm>
          <a:prstGeom prst="rect">
            <a:avLst/>
          </a:prstGeom>
          <a:noFill/>
        </p:spPr>
        <p:txBody>
          <a:bodyPr wrap="none">
            <a:spAutoFit/>
          </a:bodyPr>
          <a:lstStyle/>
          <a:p>
            <a:pPr>
              <a:defRPr/>
            </a:pPr>
            <a:r>
              <a:t>…</a:t>
            </a:r>
          </a:p>
        </p:txBody>
      </p:sp>
      <p:sp>
        <p:nvSpPr>
          <p:cNvPr id="15" name="TextBox 14"/>
          <p:cNvSpPr txBox="1"/>
          <p:nvPr/>
        </p:nvSpPr>
        <p:spPr>
          <a:xfrm>
            <a:off x="3795672" y="1918514"/>
            <a:ext cx="543812" cy="523180"/>
          </a:xfrm>
          <a:prstGeom prst="rect">
            <a:avLst/>
          </a:prstGeom>
          <a:noFill/>
        </p:spPr>
        <p:txBody>
          <a:bodyPr wrap="none">
            <a:spAutoFit/>
          </a:bodyPr>
          <a:lstStyle/>
          <a:p>
            <a:pPr>
              <a:defRPr/>
            </a:pPr>
            <a:r>
              <a:t>…</a:t>
            </a:r>
          </a:p>
        </p:txBody>
      </p:sp>
      <p:sp>
        <p:nvSpPr>
          <p:cNvPr id="16" name="TextBox 15"/>
          <p:cNvSpPr txBox="1"/>
          <p:nvPr/>
        </p:nvSpPr>
        <p:spPr>
          <a:xfrm>
            <a:off x="851133" y="1142095"/>
            <a:ext cx="10824866" cy="834047"/>
          </a:xfrm>
          <a:prstGeom prst="rect">
            <a:avLst/>
          </a:prstGeom>
          <a:noFill/>
        </p:spPr>
        <p:txBody>
          <a:bodyPr wrap="none">
            <a:spAutoFit/>
          </a:bodyPr>
          <a:lstStyle/>
          <a:p>
            <a:pPr>
              <a:defRPr/>
            </a:pPr>
            <a:r>
              <a:t>… and content provider networks  (e.g., Google, Microsoft,  Akamai) may run their own network, to bring services, content close to end users</a:t>
            </a:r>
          </a:p>
        </p:txBody>
      </p:sp>
    </p:spTree>
  </p:cSld>
  <p:clrMapOvr>
    <a:masterClrMapping/>
  </p:clrMapOvr>
</p:sld>
</file>

<file path=ppt/slides/slide3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336191"/>
            <a:ext cx="10515600" cy="894622"/>
          </a:xfrm>
          <a:prstGeom prst="rect">
            <a:avLst/>
          </a:prstGeom>
          <a:noFill/>
        </p:spPr>
        <p:txBody>
          <a:bodyPr wrap="none">
            <a:spAutoFit/>
          </a:bodyPr>
          <a:lstStyle/>
          <a:p>
            <a:pPr>
              <a:defRPr/>
            </a:pPr>
            <a:r>
              <a:t>Internet structure: a “network of networks”</a:t>
            </a:r>
          </a:p>
        </p:txBody>
      </p:sp>
      <p:sp>
        <p:nvSpPr>
          <p:cNvPr id="3" name="TextBox 2"/>
          <p:cNvSpPr txBox="1"/>
          <p:nvPr/>
        </p:nvSpPr>
        <p:spPr>
          <a:xfrm>
            <a:off x="19151" y="4702677"/>
            <a:ext cx="12127832" cy="2109258"/>
          </a:xfrm>
          <a:prstGeom prst="rect">
            <a:avLst/>
          </a:prstGeom>
          <a:noFill/>
        </p:spPr>
        <p:txBody>
          <a:bodyPr wrap="none">
            <a:spAutoFit/>
          </a:bodyPr>
          <a:lstStyle/>
          <a:p>
            <a:pPr>
              <a:defRPr/>
            </a:pPr>
            <a:r>
              <a:t>At “center”: small # of well-connected large networks</a:t>
            </a:r>
          </a:p>
          <a:p>
            <a:pPr>
              <a:defRPr/>
            </a:pPr>
            <a:r>
              <a:t>“tier-1” commercial ISPs (e.g., Sprint, AT&amp;T, Verizon), national &amp; international coverage</a:t>
            </a:r>
          </a:p>
          <a:p>
            <a:pPr>
              <a:defRPr/>
            </a:pPr>
            <a:r>
              <a:t>content provider networks (e.g., Google, Facebook): private network that connects its data centers to Internet, often bypassing tier-1, regional ISPs</a:t>
            </a:r>
          </a:p>
          <a:p>
            <a:pPr>
              <a:defRPr/>
            </a:pPr>
            <a:r>
              <a:t>It's messier than a pure hierarchy - economics and politics shape it</a:t>
            </a:r>
          </a:p>
        </p:txBody>
      </p:sp>
    </p:spTree>
  </p:cSld>
  <p:clrMapOvr>
    <a:masterClrMapping/>
  </p:clrMapOvr>
</p:sld>
</file>

<file path=ppt/slides/slide3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336191"/>
            <a:ext cx="10515600" cy="894622"/>
          </a:xfrm>
          <a:prstGeom prst="rect">
            <a:avLst/>
          </a:prstGeom>
          <a:noFill/>
        </p:spPr>
        <p:txBody>
          <a:bodyPr wrap="none">
            <a:spAutoFit/>
          </a:bodyPr>
          <a:lstStyle/>
          <a:p>
            <a:pPr>
              <a:defRPr/>
            </a:pPr>
            <a:r>
              <a:t>Tier-1 ISP Network map: Sprint (2019)</a:t>
            </a:r>
          </a:p>
        </p:txBody>
      </p:sp>
      <p:pic>
        <p:nvPicPr>
          <p:cNvPr id="3" name="Picture 2" descr="image.png"/>
          <p:cNvPicPr>
            <a:picLocks noChangeAspect="1"/>
          </p:cNvPicPr>
          <p:nvPr/>
        </p:nvPicPr>
        <p:blipFill>
          <a:blip r:embed="rId2"/>
          <a:stretch>
            <a:fillRect/>
          </a:stretch>
        </p:blipFill>
        <p:spPr>
          <a:xfrm>
            <a:off x="2665746" y="1256885"/>
            <a:ext cx="8675121" cy="5160132"/>
          </a:xfrm>
          <a:prstGeom prst="rect">
            <a:avLst/>
          </a:prstGeom>
        </p:spPr>
      </p:pic>
      <p:pic>
        <p:nvPicPr>
          <p:cNvPr id="4" name="Picture 3" descr="image.png"/>
          <p:cNvPicPr>
            <a:picLocks noChangeAspect="1"/>
          </p:cNvPicPr>
          <p:nvPr/>
        </p:nvPicPr>
        <p:blipFill>
          <a:blip r:embed="rId3"/>
          <a:stretch>
            <a:fillRect/>
          </a:stretch>
        </p:blipFill>
        <p:spPr>
          <a:xfrm>
            <a:off x="468832" y="4518121"/>
            <a:ext cx="2499237" cy="1695700"/>
          </a:xfrm>
          <a:prstGeom prst="rect">
            <a:avLst/>
          </a:prstGeom>
        </p:spPr>
      </p:pic>
    </p:spTree>
  </p:cSld>
  <p:clrMapOvr>
    <a:masterClrMapping/>
  </p:clrMapOvr>
</p:sld>
</file>

<file path=ppt/slides/slide3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Review: What is the Internet? What is a protocol?</a:t>
            </a:r>
          </a:p>
          <a:p>
            <a:pPr>
              <a:defRPr/>
            </a:pPr>
            <a:r>
              <a:t>Network structure: how to build a “network of networks”</a:t>
            </a:r>
          </a:p>
          <a:p>
            <a:pPr>
              <a:defRPr/>
            </a:pPr>
            <a:r>
              <a:t>Layers and encapsulation/decapsulation</a:t>
            </a:r>
          </a:p>
          <a:p>
            <a:pPr>
              <a:defRPr/>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261" y="417574"/>
            <a:ext cx="11179629" cy="736892"/>
          </a:xfrm>
          <a:prstGeom prst="rect">
            <a:avLst/>
          </a:prstGeom>
          <a:noFill/>
        </p:spPr>
        <p:txBody>
          <a:bodyPr wrap="none">
            <a:spAutoFit/>
          </a:bodyPr>
          <a:lstStyle/>
          <a:p>
            <a:pPr>
              <a:defRPr/>
            </a:pPr>
            <a:r>
              <a:t>One-Time Pads: Summary</a:t>
            </a:r>
          </a:p>
        </p:txBody>
      </p:sp>
      <p:sp>
        <p:nvSpPr>
          <p:cNvPr id="3" name="TextBox 2"/>
          <p:cNvSpPr txBox="1"/>
          <p:nvPr/>
        </p:nvSpPr>
        <p:spPr>
          <a:xfrm>
            <a:off x="753460" y="1710726"/>
            <a:ext cx="10685079" cy="4062651"/>
          </a:xfrm>
          <a:prstGeom prst="rect">
            <a:avLst/>
          </a:prstGeom>
          <a:noFill/>
        </p:spPr>
        <p:txBody>
          <a:bodyPr wrap="none">
            <a:spAutoFit/>
          </a:bodyPr>
          <a:lstStyle/>
          <a:p>
            <a:pPr>
              <a:defRPr/>
            </a:pPr>
            <a:r>
              <a:t>KeyGen():</a:t>
            </a:r>
          </a:p>
          <a:p>
            <a:pPr>
              <a:defRPr/>
            </a:pPr>
            <a:r>
              <a:t>Randomly generate an n-bit key, where n is the length of your message</a:t>
            </a:r>
          </a:p>
          <a:p>
            <a:pPr>
              <a:defRPr/>
            </a:pPr>
            <a:r>
              <a:t>Recall: we assume that Alice and Bob can securely share this key</a:t>
            </a:r>
          </a:p>
          <a:p>
            <a:pPr>
              <a:defRPr/>
            </a:pPr>
            <a:r>
              <a:t>For one-time pads, we generate a new key for every message</a:t>
            </a:r>
          </a:p>
          <a:p>
            <a:pPr>
              <a:defRPr/>
            </a:pPr>
            <a:r>
              <a:t>Enc(K, M) = K ⊕ M:</a:t>
            </a:r>
          </a:p>
          <a:p>
            <a:pPr>
              <a:defRPr/>
            </a:pPr>
            <a:r>
              <a:t>Bitwise XOR M and K to produce C</a:t>
            </a:r>
          </a:p>
          <a:p>
            <a:pPr>
              <a:defRPr/>
            </a:pPr>
            <a:r>
              <a:t>In other words: XOR the i-th bit of the plaintext with the i-th bit of the key   Ci = Ki ⊕ Mi</a:t>
            </a:r>
          </a:p>
          <a:p>
            <a:pPr>
              <a:defRPr/>
            </a:pPr>
            <a:r>
              <a:t>Dec(K, C) = K ⊕ C:</a:t>
            </a:r>
          </a:p>
          <a:p>
            <a:pPr>
              <a:defRPr/>
            </a:pPr>
            <a:r>
              <a:t>Bitwise XOR C and K to produce M  Mi = Ki ⊕ Ci</a:t>
            </a:r>
          </a:p>
        </p:txBody>
      </p:sp>
    </p:spTree>
  </p:cSld>
  <p:clrMapOvr>
    <a:masterClrMapping/>
  </p:clrMapOvr>
</p:sld>
</file>

<file path=ppt/slides/slide3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61621"/>
            <a:ext cx="10515600" cy="972343"/>
          </a:xfrm>
          <a:prstGeom prst="rect">
            <a:avLst/>
          </a:prstGeom>
          <a:noFill/>
        </p:spPr>
        <p:txBody>
          <a:bodyPr wrap="none">
            <a:spAutoFit/>
          </a:bodyPr>
          <a:lstStyle/>
          <a:p>
            <a:pPr>
              <a:defRPr/>
            </a:pPr>
            <a:r>
              <a:t>Internet layering: OSI vs. TCP/IP model</a:t>
            </a:r>
          </a:p>
        </p:txBody>
      </p:sp>
      <p:sp>
        <p:nvSpPr>
          <p:cNvPr id="3" name="TextBox 2"/>
          <p:cNvSpPr txBox="1"/>
          <p:nvPr/>
        </p:nvSpPr>
        <p:spPr>
          <a:xfrm>
            <a:off x="225380" y="805702"/>
            <a:ext cx="11741240" cy="2332836"/>
          </a:xfrm>
          <a:prstGeom prst="rect">
            <a:avLst/>
          </a:prstGeom>
          <a:noFill/>
        </p:spPr>
        <p:txBody>
          <a:bodyPr wrap="none">
            <a:spAutoFit/>
          </a:bodyPr>
          <a:lstStyle/>
          <a:p>
            <a:pPr>
              <a:defRPr/>
            </a:pPr>
            <a:r>
              <a:t>Transmission Control Protocol/Internet Protocol (TCP/IP) model: </a:t>
            </a:r>
          </a:p>
          <a:p>
            <a:pPr>
              <a:defRPr/>
            </a:pPr>
            <a:r>
              <a:t>Practical model used on today’s Internet  Layers 5 (Session) + 6 (Presentation) are usually bundled into Application in TCP/IP</a:t>
            </a:r>
          </a:p>
          <a:p>
            <a:pPr>
              <a:defRPr/>
            </a:pPr>
            <a:r>
              <a:t>Different models, same idea  networking is layered abstraction, where each layer provides services to the one above</a:t>
            </a:r>
          </a:p>
          <a:p>
            <a:pPr>
              <a:defRPr/>
            </a:pPr>
            <a:r>
              <a:t>We follow the TCP/IP model (aka the Internet protocol suite model)to organize course content</a:t>
            </a:r>
          </a:p>
        </p:txBody>
      </p:sp>
    </p:spTree>
  </p:cSld>
  <p:clrMapOvr>
    <a:masterClrMapping/>
  </p:clrMapOvr>
</p:sld>
</file>

<file path=ppt/slides/slide3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Layer of the Network – Postal Analogy</a:t>
            </a:r>
          </a:p>
        </p:txBody>
      </p:sp>
      <p:sp>
        <p:nvSpPr>
          <p:cNvPr id="3" name="TextBox 2"/>
          <p:cNvSpPr txBox="1"/>
          <p:nvPr/>
        </p:nvSpPr>
        <p:spPr>
          <a:xfrm>
            <a:off x="838200" y="1621400"/>
            <a:ext cx="8909700" cy="1092300"/>
          </a:xfrm>
          <a:prstGeom prst="rect">
            <a:avLst/>
          </a:prstGeom>
          <a:noFill/>
        </p:spPr>
        <p:txBody>
          <a:bodyPr wrap="none">
            <a:spAutoFit/>
          </a:bodyPr>
          <a:lstStyle/>
          <a:p>
            <a:pPr>
              <a:defRPr/>
            </a:pPr>
            <a:r>
              <a:t>CEO Alice wants to send a message to CEO Bob</a:t>
            </a:r>
          </a:p>
          <a:p>
            <a:pPr>
              <a:defRPr/>
            </a:pPr>
            <a:r>
              <a:t>Alice writes a letter</a:t>
            </a:r>
          </a:p>
        </p:txBody>
      </p:sp>
      <p:sp>
        <p:nvSpPr>
          <p:cNvPr id="4" name="TextBox 3"/>
          <p:cNvSpPr txBox="1"/>
          <p:nvPr/>
        </p:nvSpPr>
        <p:spPr>
          <a:xfrm>
            <a:off x="1729783" y="5496300"/>
            <a:ext cx="1554480" cy="457200"/>
          </a:xfrm>
          <a:prstGeom prst="rect">
            <a:avLst/>
          </a:prstGeom>
          <a:noFill/>
        </p:spPr>
        <p:txBody>
          <a:bodyPr wrap="none">
            <a:spAutoFit/>
          </a:bodyPr>
          <a:lstStyle/>
          <a:p>
            <a:pPr>
              <a:defRPr/>
            </a:pPr>
            <a:r>
              <a:t>Mail Room</a:t>
            </a:r>
          </a:p>
        </p:txBody>
      </p:sp>
      <p:sp>
        <p:nvSpPr>
          <p:cNvPr id="5" name="TextBox 4"/>
          <p:cNvSpPr txBox="1"/>
          <p:nvPr/>
        </p:nvSpPr>
        <p:spPr>
          <a:xfrm>
            <a:off x="1729783" y="4240537"/>
            <a:ext cx="1554480" cy="457200"/>
          </a:xfrm>
          <a:prstGeom prst="rect">
            <a:avLst/>
          </a:prstGeom>
          <a:noFill/>
        </p:spPr>
        <p:txBody>
          <a:bodyPr wrap="none">
            <a:spAutoFit/>
          </a:bodyPr>
          <a:lstStyle/>
          <a:p>
            <a:pPr>
              <a:defRPr/>
            </a:pPr>
            <a:r>
              <a:t>Secretary</a:t>
            </a:r>
          </a:p>
        </p:txBody>
      </p:sp>
      <p:sp>
        <p:nvSpPr>
          <p:cNvPr id="6" name="TextBox 5"/>
          <p:cNvSpPr txBox="1"/>
          <p:nvPr/>
        </p:nvSpPr>
        <p:spPr>
          <a:xfrm>
            <a:off x="1729783" y="3057900"/>
            <a:ext cx="1554480" cy="457200"/>
          </a:xfrm>
          <a:prstGeom prst="rect">
            <a:avLst/>
          </a:prstGeom>
          <a:noFill/>
        </p:spPr>
        <p:txBody>
          <a:bodyPr wrap="none">
            <a:spAutoFit/>
          </a:bodyPr>
          <a:lstStyle/>
          <a:p>
            <a:pPr>
              <a:defRPr/>
            </a:pPr>
            <a:r>
              <a:t>CEO</a:t>
            </a:r>
          </a:p>
        </p:txBody>
      </p:sp>
      <p:sp>
        <p:nvSpPr>
          <p:cNvPr id="7" name="TextBox 6"/>
          <p:cNvSpPr txBox="1"/>
          <p:nvPr/>
        </p:nvSpPr>
        <p:spPr>
          <a:xfrm>
            <a:off x="8491217" y="5496300"/>
            <a:ext cx="1554480" cy="457200"/>
          </a:xfrm>
          <a:prstGeom prst="rect">
            <a:avLst/>
          </a:prstGeom>
          <a:noFill/>
        </p:spPr>
        <p:txBody>
          <a:bodyPr wrap="none">
            <a:spAutoFit/>
          </a:bodyPr>
          <a:lstStyle/>
          <a:p>
            <a:pPr>
              <a:defRPr/>
            </a:pPr>
            <a:r>
              <a:t>Mail Room</a:t>
            </a:r>
          </a:p>
        </p:txBody>
      </p:sp>
      <p:sp>
        <p:nvSpPr>
          <p:cNvPr id="8" name="TextBox 7"/>
          <p:cNvSpPr txBox="1"/>
          <p:nvPr/>
        </p:nvSpPr>
        <p:spPr>
          <a:xfrm>
            <a:off x="8491217" y="4237687"/>
            <a:ext cx="1554480" cy="457200"/>
          </a:xfrm>
          <a:prstGeom prst="rect">
            <a:avLst/>
          </a:prstGeom>
          <a:noFill/>
        </p:spPr>
        <p:txBody>
          <a:bodyPr wrap="none">
            <a:spAutoFit/>
          </a:bodyPr>
          <a:lstStyle/>
          <a:p>
            <a:pPr>
              <a:defRPr/>
            </a:pPr>
            <a:r>
              <a:t>Secretary</a:t>
            </a:r>
          </a:p>
        </p:txBody>
      </p:sp>
      <p:sp>
        <p:nvSpPr>
          <p:cNvPr id="9" name="TextBox 8"/>
          <p:cNvSpPr txBox="1"/>
          <p:nvPr/>
        </p:nvSpPr>
        <p:spPr>
          <a:xfrm>
            <a:off x="8491217" y="3057900"/>
            <a:ext cx="1554480" cy="457200"/>
          </a:xfrm>
          <a:prstGeom prst="rect">
            <a:avLst/>
          </a:prstGeom>
          <a:noFill/>
        </p:spPr>
        <p:txBody>
          <a:bodyPr wrap="none">
            <a:spAutoFit/>
          </a:bodyPr>
          <a:lstStyle/>
          <a:p>
            <a:pPr>
              <a:defRPr/>
            </a:pPr>
            <a:r>
              <a:t>CEO</a:t>
            </a:r>
          </a:p>
        </p:txBody>
      </p:sp>
      <p:sp>
        <p:nvSpPr>
          <p:cNvPr id="10" name="TextBox 9"/>
          <p:cNvSpPr txBox="1"/>
          <p:nvPr/>
        </p:nvSpPr>
        <p:spPr>
          <a:xfrm>
            <a:off x="3950917" y="2983821"/>
            <a:ext cx="1858075" cy="605357"/>
          </a:xfrm>
          <a:prstGeom prst="rect">
            <a:avLst/>
          </a:prstGeom>
          <a:noFill/>
        </p:spPr>
        <p:txBody>
          <a:bodyPr wrap="none">
            <a:spAutoFit/>
          </a:bodyPr>
          <a:lstStyle/>
          <a:p>
            <a:pPr>
              <a:defRPr/>
            </a:pPr>
            <a:r>
              <a:t>"Your days are numbered."</a:t>
            </a:r>
          </a:p>
        </p:txBody>
      </p:sp>
    </p:spTree>
  </p:cSld>
  <p:clrMapOvr>
    <a:masterClrMapping/>
  </p:clrMapOvr>
</p:sld>
</file>

<file path=ppt/slides/slide3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Layer of the Network – Postal Analogy</a:t>
            </a:r>
          </a:p>
        </p:txBody>
      </p:sp>
      <p:sp>
        <p:nvSpPr>
          <p:cNvPr id="3" name="TextBox 2"/>
          <p:cNvSpPr txBox="1"/>
          <p:nvPr/>
        </p:nvSpPr>
        <p:spPr>
          <a:xfrm>
            <a:off x="838200" y="1621400"/>
            <a:ext cx="8909700" cy="1092300"/>
          </a:xfrm>
          <a:prstGeom prst="rect">
            <a:avLst/>
          </a:prstGeom>
          <a:noFill/>
        </p:spPr>
        <p:txBody>
          <a:bodyPr wrap="none">
            <a:spAutoFit/>
          </a:bodyPr>
          <a:lstStyle/>
          <a:p>
            <a:pPr>
              <a:defRPr/>
            </a:pPr>
            <a:r>
              <a:t>Alice passes the letter down to her secretary</a:t>
            </a:r>
          </a:p>
          <a:p>
            <a:pPr>
              <a:defRPr/>
            </a:pPr>
            <a:r>
              <a:t>Her secretary puts the letter in an envelope</a:t>
            </a:r>
          </a:p>
        </p:txBody>
      </p:sp>
      <p:sp>
        <p:nvSpPr>
          <p:cNvPr id="4" name="TextBox 3"/>
          <p:cNvSpPr txBox="1"/>
          <p:nvPr/>
        </p:nvSpPr>
        <p:spPr>
          <a:xfrm>
            <a:off x="1729783" y="5496300"/>
            <a:ext cx="1554480" cy="457200"/>
          </a:xfrm>
          <a:prstGeom prst="rect">
            <a:avLst/>
          </a:prstGeom>
          <a:noFill/>
        </p:spPr>
        <p:txBody>
          <a:bodyPr wrap="none">
            <a:spAutoFit/>
          </a:bodyPr>
          <a:lstStyle/>
          <a:p>
            <a:pPr>
              <a:defRPr/>
            </a:pPr>
            <a:r>
              <a:t>Mail Room</a:t>
            </a:r>
          </a:p>
        </p:txBody>
      </p:sp>
      <p:sp>
        <p:nvSpPr>
          <p:cNvPr id="5" name="TextBox 4"/>
          <p:cNvSpPr txBox="1"/>
          <p:nvPr/>
        </p:nvSpPr>
        <p:spPr>
          <a:xfrm>
            <a:off x="1729783" y="4240537"/>
            <a:ext cx="1554480" cy="457200"/>
          </a:xfrm>
          <a:prstGeom prst="rect">
            <a:avLst/>
          </a:prstGeom>
          <a:noFill/>
        </p:spPr>
        <p:txBody>
          <a:bodyPr wrap="none">
            <a:spAutoFit/>
          </a:bodyPr>
          <a:lstStyle/>
          <a:p>
            <a:pPr>
              <a:defRPr/>
            </a:pPr>
            <a:r>
              <a:t>Secretary</a:t>
            </a:r>
          </a:p>
        </p:txBody>
      </p:sp>
      <p:sp>
        <p:nvSpPr>
          <p:cNvPr id="6" name="TextBox 5"/>
          <p:cNvSpPr txBox="1"/>
          <p:nvPr/>
        </p:nvSpPr>
        <p:spPr>
          <a:xfrm>
            <a:off x="1729783" y="3057900"/>
            <a:ext cx="1554480" cy="457200"/>
          </a:xfrm>
          <a:prstGeom prst="rect">
            <a:avLst/>
          </a:prstGeom>
          <a:noFill/>
        </p:spPr>
        <p:txBody>
          <a:bodyPr wrap="none">
            <a:spAutoFit/>
          </a:bodyPr>
          <a:lstStyle/>
          <a:p>
            <a:pPr>
              <a:defRPr/>
            </a:pPr>
            <a:r>
              <a:t>CEO</a:t>
            </a:r>
          </a:p>
        </p:txBody>
      </p:sp>
      <p:sp>
        <p:nvSpPr>
          <p:cNvPr id="7" name="TextBox 6"/>
          <p:cNvSpPr txBox="1"/>
          <p:nvPr/>
        </p:nvSpPr>
        <p:spPr>
          <a:xfrm>
            <a:off x="8491217" y="5496300"/>
            <a:ext cx="1554480" cy="457200"/>
          </a:xfrm>
          <a:prstGeom prst="rect">
            <a:avLst/>
          </a:prstGeom>
          <a:noFill/>
        </p:spPr>
        <p:txBody>
          <a:bodyPr wrap="none">
            <a:spAutoFit/>
          </a:bodyPr>
          <a:lstStyle/>
          <a:p>
            <a:pPr>
              <a:defRPr/>
            </a:pPr>
            <a:r>
              <a:t>Mail Room</a:t>
            </a:r>
          </a:p>
        </p:txBody>
      </p:sp>
      <p:sp>
        <p:nvSpPr>
          <p:cNvPr id="8" name="TextBox 7"/>
          <p:cNvSpPr txBox="1"/>
          <p:nvPr/>
        </p:nvSpPr>
        <p:spPr>
          <a:xfrm>
            <a:off x="8491217" y="4237687"/>
            <a:ext cx="1554480" cy="457200"/>
          </a:xfrm>
          <a:prstGeom prst="rect">
            <a:avLst/>
          </a:prstGeom>
          <a:noFill/>
        </p:spPr>
        <p:txBody>
          <a:bodyPr wrap="none">
            <a:spAutoFit/>
          </a:bodyPr>
          <a:lstStyle/>
          <a:p>
            <a:pPr>
              <a:defRPr/>
            </a:pPr>
            <a:r>
              <a:t>Secretary</a:t>
            </a:r>
          </a:p>
        </p:txBody>
      </p:sp>
      <p:sp>
        <p:nvSpPr>
          <p:cNvPr id="9" name="TextBox 8"/>
          <p:cNvSpPr txBox="1"/>
          <p:nvPr/>
        </p:nvSpPr>
        <p:spPr>
          <a:xfrm>
            <a:off x="8491217" y="3057900"/>
            <a:ext cx="1554480" cy="457200"/>
          </a:xfrm>
          <a:prstGeom prst="rect">
            <a:avLst/>
          </a:prstGeom>
          <a:noFill/>
        </p:spPr>
        <p:txBody>
          <a:bodyPr wrap="none">
            <a:spAutoFit/>
          </a:bodyPr>
          <a:lstStyle/>
          <a:p>
            <a:pPr>
              <a:defRPr/>
            </a:pPr>
            <a:r>
              <a:t>CEO</a:t>
            </a:r>
          </a:p>
        </p:txBody>
      </p:sp>
      <p:sp>
        <p:nvSpPr>
          <p:cNvPr id="10" name="TextBox 9"/>
          <p:cNvSpPr txBox="1"/>
          <p:nvPr/>
        </p:nvSpPr>
        <p:spPr>
          <a:xfrm>
            <a:off x="3776219" y="3741634"/>
            <a:ext cx="2207473" cy="1297465"/>
          </a:xfrm>
          <a:prstGeom prst="rect">
            <a:avLst/>
          </a:prstGeom>
          <a:noFill/>
        </p:spPr>
        <p:txBody>
          <a:bodyPr wrap="none">
            <a:spAutoFit/>
          </a:bodyPr>
          <a:lstStyle/>
          <a:p>
            <a:pPr>
              <a:defRPr/>
            </a:pPr>
            <a:r>
              <a:t>From: Alice, To: Bob</a:t>
            </a:r>
          </a:p>
        </p:txBody>
      </p:sp>
      <p:sp>
        <p:nvSpPr>
          <p:cNvPr id="11" name="TextBox 10"/>
          <p:cNvSpPr txBox="1"/>
          <p:nvPr/>
        </p:nvSpPr>
        <p:spPr>
          <a:xfrm>
            <a:off x="3950918" y="4163609"/>
            <a:ext cx="1858075" cy="605357"/>
          </a:xfrm>
          <a:prstGeom prst="rect">
            <a:avLst/>
          </a:prstGeom>
          <a:noFill/>
        </p:spPr>
        <p:txBody>
          <a:bodyPr wrap="none">
            <a:spAutoFit/>
          </a:bodyPr>
          <a:lstStyle/>
          <a:p>
            <a:pPr>
              <a:defRPr/>
            </a:pPr>
            <a:r>
              <a:t>"Your days are numbered."</a:t>
            </a:r>
          </a:p>
        </p:txBody>
      </p:sp>
    </p:spTree>
  </p:cSld>
  <p:clrMapOvr>
    <a:masterClrMapping/>
  </p:clrMapOvr>
</p:sld>
</file>

<file path=ppt/slides/slide3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Layer of the Network – Postal Analogy</a:t>
            </a:r>
          </a:p>
        </p:txBody>
      </p:sp>
      <p:sp>
        <p:nvSpPr>
          <p:cNvPr id="3" name="TextBox 2"/>
          <p:cNvSpPr txBox="1"/>
          <p:nvPr/>
        </p:nvSpPr>
        <p:spPr>
          <a:xfrm>
            <a:off x="838200" y="1621400"/>
            <a:ext cx="8909700" cy="1092300"/>
          </a:xfrm>
          <a:prstGeom prst="rect">
            <a:avLst/>
          </a:prstGeom>
          <a:noFill/>
        </p:spPr>
        <p:txBody>
          <a:bodyPr wrap="none">
            <a:spAutoFit/>
          </a:bodyPr>
          <a:lstStyle/>
          <a:p>
            <a:pPr>
              <a:defRPr/>
            </a:pPr>
            <a:r>
              <a:t>Her secretary passes the letter down to the mailman</a:t>
            </a:r>
          </a:p>
          <a:p>
            <a:pPr>
              <a:defRPr/>
            </a:pPr>
            <a:r>
              <a:t>The mailman puts the envelope in a box</a:t>
            </a:r>
          </a:p>
        </p:txBody>
      </p:sp>
      <p:sp>
        <p:nvSpPr>
          <p:cNvPr id="4" name="TextBox 3"/>
          <p:cNvSpPr txBox="1"/>
          <p:nvPr/>
        </p:nvSpPr>
        <p:spPr>
          <a:xfrm>
            <a:off x="1729783" y="5496300"/>
            <a:ext cx="1554480" cy="457200"/>
          </a:xfrm>
          <a:prstGeom prst="rect">
            <a:avLst/>
          </a:prstGeom>
          <a:noFill/>
        </p:spPr>
        <p:txBody>
          <a:bodyPr wrap="none">
            <a:spAutoFit/>
          </a:bodyPr>
          <a:lstStyle/>
          <a:p>
            <a:pPr>
              <a:defRPr/>
            </a:pPr>
            <a:r>
              <a:t>Mail Room</a:t>
            </a:r>
          </a:p>
        </p:txBody>
      </p:sp>
      <p:sp>
        <p:nvSpPr>
          <p:cNvPr id="5" name="TextBox 4"/>
          <p:cNvSpPr txBox="1"/>
          <p:nvPr/>
        </p:nvSpPr>
        <p:spPr>
          <a:xfrm>
            <a:off x="1729783" y="4240537"/>
            <a:ext cx="1554480" cy="457200"/>
          </a:xfrm>
          <a:prstGeom prst="rect">
            <a:avLst/>
          </a:prstGeom>
          <a:noFill/>
        </p:spPr>
        <p:txBody>
          <a:bodyPr wrap="none">
            <a:spAutoFit/>
          </a:bodyPr>
          <a:lstStyle/>
          <a:p>
            <a:pPr>
              <a:defRPr/>
            </a:pPr>
            <a:r>
              <a:t>Secretary</a:t>
            </a:r>
          </a:p>
        </p:txBody>
      </p:sp>
      <p:sp>
        <p:nvSpPr>
          <p:cNvPr id="6" name="TextBox 5"/>
          <p:cNvSpPr txBox="1"/>
          <p:nvPr/>
        </p:nvSpPr>
        <p:spPr>
          <a:xfrm>
            <a:off x="1729783" y="3057900"/>
            <a:ext cx="1554480" cy="457200"/>
          </a:xfrm>
          <a:prstGeom prst="rect">
            <a:avLst/>
          </a:prstGeom>
          <a:noFill/>
        </p:spPr>
        <p:txBody>
          <a:bodyPr wrap="none">
            <a:spAutoFit/>
          </a:bodyPr>
          <a:lstStyle/>
          <a:p>
            <a:pPr>
              <a:defRPr/>
            </a:pPr>
            <a:r>
              <a:t>CEO</a:t>
            </a:r>
          </a:p>
        </p:txBody>
      </p:sp>
      <p:sp>
        <p:nvSpPr>
          <p:cNvPr id="7" name="TextBox 6"/>
          <p:cNvSpPr txBox="1"/>
          <p:nvPr/>
        </p:nvSpPr>
        <p:spPr>
          <a:xfrm>
            <a:off x="8491217" y="5496300"/>
            <a:ext cx="1554480" cy="457200"/>
          </a:xfrm>
          <a:prstGeom prst="rect">
            <a:avLst/>
          </a:prstGeom>
          <a:noFill/>
        </p:spPr>
        <p:txBody>
          <a:bodyPr wrap="none">
            <a:spAutoFit/>
          </a:bodyPr>
          <a:lstStyle/>
          <a:p>
            <a:pPr>
              <a:defRPr/>
            </a:pPr>
            <a:r>
              <a:t>Mail Room</a:t>
            </a:r>
          </a:p>
        </p:txBody>
      </p:sp>
      <p:sp>
        <p:nvSpPr>
          <p:cNvPr id="8" name="TextBox 7"/>
          <p:cNvSpPr txBox="1"/>
          <p:nvPr/>
        </p:nvSpPr>
        <p:spPr>
          <a:xfrm>
            <a:off x="8491217" y="4237687"/>
            <a:ext cx="1554480" cy="457200"/>
          </a:xfrm>
          <a:prstGeom prst="rect">
            <a:avLst/>
          </a:prstGeom>
          <a:noFill/>
        </p:spPr>
        <p:txBody>
          <a:bodyPr wrap="none">
            <a:spAutoFit/>
          </a:bodyPr>
          <a:lstStyle/>
          <a:p>
            <a:pPr>
              <a:defRPr/>
            </a:pPr>
            <a:r>
              <a:t>Secretary</a:t>
            </a:r>
          </a:p>
        </p:txBody>
      </p:sp>
      <p:sp>
        <p:nvSpPr>
          <p:cNvPr id="9" name="TextBox 8"/>
          <p:cNvSpPr txBox="1"/>
          <p:nvPr/>
        </p:nvSpPr>
        <p:spPr>
          <a:xfrm>
            <a:off x="8491217" y="3057900"/>
            <a:ext cx="1554480" cy="457200"/>
          </a:xfrm>
          <a:prstGeom prst="rect">
            <a:avLst/>
          </a:prstGeom>
          <a:noFill/>
        </p:spPr>
        <p:txBody>
          <a:bodyPr wrap="none">
            <a:spAutoFit/>
          </a:bodyPr>
          <a:lstStyle/>
          <a:p>
            <a:pPr>
              <a:defRPr/>
            </a:pPr>
            <a:r>
              <a:t>CEO</a:t>
            </a:r>
          </a:p>
        </p:txBody>
      </p:sp>
      <p:sp>
        <p:nvSpPr>
          <p:cNvPr id="10" name="TextBox 9"/>
          <p:cNvSpPr txBox="1"/>
          <p:nvPr/>
        </p:nvSpPr>
        <p:spPr>
          <a:xfrm>
            <a:off x="3576932" y="4976064"/>
            <a:ext cx="2699427" cy="1738500"/>
          </a:xfrm>
          <a:prstGeom prst="rect">
            <a:avLst/>
          </a:prstGeom>
          <a:noFill/>
        </p:spPr>
        <p:txBody>
          <a:bodyPr wrap="none">
            <a:spAutoFit/>
          </a:bodyPr>
          <a:lstStyle/>
          <a:p>
            <a:pPr>
              <a:defRPr/>
            </a:pPr>
            <a:r>
              <a:t>From: 123 Alice St</a:t>
            </a:r>
          </a:p>
          <a:p>
            <a:pPr>
              <a:defRPr/>
            </a:pPr>
            <a:r>
              <a:t>To: 456 Bob St</a:t>
            </a:r>
          </a:p>
        </p:txBody>
      </p:sp>
      <p:sp>
        <p:nvSpPr>
          <p:cNvPr id="11" name="TextBox 10"/>
          <p:cNvSpPr txBox="1"/>
          <p:nvPr/>
        </p:nvSpPr>
        <p:spPr>
          <a:xfrm>
            <a:off x="3747724" y="5554326"/>
            <a:ext cx="2357842" cy="1018759"/>
          </a:xfrm>
          <a:prstGeom prst="rect">
            <a:avLst/>
          </a:prstGeom>
          <a:noFill/>
        </p:spPr>
        <p:txBody>
          <a:bodyPr wrap="none">
            <a:spAutoFit/>
          </a:bodyPr>
          <a:lstStyle/>
          <a:p>
            <a:pPr>
              <a:defRPr/>
            </a:pPr>
            <a:r>
              <a:t>From: Alice, To: Bob</a:t>
            </a:r>
          </a:p>
        </p:txBody>
      </p:sp>
      <p:sp>
        <p:nvSpPr>
          <p:cNvPr id="12" name="TextBox 11"/>
          <p:cNvSpPr txBox="1"/>
          <p:nvPr/>
        </p:nvSpPr>
        <p:spPr>
          <a:xfrm>
            <a:off x="3934324" y="5932858"/>
            <a:ext cx="1984643" cy="516757"/>
          </a:xfrm>
          <a:prstGeom prst="rect">
            <a:avLst/>
          </a:prstGeom>
          <a:noFill/>
        </p:spPr>
        <p:txBody>
          <a:bodyPr wrap="none">
            <a:spAutoFit/>
          </a:bodyPr>
          <a:lstStyle/>
          <a:p>
            <a:pPr>
              <a:defRPr/>
            </a:pPr>
            <a:r>
              <a:t>"Your days are numbered."</a:t>
            </a:r>
          </a:p>
        </p:txBody>
      </p:sp>
    </p:spTree>
  </p:cSld>
  <p:clrMapOvr>
    <a:masterClrMapping/>
  </p:clrMapOvr>
</p:sld>
</file>

<file path=ppt/slides/slide3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Layer of the Network – Postal Analogy</a:t>
            </a:r>
          </a:p>
        </p:txBody>
      </p:sp>
      <p:sp>
        <p:nvSpPr>
          <p:cNvPr id="3" name="TextBox 2"/>
          <p:cNvSpPr txBox="1"/>
          <p:nvPr/>
        </p:nvSpPr>
        <p:spPr>
          <a:xfrm>
            <a:off x="838200" y="1621400"/>
            <a:ext cx="10222832" cy="1092300"/>
          </a:xfrm>
          <a:prstGeom prst="rect">
            <a:avLst/>
          </a:prstGeom>
          <a:noFill/>
        </p:spPr>
        <p:txBody>
          <a:bodyPr wrap="none">
            <a:spAutoFit/>
          </a:bodyPr>
          <a:lstStyle/>
          <a:p>
            <a:pPr>
              <a:defRPr/>
            </a:pPr>
            <a:r>
              <a:t>The packet travels through the postal system, to Bob's building</a:t>
            </a:r>
          </a:p>
        </p:txBody>
      </p:sp>
      <p:sp>
        <p:nvSpPr>
          <p:cNvPr id="4" name="TextBox 3"/>
          <p:cNvSpPr txBox="1"/>
          <p:nvPr/>
        </p:nvSpPr>
        <p:spPr>
          <a:xfrm>
            <a:off x="1729783" y="5496300"/>
            <a:ext cx="1554480" cy="457200"/>
          </a:xfrm>
          <a:prstGeom prst="rect">
            <a:avLst/>
          </a:prstGeom>
          <a:noFill/>
        </p:spPr>
        <p:txBody>
          <a:bodyPr wrap="none">
            <a:spAutoFit/>
          </a:bodyPr>
          <a:lstStyle/>
          <a:p>
            <a:pPr>
              <a:defRPr/>
            </a:pPr>
            <a:r>
              <a:t>Mail Room</a:t>
            </a:r>
          </a:p>
        </p:txBody>
      </p:sp>
      <p:sp>
        <p:nvSpPr>
          <p:cNvPr id="5" name="TextBox 4"/>
          <p:cNvSpPr txBox="1"/>
          <p:nvPr/>
        </p:nvSpPr>
        <p:spPr>
          <a:xfrm>
            <a:off x="1729783" y="4240537"/>
            <a:ext cx="1554480" cy="457200"/>
          </a:xfrm>
          <a:prstGeom prst="rect">
            <a:avLst/>
          </a:prstGeom>
          <a:noFill/>
        </p:spPr>
        <p:txBody>
          <a:bodyPr wrap="none">
            <a:spAutoFit/>
          </a:bodyPr>
          <a:lstStyle/>
          <a:p>
            <a:pPr>
              <a:defRPr/>
            </a:pPr>
            <a:r>
              <a:t>Secretary</a:t>
            </a:r>
          </a:p>
        </p:txBody>
      </p:sp>
      <p:sp>
        <p:nvSpPr>
          <p:cNvPr id="6" name="TextBox 5"/>
          <p:cNvSpPr txBox="1"/>
          <p:nvPr/>
        </p:nvSpPr>
        <p:spPr>
          <a:xfrm>
            <a:off x="1729783" y="3057900"/>
            <a:ext cx="1554480" cy="457200"/>
          </a:xfrm>
          <a:prstGeom prst="rect">
            <a:avLst/>
          </a:prstGeom>
          <a:noFill/>
        </p:spPr>
        <p:txBody>
          <a:bodyPr wrap="none">
            <a:spAutoFit/>
          </a:bodyPr>
          <a:lstStyle/>
          <a:p>
            <a:pPr>
              <a:defRPr/>
            </a:pPr>
            <a:r>
              <a:t>CEO</a:t>
            </a:r>
          </a:p>
        </p:txBody>
      </p:sp>
      <p:sp>
        <p:nvSpPr>
          <p:cNvPr id="7" name="TextBox 6"/>
          <p:cNvSpPr txBox="1"/>
          <p:nvPr/>
        </p:nvSpPr>
        <p:spPr>
          <a:xfrm>
            <a:off x="8491217" y="5496300"/>
            <a:ext cx="1554480" cy="457200"/>
          </a:xfrm>
          <a:prstGeom prst="rect">
            <a:avLst/>
          </a:prstGeom>
          <a:noFill/>
        </p:spPr>
        <p:txBody>
          <a:bodyPr wrap="none">
            <a:spAutoFit/>
          </a:bodyPr>
          <a:lstStyle/>
          <a:p>
            <a:pPr>
              <a:defRPr/>
            </a:pPr>
            <a:r>
              <a:t>Mail Room</a:t>
            </a:r>
          </a:p>
        </p:txBody>
      </p:sp>
      <p:sp>
        <p:nvSpPr>
          <p:cNvPr id="8" name="TextBox 7"/>
          <p:cNvSpPr txBox="1"/>
          <p:nvPr/>
        </p:nvSpPr>
        <p:spPr>
          <a:xfrm>
            <a:off x="8491217" y="4237687"/>
            <a:ext cx="1554480" cy="457200"/>
          </a:xfrm>
          <a:prstGeom prst="rect">
            <a:avLst/>
          </a:prstGeom>
          <a:noFill/>
        </p:spPr>
        <p:txBody>
          <a:bodyPr wrap="none">
            <a:spAutoFit/>
          </a:bodyPr>
          <a:lstStyle/>
          <a:p>
            <a:pPr>
              <a:defRPr/>
            </a:pPr>
            <a:r>
              <a:t>Secretary</a:t>
            </a:r>
          </a:p>
        </p:txBody>
      </p:sp>
      <p:sp>
        <p:nvSpPr>
          <p:cNvPr id="9" name="TextBox 8"/>
          <p:cNvSpPr txBox="1"/>
          <p:nvPr/>
        </p:nvSpPr>
        <p:spPr>
          <a:xfrm>
            <a:off x="8491217" y="3057900"/>
            <a:ext cx="1554480" cy="457200"/>
          </a:xfrm>
          <a:prstGeom prst="rect">
            <a:avLst/>
          </a:prstGeom>
          <a:noFill/>
        </p:spPr>
        <p:txBody>
          <a:bodyPr wrap="none">
            <a:spAutoFit/>
          </a:bodyPr>
          <a:lstStyle/>
          <a:p>
            <a:pPr>
              <a:defRPr/>
            </a:pPr>
            <a:r>
              <a:t>CEO</a:t>
            </a:r>
          </a:p>
        </p:txBody>
      </p:sp>
      <p:sp>
        <p:nvSpPr>
          <p:cNvPr id="10" name="TextBox 9"/>
          <p:cNvSpPr txBox="1"/>
          <p:nvPr/>
        </p:nvSpPr>
        <p:spPr>
          <a:xfrm>
            <a:off x="5540850" y="4895854"/>
            <a:ext cx="2699427" cy="1738500"/>
          </a:xfrm>
          <a:prstGeom prst="rect">
            <a:avLst/>
          </a:prstGeom>
          <a:noFill/>
        </p:spPr>
        <p:txBody>
          <a:bodyPr wrap="none">
            <a:spAutoFit/>
          </a:bodyPr>
          <a:lstStyle/>
          <a:p>
            <a:pPr>
              <a:defRPr/>
            </a:pPr>
            <a:r>
              <a:t>From: 123 Alice St</a:t>
            </a:r>
          </a:p>
          <a:p>
            <a:pPr>
              <a:defRPr/>
            </a:pPr>
            <a:r>
              <a:t>To: 456 Bob St</a:t>
            </a:r>
          </a:p>
        </p:txBody>
      </p:sp>
      <p:sp>
        <p:nvSpPr>
          <p:cNvPr id="11" name="TextBox 10"/>
          <p:cNvSpPr txBox="1"/>
          <p:nvPr/>
        </p:nvSpPr>
        <p:spPr>
          <a:xfrm>
            <a:off x="5711642" y="5474116"/>
            <a:ext cx="2357842" cy="1018759"/>
          </a:xfrm>
          <a:prstGeom prst="rect">
            <a:avLst/>
          </a:prstGeom>
          <a:noFill/>
        </p:spPr>
        <p:txBody>
          <a:bodyPr wrap="none">
            <a:spAutoFit/>
          </a:bodyPr>
          <a:lstStyle/>
          <a:p>
            <a:pPr>
              <a:defRPr/>
            </a:pPr>
            <a:r>
              <a:t>From: Alice, To: Bob</a:t>
            </a:r>
          </a:p>
        </p:txBody>
      </p:sp>
      <p:sp>
        <p:nvSpPr>
          <p:cNvPr id="12" name="TextBox 11"/>
          <p:cNvSpPr txBox="1"/>
          <p:nvPr/>
        </p:nvSpPr>
        <p:spPr>
          <a:xfrm>
            <a:off x="5898241" y="5852648"/>
            <a:ext cx="1984643" cy="516757"/>
          </a:xfrm>
          <a:prstGeom prst="rect">
            <a:avLst/>
          </a:prstGeom>
          <a:noFill/>
        </p:spPr>
        <p:txBody>
          <a:bodyPr wrap="none">
            <a:spAutoFit/>
          </a:bodyPr>
          <a:lstStyle/>
          <a:p>
            <a:pPr>
              <a:defRPr/>
            </a:pPr>
            <a:r>
              <a:t>"Your days are numbered."</a:t>
            </a:r>
          </a:p>
        </p:txBody>
      </p:sp>
    </p:spTree>
  </p:cSld>
  <p:clrMapOvr>
    <a:masterClrMapping/>
  </p:clrMapOvr>
</p:sld>
</file>

<file path=ppt/slides/slide3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Layer of the Network – Postal Analogy</a:t>
            </a:r>
          </a:p>
        </p:txBody>
      </p:sp>
      <p:sp>
        <p:nvSpPr>
          <p:cNvPr id="3" name="TextBox 2"/>
          <p:cNvSpPr txBox="1"/>
          <p:nvPr/>
        </p:nvSpPr>
        <p:spPr>
          <a:xfrm>
            <a:off x="838200" y="1621400"/>
            <a:ext cx="10222832" cy="1092300"/>
          </a:xfrm>
          <a:prstGeom prst="rect">
            <a:avLst/>
          </a:prstGeom>
          <a:noFill/>
        </p:spPr>
        <p:txBody>
          <a:bodyPr wrap="none">
            <a:spAutoFit/>
          </a:bodyPr>
          <a:lstStyle/>
          <a:p>
            <a:pPr>
              <a:defRPr/>
            </a:pPr>
            <a:r>
              <a:t>The mailman unwraps the box, revealing the envelope inside</a:t>
            </a:r>
          </a:p>
          <a:p>
            <a:pPr>
              <a:defRPr/>
            </a:pPr>
            <a:r>
              <a:t>The mailman passes the envelope up to the secretary</a:t>
            </a:r>
          </a:p>
        </p:txBody>
      </p:sp>
      <p:sp>
        <p:nvSpPr>
          <p:cNvPr id="4" name="TextBox 3"/>
          <p:cNvSpPr txBox="1"/>
          <p:nvPr/>
        </p:nvSpPr>
        <p:spPr>
          <a:xfrm>
            <a:off x="1729783" y="5496300"/>
            <a:ext cx="1554480" cy="457200"/>
          </a:xfrm>
          <a:prstGeom prst="rect">
            <a:avLst/>
          </a:prstGeom>
          <a:noFill/>
        </p:spPr>
        <p:txBody>
          <a:bodyPr wrap="none">
            <a:spAutoFit/>
          </a:bodyPr>
          <a:lstStyle/>
          <a:p>
            <a:pPr>
              <a:defRPr/>
            </a:pPr>
            <a:r>
              <a:t>Mail Room</a:t>
            </a:r>
          </a:p>
        </p:txBody>
      </p:sp>
      <p:sp>
        <p:nvSpPr>
          <p:cNvPr id="5" name="TextBox 4"/>
          <p:cNvSpPr txBox="1"/>
          <p:nvPr/>
        </p:nvSpPr>
        <p:spPr>
          <a:xfrm>
            <a:off x="1729783" y="4240537"/>
            <a:ext cx="1554480" cy="457200"/>
          </a:xfrm>
          <a:prstGeom prst="rect">
            <a:avLst/>
          </a:prstGeom>
          <a:noFill/>
        </p:spPr>
        <p:txBody>
          <a:bodyPr wrap="none">
            <a:spAutoFit/>
          </a:bodyPr>
          <a:lstStyle/>
          <a:p>
            <a:pPr>
              <a:defRPr/>
            </a:pPr>
            <a:r>
              <a:t>Secretary</a:t>
            </a:r>
          </a:p>
        </p:txBody>
      </p:sp>
      <p:sp>
        <p:nvSpPr>
          <p:cNvPr id="6" name="TextBox 5"/>
          <p:cNvSpPr txBox="1"/>
          <p:nvPr/>
        </p:nvSpPr>
        <p:spPr>
          <a:xfrm>
            <a:off x="1729783" y="3057900"/>
            <a:ext cx="1554480" cy="457200"/>
          </a:xfrm>
          <a:prstGeom prst="rect">
            <a:avLst/>
          </a:prstGeom>
          <a:noFill/>
        </p:spPr>
        <p:txBody>
          <a:bodyPr wrap="none">
            <a:spAutoFit/>
          </a:bodyPr>
          <a:lstStyle/>
          <a:p>
            <a:pPr>
              <a:defRPr/>
            </a:pPr>
            <a:r>
              <a:t>CEO</a:t>
            </a:r>
          </a:p>
        </p:txBody>
      </p:sp>
      <p:sp>
        <p:nvSpPr>
          <p:cNvPr id="7" name="TextBox 6"/>
          <p:cNvSpPr txBox="1"/>
          <p:nvPr/>
        </p:nvSpPr>
        <p:spPr>
          <a:xfrm>
            <a:off x="8491217" y="5496300"/>
            <a:ext cx="1554480" cy="457200"/>
          </a:xfrm>
          <a:prstGeom prst="rect">
            <a:avLst/>
          </a:prstGeom>
          <a:noFill/>
        </p:spPr>
        <p:txBody>
          <a:bodyPr wrap="none">
            <a:spAutoFit/>
          </a:bodyPr>
          <a:lstStyle/>
          <a:p>
            <a:pPr>
              <a:defRPr/>
            </a:pPr>
            <a:r>
              <a:t>Mail Room</a:t>
            </a:r>
          </a:p>
        </p:txBody>
      </p:sp>
      <p:sp>
        <p:nvSpPr>
          <p:cNvPr id="8" name="TextBox 7"/>
          <p:cNvSpPr txBox="1"/>
          <p:nvPr/>
        </p:nvSpPr>
        <p:spPr>
          <a:xfrm>
            <a:off x="8491217" y="4237687"/>
            <a:ext cx="1554480" cy="457200"/>
          </a:xfrm>
          <a:prstGeom prst="rect">
            <a:avLst/>
          </a:prstGeom>
          <a:noFill/>
        </p:spPr>
        <p:txBody>
          <a:bodyPr wrap="none">
            <a:spAutoFit/>
          </a:bodyPr>
          <a:lstStyle/>
          <a:p>
            <a:pPr>
              <a:defRPr/>
            </a:pPr>
            <a:r>
              <a:t>Secretary</a:t>
            </a:r>
          </a:p>
        </p:txBody>
      </p:sp>
      <p:sp>
        <p:nvSpPr>
          <p:cNvPr id="9" name="TextBox 8"/>
          <p:cNvSpPr txBox="1"/>
          <p:nvPr/>
        </p:nvSpPr>
        <p:spPr>
          <a:xfrm>
            <a:off x="8491217" y="3057900"/>
            <a:ext cx="1554480" cy="457200"/>
          </a:xfrm>
          <a:prstGeom prst="rect">
            <a:avLst/>
          </a:prstGeom>
          <a:noFill/>
        </p:spPr>
        <p:txBody>
          <a:bodyPr wrap="none">
            <a:spAutoFit/>
          </a:bodyPr>
          <a:lstStyle/>
          <a:p>
            <a:pPr>
              <a:defRPr/>
            </a:pPr>
            <a:r>
              <a:t>CEO</a:t>
            </a:r>
          </a:p>
        </p:txBody>
      </p:sp>
      <p:sp>
        <p:nvSpPr>
          <p:cNvPr id="10" name="TextBox 9"/>
          <p:cNvSpPr txBox="1"/>
          <p:nvPr/>
        </p:nvSpPr>
        <p:spPr>
          <a:xfrm>
            <a:off x="5862011" y="3734307"/>
            <a:ext cx="2207473" cy="1297465"/>
          </a:xfrm>
          <a:prstGeom prst="rect">
            <a:avLst/>
          </a:prstGeom>
          <a:noFill/>
        </p:spPr>
        <p:txBody>
          <a:bodyPr wrap="none">
            <a:spAutoFit/>
          </a:bodyPr>
          <a:lstStyle/>
          <a:p>
            <a:pPr>
              <a:defRPr/>
            </a:pPr>
            <a:r>
              <a:t>From: Alice, To: Bob</a:t>
            </a:r>
          </a:p>
        </p:txBody>
      </p:sp>
      <p:sp>
        <p:nvSpPr>
          <p:cNvPr id="11" name="TextBox 10"/>
          <p:cNvSpPr txBox="1"/>
          <p:nvPr/>
        </p:nvSpPr>
        <p:spPr>
          <a:xfrm>
            <a:off x="6036710" y="4156282"/>
            <a:ext cx="1858075" cy="605357"/>
          </a:xfrm>
          <a:prstGeom prst="rect">
            <a:avLst/>
          </a:prstGeom>
          <a:noFill/>
        </p:spPr>
        <p:txBody>
          <a:bodyPr wrap="none">
            <a:spAutoFit/>
          </a:bodyPr>
          <a:lstStyle/>
          <a:p>
            <a:pPr>
              <a:defRPr/>
            </a:pPr>
            <a:r>
              <a:t>"Your days are numbered."</a:t>
            </a:r>
          </a:p>
        </p:txBody>
      </p:sp>
    </p:spTree>
  </p:cSld>
  <p:clrMapOvr>
    <a:masterClrMapping/>
  </p:clrMapOvr>
</p:sld>
</file>

<file path=ppt/slides/slide3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Layer of the Network – Postal Analogy</a:t>
            </a:r>
          </a:p>
        </p:txBody>
      </p:sp>
      <p:sp>
        <p:nvSpPr>
          <p:cNvPr id="3" name="TextBox 2"/>
          <p:cNvSpPr txBox="1"/>
          <p:nvPr/>
        </p:nvSpPr>
        <p:spPr>
          <a:xfrm>
            <a:off x="838200" y="1621400"/>
            <a:ext cx="10222832" cy="1092300"/>
          </a:xfrm>
          <a:prstGeom prst="rect">
            <a:avLst/>
          </a:prstGeom>
          <a:noFill/>
        </p:spPr>
        <p:txBody>
          <a:bodyPr wrap="none">
            <a:spAutoFit/>
          </a:bodyPr>
          <a:lstStyle/>
          <a:p>
            <a:pPr>
              <a:defRPr/>
            </a:pPr>
            <a:r>
              <a:t>The secretary unwraps the envelope, revealing the letter inside.</a:t>
            </a:r>
          </a:p>
          <a:p>
            <a:pPr>
              <a:defRPr/>
            </a:pPr>
            <a:r>
              <a:t>The secretary passes the letter up to Bob.</a:t>
            </a:r>
          </a:p>
        </p:txBody>
      </p:sp>
      <p:sp>
        <p:nvSpPr>
          <p:cNvPr id="4" name="TextBox 3"/>
          <p:cNvSpPr txBox="1"/>
          <p:nvPr/>
        </p:nvSpPr>
        <p:spPr>
          <a:xfrm>
            <a:off x="1729783" y="5496300"/>
            <a:ext cx="1554480" cy="457200"/>
          </a:xfrm>
          <a:prstGeom prst="rect">
            <a:avLst/>
          </a:prstGeom>
          <a:noFill/>
        </p:spPr>
        <p:txBody>
          <a:bodyPr wrap="none">
            <a:spAutoFit/>
          </a:bodyPr>
          <a:lstStyle/>
          <a:p>
            <a:pPr>
              <a:defRPr/>
            </a:pPr>
            <a:r>
              <a:t>Mail Room</a:t>
            </a:r>
          </a:p>
        </p:txBody>
      </p:sp>
      <p:sp>
        <p:nvSpPr>
          <p:cNvPr id="5" name="TextBox 4"/>
          <p:cNvSpPr txBox="1"/>
          <p:nvPr/>
        </p:nvSpPr>
        <p:spPr>
          <a:xfrm>
            <a:off x="1729783" y="4240537"/>
            <a:ext cx="1554480" cy="457200"/>
          </a:xfrm>
          <a:prstGeom prst="rect">
            <a:avLst/>
          </a:prstGeom>
          <a:noFill/>
        </p:spPr>
        <p:txBody>
          <a:bodyPr wrap="none">
            <a:spAutoFit/>
          </a:bodyPr>
          <a:lstStyle/>
          <a:p>
            <a:pPr>
              <a:defRPr/>
            </a:pPr>
            <a:r>
              <a:t>Secretary</a:t>
            </a:r>
          </a:p>
        </p:txBody>
      </p:sp>
      <p:sp>
        <p:nvSpPr>
          <p:cNvPr id="6" name="TextBox 5"/>
          <p:cNvSpPr txBox="1"/>
          <p:nvPr/>
        </p:nvSpPr>
        <p:spPr>
          <a:xfrm>
            <a:off x="1729783" y="3057900"/>
            <a:ext cx="1554480" cy="457200"/>
          </a:xfrm>
          <a:prstGeom prst="rect">
            <a:avLst/>
          </a:prstGeom>
          <a:noFill/>
        </p:spPr>
        <p:txBody>
          <a:bodyPr wrap="none">
            <a:spAutoFit/>
          </a:bodyPr>
          <a:lstStyle/>
          <a:p>
            <a:pPr>
              <a:defRPr/>
            </a:pPr>
            <a:r>
              <a:t>CEO</a:t>
            </a:r>
          </a:p>
        </p:txBody>
      </p:sp>
      <p:sp>
        <p:nvSpPr>
          <p:cNvPr id="7" name="TextBox 6"/>
          <p:cNvSpPr txBox="1"/>
          <p:nvPr/>
        </p:nvSpPr>
        <p:spPr>
          <a:xfrm>
            <a:off x="8491217" y="5496300"/>
            <a:ext cx="1554480" cy="457200"/>
          </a:xfrm>
          <a:prstGeom prst="rect">
            <a:avLst/>
          </a:prstGeom>
          <a:noFill/>
        </p:spPr>
        <p:txBody>
          <a:bodyPr wrap="none">
            <a:spAutoFit/>
          </a:bodyPr>
          <a:lstStyle/>
          <a:p>
            <a:pPr>
              <a:defRPr/>
            </a:pPr>
            <a:r>
              <a:t>Mail Room</a:t>
            </a:r>
          </a:p>
        </p:txBody>
      </p:sp>
      <p:sp>
        <p:nvSpPr>
          <p:cNvPr id="8" name="TextBox 7"/>
          <p:cNvSpPr txBox="1"/>
          <p:nvPr/>
        </p:nvSpPr>
        <p:spPr>
          <a:xfrm>
            <a:off x="8491217" y="4237687"/>
            <a:ext cx="1554480" cy="457200"/>
          </a:xfrm>
          <a:prstGeom prst="rect">
            <a:avLst/>
          </a:prstGeom>
          <a:noFill/>
        </p:spPr>
        <p:txBody>
          <a:bodyPr wrap="none">
            <a:spAutoFit/>
          </a:bodyPr>
          <a:lstStyle/>
          <a:p>
            <a:pPr>
              <a:defRPr/>
            </a:pPr>
            <a:r>
              <a:t>Secretary</a:t>
            </a:r>
          </a:p>
        </p:txBody>
      </p:sp>
      <p:sp>
        <p:nvSpPr>
          <p:cNvPr id="9" name="TextBox 8"/>
          <p:cNvSpPr txBox="1"/>
          <p:nvPr/>
        </p:nvSpPr>
        <p:spPr>
          <a:xfrm>
            <a:off x="8491217" y="3057900"/>
            <a:ext cx="1554480" cy="457200"/>
          </a:xfrm>
          <a:prstGeom prst="rect">
            <a:avLst/>
          </a:prstGeom>
          <a:noFill/>
        </p:spPr>
        <p:txBody>
          <a:bodyPr wrap="none">
            <a:spAutoFit/>
          </a:bodyPr>
          <a:lstStyle/>
          <a:p>
            <a:pPr>
              <a:defRPr/>
            </a:pPr>
            <a:r>
              <a:t>CEO</a:t>
            </a:r>
          </a:p>
        </p:txBody>
      </p:sp>
      <p:sp>
        <p:nvSpPr>
          <p:cNvPr id="10" name="TextBox 9"/>
          <p:cNvSpPr txBox="1"/>
          <p:nvPr/>
        </p:nvSpPr>
        <p:spPr>
          <a:xfrm>
            <a:off x="6429422" y="2983821"/>
            <a:ext cx="1858075" cy="605357"/>
          </a:xfrm>
          <a:prstGeom prst="rect">
            <a:avLst/>
          </a:prstGeom>
          <a:noFill/>
        </p:spPr>
        <p:txBody>
          <a:bodyPr wrap="none">
            <a:spAutoFit/>
          </a:bodyPr>
          <a:lstStyle/>
          <a:p>
            <a:pPr>
              <a:defRPr/>
            </a:pPr>
            <a:r>
              <a:t>"Your days are numbered."</a:t>
            </a:r>
          </a:p>
        </p:txBody>
      </p:sp>
    </p:spTree>
  </p:cSld>
  <p:clrMapOvr>
    <a:masterClrMapping/>
  </p:clrMapOvr>
</p:sld>
</file>

<file path=ppt/slides/slide3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5716"/>
            <a:ext cx="10515600" cy="1325563"/>
          </a:xfrm>
          <a:prstGeom prst="rect">
            <a:avLst/>
          </a:prstGeom>
          <a:noFill/>
        </p:spPr>
        <p:txBody>
          <a:bodyPr wrap="none">
            <a:spAutoFit/>
          </a:bodyPr>
          <a:lstStyle/>
          <a:p>
            <a:pPr>
              <a:defRPr/>
            </a:pPr>
            <a:r>
              <a:t>Layer of the Network – Postal Analogy</a:t>
            </a:r>
          </a:p>
        </p:txBody>
      </p:sp>
      <p:sp>
        <p:nvSpPr>
          <p:cNvPr id="3" name="TextBox 2"/>
          <p:cNvSpPr txBox="1"/>
          <p:nvPr/>
        </p:nvSpPr>
        <p:spPr>
          <a:xfrm>
            <a:off x="838200" y="1086490"/>
            <a:ext cx="10800347" cy="1740883"/>
          </a:xfrm>
          <a:prstGeom prst="rect">
            <a:avLst/>
          </a:prstGeom>
          <a:noFill/>
        </p:spPr>
        <p:txBody>
          <a:bodyPr wrap="none">
            <a:spAutoFit/>
          </a:bodyPr>
          <a:lstStyle/>
          <a:p>
            <a:pPr>
              <a:defRPr/>
            </a:pPr>
            <a:r>
              <a:t>As we move to lower layers, we wrap additional headers (and sometimes a trailer)  around the packet  Encapsulation</a:t>
            </a:r>
          </a:p>
          <a:p>
            <a:pPr>
              <a:defRPr/>
            </a:pPr>
            <a:r>
              <a:t>As we move to higher layers, we peel off headers (decapsulation), revealing the inner headers</a:t>
            </a:r>
          </a:p>
        </p:txBody>
      </p:sp>
      <p:sp>
        <p:nvSpPr>
          <p:cNvPr id="4" name="TextBox 3"/>
          <p:cNvSpPr txBox="1"/>
          <p:nvPr/>
        </p:nvSpPr>
        <p:spPr>
          <a:xfrm>
            <a:off x="3693720" y="3905942"/>
            <a:ext cx="1314000" cy="371100"/>
          </a:xfrm>
          <a:prstGeom prst="rect">
            <a:avLst/>
          </a:prstGeom>
          <a:noFill/>
        </p:spPr>
        <p:txBody>
          <a:bodyPr wrap="none">
            <a:spAutoFit/>
          </a:bodyPr>
          <a:lstStyle/>
          <a:p>
            <a:pPr>
              <a:defRPr/>
            </a:pPr>
            <a:r>
              <a:t>Mail Room</a:t>
            </a:r>
          </a:p>
        </p:txBody>
      </p:sp>
      <p:sp>
        <p:nvSpPr>
          <p:cNvPr id="5" name="TextBox 4"/>
          <p:cNvSpPr txBox="1"/>
          <p:nvPr/>
        </p:nvSpPr>
        <p:spPr>
          <a:xfrm>
            <a:off x="3693720" y="3220142"/>
            <a:ext cx="1314000" cy="371100"/>
          </a:xfrm>
          <a:prstGeom prst="rect">
            <a:avLst/>
          </a:prstGeom>
          <a:noFill/>
        </p:spPr>
        <p:txBody>
          <a:bodyPr wrap="none">
            <a:spAutoFit/>
          </a:bodyPr>
          <a:lstStyle/>
          <a:p>
            <a:pPr>
              <a:defRPr/>
            </a:pPr>
            <a:r>
              <a:t>Secretary</a:t>
            </a:r>
          </a:p>
        </p:txBody>
      </p:sp>
      <p:sp>
        <p:nvSpPr>
          <p:cNvPr id="6" name="TextBox 5"/>
          <p:cNvSpPr txBox="1"/>
          <p:nvPr/>
        </p:nvSpPr>
        <p:spPr>
          <a:xfrm>
            <a:off x="3693720" y="2534342"/>
            <a:ext cx="1314000" cy="371100"/>
          </a:xfrm>
          <a:prstGeom prst="rect">
            <a:avLst/>
          </a:prstGeom>
          <a:noFill/>
        </p:spPr>
        <p:txBody>
          <a:bodyPr wrap="none">
            <a:spAutoFit/>
          </a:bodyPr>
          <a:lstStyle/>
          <a:p>
            <a:pPr>
              <a:defRPr/>
            </a:pPr>
            <a:r>
              <a:t>CEO</a:t>
            </a:r>
          </a:p>
        </p:txBody>
      </p:sp>
      <p:sp>
        <p:nvSpPr>
          <p:cNvPr id="7" name="TextBox 6"/>
          <p:cNvSpPr txBox="1"/>
          <p:nvPr/>
        </p:nvSpPr>
        <p:spPr>
          <a:xfrm>
            <a:off x="6121345" y="3905942"/>
            <a:ext cx="1314000" cy="371100"/>
          </a:xfrm>
          <a:prstGeom prst="rect">
            <a:avLst/>
          </a:prstGeom>
          <a:noFill/>
        </p:spPr>
        <p:txBody>
          <a:bodyPr wrap="none">
            <a:spAutoFit/>
          </a:bodyPr>
          <a:lstStyle/>
          <a:p>
            <a:pPr>
              <a:defRPr/>
            </a:pPr>
            <a:r>
              <a:t>Mail Room</a:t>
            </a:r>
          </a:p>
        </p:txBody>
      </p:sp>
      <p:sp>
        <p:nvSpPr>
          <p:cNvPr id="8" name="TextBox 7"/>
          <p:cNvSpPr txBox="1"/>
          <p:nvPr/>
        </p:nvSpPr>
        <p:spPr>
          <a:xfrm>
            <a:off x="6121345" y="3220142"/>
            <a:ext cx="1314000" cy="371100"/>
          </a:xfrm>
          <a:prstGeom prst="rect">
            <a:avLst/>
          </a:prstGeom>
          <a:noFill/>
        </p:spPr>
        <p:txBody>
          <a:bodyPr wrap="none">
            <a:spAutoFit/>
          </a:bodyPr>
          <a:lstStyle/>
          <a:p>
            <a:pPr>
              <a:defRPr/>
            </a:pPr>
            <a:r>
              <a:t>Secretary</a:t>
            </a:r>
          </a:p>
        </p:txBody>
      </p:sp>
      <p:sp>
        <p:nvSpPr>
          <p:cNvPr id="9" name="TextBox 8"/>
          <p:cNvSpPr txBox="1"/>
          <p:nvPr/>
        </p:nvSpPr>
        <p:spPr>
          <a:xfrm>
            <a:off x="6121345" y="2534342"/>
            <a:ext cx="1314000" cy="371100"/>
          </a:xfrm>
          <a:prstGeom prst="rect">
            <a:avLst/>
          </a:prstGeom>
          <a:noFill/>
        </p:spPr>
        <p:txBody>
          <a:bodyPr wrap="none">
            <a:spAutoFit/>
          </a:bodyPr>
          <a:lstStyle/>
          <a:p>
            <a:pPr>
              <a:defRPr/>
            </a:pPr>
            <a:r>
              <a:t>CEO</a:t>
            </a:r>
          </a:p>
        </p:txBody>
      </p:sp>
      <p:sp>
        <p:nvSpPr>
          <p:cNvPr id="10" name="TextBox 9"/>
          <p:cNvSpPr txBox="1"/>
          <p:nvPr/>
        </p:nvSpPr>
        <p:spPr>
          <a:xfrm>
            <a:off x="8018825" y="4503372"/>
            <a:ext cx="2545023" cy="2073891"/>
          </a:xfrm>
          <a:prstGeom prst="rect">
            <a:avLst/>
          </a:prstGeom>
          <a:noFill/>
        </p:spPr>
        <p:txBody>
          <a:bodyPr wrap="none">
            <a:spAutoFit/>
          </a:bodyPr>
          <a:lstStyle/>
          <a:p>
            <a:pPr>
              <a:defRPr/>
            </a:pPr>
            <a:r>
              <a:t>From: 123 Alice St</a:t>
            </a:r>
          </a:p>
          <a:p>
            <a:pPr>
              <a:defRPr/>
            </a:pPr>
            <a:r>
              <a:t>To: 456 Bob St</a:t>
            </a:r>
          </a:p>
        </p:txBody>
      </p:sp>
      <p:sp>
        <p:nvSpPr>
          <p:cNvPr id="11" name="TextBox 10"/>
          <p:cNvSpPr txBox="1"/>
          <p:nvPr/>
        </p:nvSpPr>
        <p:spPr>
          <a:xfrm>
            <a:off x="8177783" y="5091992"/>
            <a:ext cx="2227107" cy="1311725"/>
          </a:xfrm>
          <a:prstGeom prst="rect">
            <a:avLst/>
          </a:prstGeom>
          <a:noFill/>
        </p:spPr>
        <p:txBody>
          <a:bodyPr wrap="none">
            <a:spAutoFit/>
          </a:bodyPr>
          <a:lstStyle/>
          <a:p>
            <a:pPr>
              <a:defRPr/>
            </a:pPr>
            <a:r>
              <a:t>From: Alice, To: Bob</a:t>
            </a:r>
          </a:p>
        </p:txBody>
      </p:sp>
      <p:sp>
        <p:nvSpPr>
          <p:cNvPr id="12" name="TextBox 11"/>
          <p:cNvSpPr txBox="1"/>
          <p:nvPr/>
        </p:nvSpPr>
        <p:spPr>
          <a:xfrm>
            <a:off x="8431800" y="5464259"/>
            <a:ext cx="1719072" cy="804672"/>
          </a:xfrm>
          <a:prstGeom prst="rect">
            <a:avLst/>
          </a:prstGeom>
          <a:noFill/>
        </p:spPr>
        <p:txBody>
          <a:bodyPr wrap="none">
            <a:spAutoFit/>
          </a:bodyPr>
          <a:lstStyle/>
          <a:p>
            <a:pPr>
              <a:defRPr/>
            </a:pPr>
            <a:r>
              <a:t>"Your days are numbered."</a:t>
            </a:r>
          </a:p>
        </p:txBody>
      </p:sp>
      <p:sp>
        <p:nvSpPr>
          <p:cNvPr id="13" name="TextBox 12"/>
          <p:cNvSpPr txBox="1"/>
          <p:nvPr/>
        </p:nvSpPr>
        <p:spPr>
          <a:xfrm>
            <a:off x="4670801" y="4884455"/>
            <a:ext cx="2227107" cy="1311725"/>
          </a:xfrm>
          <a:prstGeom prst="rect">
            <a:avLst/>
          </a:prstGeom>
          <a:noFill/>
        </p:spPr>
        <p:txBody>
          <a:bodyPr wrap="none">
            <a:spAutoFit/>
          </a:bodyPr>
          <a:lstStyle/>
          <a:p>
            <a:pPr>
              <a:defRPr/>
            </a:pPr>
            <a:r>
              <a:t>From: Alice, To: Bob</a:t>
            </a:r>
          </a:p>
        </p:txBody>
      </p:sp>
      <p:sp>
        <p:nvSpPr>
          <p:cNvPr id="14" name="TextBox 13"/>
          <p:cNvSpPr txBox="1"/>
          <p:nvPr/>
        </p:nvSpPr>
        <p:spPr>
          <a:xfrm>
            <a:off x="4924818" y="5256720"/>
            <a:ext cx="1719072" cy="804672"/>
          </a:xfrm>
          <a:prstGeom prst="rect">
            <a:avLst/>
          </a:prstGeom>
          <a:noFill/>
        </p:spPr>
        <p:txBody>
          <a:bodyPr wrap="none">
            <a:spAutoFit/>
          </a:bodyPr>
          <a:lstStyle/>
          <a:p>
            <a:pPr>
              <a:defRPr/>
            </a:pPr>
            <a:r>
              <a:t>"Your days are numbered."</a:t>
            </a:r>
          </a:p>
        </p:txBody>
      </p:sp>
      <p:sp>
        <p:nvSpPr>
          <p:cNvPr id="15" name="TextBox 14"/>
          <p:cNvSpPr txBox="1"/>
          <p:nvPr/>
        </p:nvSpPr>
        <p:spPr>
          <a:xfrm>
            <a:off x="1826932" y="5263918"/>
            <a:ext cx="1719072" cy="804672"/>
          </a:xfrm>
          <a:prstGeom prst="rect">
            <a:avLst/>
          </a:prstGeom>
          <a:noFill/>
        </p:spPr>
        <p:txBody>
          <a:bodyPr wrap="none">
            <a:spAutoFit/>
          </a:bodyPr>
          <a:lstStyle/>
          <a:p>
            <a:pPr>
              <a:defRPr/>
            </a:pPr>
            <a:r>
              <a:t>"Your days are numbered."</a:t>
            </a:r>
          </a:p>
        </p:txBody>
      </p:sp>
    </p:spTree>
  </p:cSld>
  <p:clrMapOvr>
    <a:masterClrMapping/>
  </p:clrMapOvr>
</p:sld>
</file>

<file path=ppt/slides/slide3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6350"/>
            <a:ext cx="10515600" cy="1325563"/>
          </a:xfrm>
          <a:prstGeom prst="rect">
            <a:avLst/>
          </a:prstGeom>
          <a:noFill/>
        </p:spPr>
        <p:txBody>
          <a:bodyPr wrap="none">
            <a:spAutoFit/>
          </a:bodyPr>
          <a:lstStyle/>
          <a:p>
            <a:pPr>
              <a:defRPr/>
            </a:pPr>
            <a:r>
              <a:t>Layer of the Network – Postal Analogy</a:t>
            </a:r>
          </a:p>
        </p:txBody>
      </p:sp>
      <p:sp>
        <p:nvSpPr>
          <p:cNvPr id="3" name="TextBox 2"/>
          <p:cNvSpPr txBox="1"/>
          <p:nvPr/>
        </p:nvSpPr>
        <p:spPr>
          <a:xfrm>
            <a:off x="838200" y="1192753"/>
            <a:ext cx="10515600" cy="2332609"/>
          </a:xfrm>
          <a:prstGeom prst="rect">
            <a:avLst/>
          </a:prstGeom>
          <a:noFill/>
        </p:spPr>
        <p:txBody>
          <a:bodyPr wrap="none">
            <a:spAutoFit/>
          </a:bodyPr>
          <a:lstStyle/>
          <a:p>
            <a:pPr>
              <a:defRPr/>
            </a:pPr>
            <a:r>
              <a:t>Each person only cares about the headers at their layer</a:t>
            </a:r>
          </a:p>
          <a:p>
            <a:pPr>
              <a:defRPr/>
            </a:pPr>
            <a:r>
              <a:t>Mailman reads the green header, ignores all the payload inside</a:t>
            </a:r>
          </a:p>
          <a:p>
            <a:pPr>
              <a:defRPr/>
            </a:pPr>
            <a:r>
              <a:t>Each person communicates with its peers at the same layer</a:t>
            </a:r>
          </a:p>
          <a:p>
            <a:pPr>
              <a:defRPr/>
            </a:pPr>
            <a:r>
              <a:t>Alice's secretary writes the blue header, for Bob's secretary to read</a:t>
            </a:r>
          </a:p>
          <a:p>
            <a:pPr>
              <a:defRPr/>
            </a:pPr>
            <a:r>
              <a:t>A protocol at a specific layer only makes sense to people at that layer</a:t>
            </a:r>
          </a:p>
        </p:txBody>
      </p:sp>
      <p:sp>
        <p:nvSpPr>
          <p:cNvPr id="4" name="TextBox 3"/>
          <p:cNvSpPr txBox="1"/>
          <p:nvPr/>
        </p:nvSpPr>
        <p:spPr>
          <a:xfrm>
            <a:off x="1136225" y="5733063"/>
            <a:ext cx="1314000" cy="371100"/>
          </a:xfrm>
          <a:prstGeom prst="rect">
            <a:avLst/>
          </a:prstGeom>
          <a:noFill/>
        </p:spPr>
        <p:txBody>
          <a:bodyPr wrap="none">
            <a:spAutoFit/>
          </a:bodyPr>
          <a:lstStyle/>
          <a:p>
            <a:pPr>
              <a:defRPr/>
            </a:pPr>
            <a:r>
              <a:t>Mail Room</a:t>
            </a:r>
          </a:p>
        </p:txBody>
      </p:sp>
      <p:sp>
        <p:nvSpPr>
          <p:cNvPr id="5" name="TextBox 4"/>
          <p:cNvSpPr txBox="1"/>
          <p:nvPr/>
        </p:nvSpPr>
        <p:spPr>
          <a:xfrm>
            <a:off x="1136225" y="4971063"/>
            <a:ext cx="1314000" cy="371100"/>
          </a:xfrm>
          <a:prstGeom prst="rect">
            <a:avLst/>
          </a:prstGeom>
          <a:noFill/>
        </p:spPr>
        <p:txBody>
          <a:bodyPr wrap="none">
            <a:spAutoFit/>
          </a:bodyPr>
          <a:lstStyle/>
          <a:p>
            <a:pPr>
              <a:defRPr/>
            </a:pPr>
            <a:r>
              <a:t>Secretary</a:t>
            </a:r>
          </a:p>
        </p:txBody>
      </p:sp>
      <p:sp>
        <p:nvSpPr>
          <p:cNvPr id="6" name="TextBox 5"/>
          <p:cNvSpPr txBox="1"/>
          <p:nvPr/>
        </p:nvSpPr>
        <p:spPr>
          <a:xfrm>
            <a:off x="1136225" y="4209063"/>
            <a:ext cx="1314000" cy="371100"/>
          </a:xfrm>
          <a:prstGeom prst="rect">
            <a:avLst/>
          </a:prstGeom>
          <a:noFill/>
        </p:spPr>
        <p:txBody>
          <a:bodyPr wrap="none">
            <a:spAutoFit/>
          </a:bodyPr>
          <a:lstStyle/>
          <a:p>
            <a:pPr>
              <a:defRPr/>
            </a:pPr>
            <a:r>
              <a:t>CEO</a:t>
            </a:r>
          </a:p>
        </p:txBody>
      </p:sp>
      <p:sp>
        <p:nvSpPr>
          <p:cNvPr id="7" name="TextBox 6"/>
          <p:cNvSpPr txBox="1"/>
          <p:nvPr/>
        </p:nvSpPr>
        <p:spPr>
          <a:xfrm>
            <a:off x="3182850" y="5733063"/>
            <a:ext cx="1314000" cy="371100"/>
          </a:xfrm>
          <a:prstGeom prst="rect">
            <a:avLst/>
          </a:prstGeom>
          <a:noFill/>
        </p:spPr>
        <p:txBody>
          <a:bodyPr wrap="none">
            <a:spAutoFit/>
          </a:bodyPr>
          <a:lstStyle/>
          <a:p>
            <a:pPr>
              <a:defRPr/>
            </a:pPr>
            <a:r>
              <a:t>Mail Room</a:t>
            </a:r>
          </a:p>
        </p:txBody>
      </p:sp>
      <p:sp>
        <p:nvSpPr>
          <p:cNvPr id="8" name="TextBox 7"/>
          <p:cNvSpPr txBox="1"/>
          <p:nvPr/>
        </p:nvSpPr>
        <p:spPr>
          <a:xfrm>
            <a:off x="3182850" y="4971063"/>
            <a:ext cx="1314000" cy="371100"/>
          </a:xfrm>
          <a:prstGeom prst="rect">
            <a:avLst/>
          </a:prstGeom>
          <a:noFill/>
        </p:spPr>
        <p:txBody>
          <a:bodyPr wrap="none">
            <a:spAutoFit/>
          </a:bodyPr>
          <a:lstStyle/>
          <a:p>
            <a:pPr>
              <a:defRPr/>
            </a:pPr>
            <a:r>
              <a:t>Secretary</a:t>
            </a:r>
          </a:p>
        </p:txBody>
      </p:sp>
      <p:sp>
        <p:nvSpPr>
          <p:cNvPr id="9" name="TextBox 8"/>
          <p:cNvSpPr txBox="1"/>
          <p:nvPr/>
        </p:nvSpPr>
        <p:spPr>
          <a:xfrm>
            <a:off x="3182850" y="4209063"/>
            <a:ext cx="1314000" cy="371100"/>
          </a:xfrm>
          <a:prstGeom prst="rect">
            <a:avLst/>
          </a:prstGeom>
          <a:noFill/>
        </p:spPr>
        <p:txBody>
          <a:bodyPr wrap="none">
            <a:spAutoFit/>
          </a:bodyPr>
          <a:lstStyle/>
          <a:p>
            <a:pPr>
              <a:defRPr/>
            </a:pPr>
            <a:r>
              <a:t>CEO</a:t>
            </a:r>
          </a:p>
        </p:txBody>
      </p:sp>
      <p:sp>
        <p:nvSpPr>
          <p:cNvPr id="10" name="TextBox 9"/>
          <p:cNvSpPr txBox="1"/>
          <p:nvPr/>
        </p:nvSpPr>
        <p:spPr>
          <a:xfrm>
            <a:off x="7865944" y="4413970"/>
            <a:ext cx="3636030" cy="332385"/>
          </a:xfrm>
          <a:prstGeom prst="rect">
            <a:avLst/>
          </a:prstGeom>
          <a:noFill/>
        </p:spPr>
        <p:txBody>
          <a:bodyPr wrap="none">
            <a:spAutoFit/>
          </a:bodyPr>
          <a:lstStyle/>
          <a:p>
            <a:pPr>
              <a:defRPr/>
            </a:pPr>
            <a:r>
              <a:t>Mailman only cares about this.</a:t>
            </a:r>
          </a:p>
        </p:txBody>
      </p:sp>
      <p:sp>
        <p:nvSpPr>
          <p:cNvPr id="11" name="TextBox 10"/>
          <p:cNvSpPr txBox="1"/>
          <p:nvPr/>
        </p:nvSpPr>
        <p:spPr>
          <a:xfrm>
            <a:off x="7865944" y="4894453"/>
            <a:ext cx="3636030" cy="332385"/>
          </a:xfrm>
          <a:prstGeom prst="rect">
            <a:avLst/>
          </a:prstGeom>
          <a:noFill/>
        </p:spPr>
        <p:txBody>
          <a:bodyPr wrap="none">
            <a:spAutoFit/>
          </a:bodyPr>
          <a:lstStyle/>
          <a:p>
            <a:pPr>
              <a:defRPr/>
            </a:pPr>
            <a:r>
              <a:t>Secretary only cares about this.</a:t>
            </a:r>
          </a:p>
        </p:txBody>
      </p:sp>
      <p:sp>
        <p:nvSpPr>
          <p:cNvPr id="12" name="TextBox 11"/>
          <p:cNvSpPr txBox="1"/>
          <p:nvPr/>
        </p:nvSpPr>
        <p:spPr>
          <a:xfrm>
            <a:off x="7865944" y="5413703"/>
            <a:ext cx="3636030" cy="332385"/>
          </a:xfrm>
          <a:prstGeom prst="rect">
            <a:avLst/>
          </a:prstGeom>
          <a:noFill/>
        </p:spPr>
        <p:txBody>
          <a:bodyPr wrap="none">
            <a:spAutoFit/>
          </a:bodyPr>
          <a:lstStyle/>
          <a:p>
            <a:pPr>
              <a:defRPr/>
            </a:pPr>
            <a:r>
              <a:t>CEO only cares about this.</a:t>
            </a:r>
          </a:p>
        </p:txBody>
      </p:sp>
      <p:sp>
        <p:nvSpPr>
          <p:cNvPr id="13" name="TextBox 12"/>
          <p:cNvSpPr txBox="1"/>
          <p:nvPr/>
        </p:nvSpPr>
        <p:spPr>
          <a:xfrm>
            <a:off x="4995725" y="4338231"/>
            <a:ext cx="2699427" cy="1738500"/>
          </a:xfrm>
          <a:prstGeom prst="rect">
            <a:avLst/>
          </a:prstGeom>
          <a:noFill/>
        </p:spPr>
        <p:txBody>
          <a:bodyPr wrap="none">
            <a:spAutoFit/>
          </a:bodyPr>
          <a:lstStyle/>
          <a:p>
            <a:pPr>
              <a:defRPr/>
            </a:pPr>
            <a:r>
              <a:t>From: 123 Alice St</a:t>
            </a:r>
          </a:p>
          <a:p>
            <a:pPr>
              <a:defRPr/>
            </a:pPr>
            <a:r>
              <a:t>To: 456 Bob St</a:t>
            </a:r>
          </a:p>
        </p:txBody>
      </p:sp>
      <p:sp>
        <p:nvSpPr>
          <p:cNvPr id="14" name="TextBox 13"/>
          <p:cNvSpPr txBox="1"/>
          <p:nvPr/>
        </p:nvSpPr>
        <p:spPr>
          <a:xfrm>
            <a:off x="5166517" y="4916493"/>
            <a:ext cx="2357842" cy="1018759"/>
          </a:xfrm>
          <a:prstGeom prst="rect">
            <a:avLst/>
          </a:prstGeom>
          <a:noFill/>
        </p:spPr>
        <p:txBody>
          <a:bodyPr wrap="none">
            <a:spAutoFit/>
          </a:bodyPr>
          <a:lstStyle/>
          <a:p>
            <a:pPr>
              <a:defRPr/>
            </a:pPr>
            <a:r>
              <a:t>From: Alice, To: Bob</a:t>
            </a:r>
          </a:p>
        </p:txBody>
      </p:sp>
      <p:sp>
        <p:nvSpPr>
          <p:cNvPr id="15" name="TextBox 14"/>
          <p:cNvSpPr txBox="1"/>
          <p:nvPr/>
        </p:nvSpPr>
        <p:spPr>
          <a:xfrm>
            <a:off x="5353116" y="5295025"/>
            <a:ext cx="1984643" cy="516757"/>
          </a:xfrm>
          <a:prstGeom prst="rect">
            <a:avLst/>
          </a:prstGeom>
          <a:noFill/>
        </p:spPr>
        <p:txBody>
          <a:bodyPr wrap="none">
            <a:spAutoFit/>
          </a:bodyPr>
          <a:lstStyle/>
          <a:p>
            <a:pPr>
              <a:defRPr/>
            </a:pPr>
            <a:r>
              <a:t>"Your days are numbered."</a:t>
            </a:r>
          </a:p>
        </p:txBody>
      </p:sp>
    </p:spTree>
  </p:cSld>
  <p:clrMapOvr>
    <a:masterClrMapping/>
  </p:clrMapOvr>
</p:sld>
</file>

<file path=ppt/slides/slide3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6350"/>
            <a:ext cx="10515600" cy="1325563"/>
          </a:xfrm>
          <a:prstGeom prst="rect">
            <a:avLst/>
          </a:prstGeom>
          <a:noFill/>
        </p:spPr>
        <p:txBody>
          <a:bodyPr wrap="none">
            <a:spAutoFit/>
          </a:bodyPr>
          <a:lstStyle/>
          <a:p>
            <a:pPr>
              <a:defRPr/>
            </a:pPr>
            <a:r>
              <a:t>Layer of the Network – Postal Analogy</a:t>
            </a:r>
          </a:p>
        </p:txBody>
      </p:sp>
      <p:sp>
        <p:nvSpPr>
          <p:cNvPr id="3" name="TextBox 2"/>
          <p:cNvSpPr txBox="1"/>
          <p:nvPr/>
        </p:nvSpPr>
        <p:spPr>
          <a:xfrm>
            <a:off x="838200" y="1192753"/>
            <a:ext cx="10515600" cy="2332609"/>
          </a:xfrm>
          <a:prstGeom prst="rect">
            <a:avLst/>
          </a:prstGeom>
          <a:noFill/>
        </p:spPr>
        <p:txBody>
          <a:bodyPr wrap="none">
            <a:spAutoFit/>
          </a:bodyPr>
          <a:lstStyle/>
          <a:p>
            <a:pPr>
              <a:defRPr/>
            </a:pPr>
            <a:r>
              <a:t>Notice: Different layers use different addressing schemes</a:t>
            </a:r>
          </a:p>
          <a:p>
            <a:pPr>
              <a:defRPr/>
            </a:pPr>
            <a:r>
              <a:t>Inside a building: “329 Diercks Hall."</a:t>
            </a:r>
          </a:p>
          <a:p>
            <a:pPr>
              <a:defRPr/>
            </a:pPr>
            <a:r>
              <a:t>In the postal system: “1025 N Milwaukee St, Milwaukee, WI 53202”</a:t>
            </a:r>
          </a:p>
        </p:txBody>
      </p:sp>
      <p:sp>
        <p:nvSpPr>
          <p:cNvPr id="4" name="TextBox 3"/>
          <p:cNvSpPr txBox="1"/>
          <p:nvPr/>
        </p:nvSpPr>
        <p:spPr>
          <a:xfrm>
            <a:off x="1170485" y="4018191"/>
            <a:ext cx="2699427" cy="1738500"/>
          </a:xfrm>
          <a:prstGeom prst="rect">
            <a:avLst/>
          </a:prstGeom>
          <a:noFill/>
        </p:spPr>
        <p:txBody>
          <a:bodyPr wrap="none">
            <a:spAutoFit/>
          </a:bodyPr>
          <a:lstStyle/>
          <a:p>
            <a:pPr>
              <a:defRPr/>
            </a:pPr>
            <a:r>
              <a:t>From: 123 Alice St</a:t>
            </a:r>
          </a:p>
          <a:p>
            <a:pPr>
              <a:defRPr/>
            </a:pPr>
            <a:r>
              <a:t>To: 456 Bob St</a:t>
            </a:r>
          </a:p>
        </p:txBody>
      </p:sp>
      <p:sp>
        <p:nvSpPr>
          <p:cNvPr id="5" name="TextBox 4"/>
          <p:cNvSpPr txBox="1"/>
          <p:nvPr/>
        </p:nvSpPr>
        <p:spPr>
          <a:xfrm>
            <a:off x="1341277" y="4596453"/>
            <a:ext cx="2357842" cy="1018759"/>
          </a:xfrm>
          <a:prstGeom prst="rect">
            <a:avLst/>
          </a:prstGeom>
          <a:noFill/>
        </p:spPr>
        <p:txBody>
          <a:bodyPr wrap="none">
            <a:spAutoFit/>
          </a:bodyPr>
          <a:lstStyle/>
          <a:p>
            <a:pPr>
              <a:defRPr/>
            </a:pPr>
            <a:r>
              <a:t>From: Alice, To: Bob</a:t>
            </a:r>
          </a:p>
        </p:txBody>
      </p:sp>
      <p:sp>
        <p:nvSpPr>
          <p:cNvPr id="6" name="TextBox 5"/>
          <p:cNvSpPr txBox="1"/>
          <p:nvPr/>
        </p:nvSpPr>
        <p:spPr>
          <a:xfrm>
            <a:off x="1527876" y="4974985"/>
            <a:ext cx="1984643" cy="516757"/>
          </a:xfrm>
          <a:prstGeom prst="rect">
            <a:avLst/>
          </a:prstGeom>
          <a:noFill/>
        </p:spPr>
        <p:txBody>
          <a:bodyPr wrap="none">
            <a:spAutoFit/>
          </a:bodyPr>
          <a:lstStyle/>
          <a:p>
            <a:pPr>
              <a:defRPr/>
            </a:pPr>
            <a:r>
              <a:t>"Your days are numbered."</a:t>
            </a:r>
          </a:p>
        </p:txBody>
      </p:sp>
      <p:sp>
        <p:nvSpPr>
          <p:cNvPr id="7" name="TextBox 6"/>
          <p:cNvSpPr txBox="1"/>
          <p:nvPr/>
        </p:nvSpPr>
        <p:spPr>
          <a:xfrm>
            <a:off x="4593811" y="4144602"/>
            <a:ext cx="5449348" cy="332385"/>
          </a:xfrm>
          <a:prstGeom prst="rect">
            <a:avLst/>
          </a:prstGeom>
          <a:noFill/>
        </p:spPr>
        <p:txBody>
          <a:bodyPr wrap="none">
            <a:spAutoFit/>
          </a:bodyPr>
          <a:lstStyle/>
          <a:p>
            <a:pPr>
              <a:defRPr/>
            </a:pPr>
            <a:r>
              <a:t>These addresses make sense to the mailman</a:t>
            </a:r>
          </a:p>
        </p:txBody>
      </p:sp>
      <p:sp>
        <p:nvSpPr>
          <p:cNvPr id="8" name="TextBox 7"/>
          <p:cNvSpPr txBox="1"/>
          <p:nvPr/>
        </p:nvSpPr>
        <p:spPr>
          <a:xfrm>
            <a:off x="4593811" y="4642600"/>
            <a:ext cx="5449349" cy="332385"/>
          </a:xfrm>
          <a:prstGeom prst="rect">
            <a:avLst/>
          </a:prstGeom>
          <a:noFill/>
        </p:spPr>
        <p:txBody>
          <a:bodyPr wrap="none">
            <a:spAutoFit/>
          </a:bodyPr>
          <a:lstStyle/>
          <a:p>
            <a:pPr>
              <a:defRPr/>
            </a:pPr>
            <a:r>
              <a:t>These names make sense to the secretary</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261" y="417574"/>
            <a:ext cx="11179629" cy="736892"/>
          </a:xfrm>
          <a:prstGeom prst="rect">
            <a:avLst/>
          </a:prstGeom>
          <a:noFill/>
        </p:spPr>
        <p:txBody>
          <a:bodyPr wrap="none">
            <a:spAutoFit/>
          </a:bodyPr>
          <a:lstStyle/>
          <a:p>
            <a:pPr>
              <a:defRPr/>
            </a:pPr>
            <a:r>
              <a:t>Two-Time Pads?</a:t>
            </a:r>
          </a:p>
        </p:txBody>
      </p:sp>
      <p:sp>
        <p:nvSpPr>
          <p:cNvPr id="3" name="TextBox 2"/>
          <p:cNvSpPr txBox="1"/>
          <p:nvPr/>
        </p:nvSpPr>
        <p:spPr>
          <a:xfrm>
            <a:off x="798261" y="5020393"/>
            <a:ext cx="7010400" cy="461700"/>
          </a:xfrm>
          <a:prstGeom prst="rect">
            <a:avLst/>
          </a:prstGeom>
          <a:noFill/>
        </p:spPr>
        <p:txBody>
          <a:bodyPr wrap="none">
            <a:spAutoFit/>
          </a:bodyPr>
          <a:lstStyle/>
          <a:p>
            <a:pPr>
              <a:defRPr/>
            </a:pPr>
            <a:r>
              <a:t>What if Alice use the same key K to encrypt two different messages?</a:t>
            </a:r>
          </a:p>
        </p:txBody>
      </p:sp>
      <p:sp>
        <p:nvSpPr>
          <p:cNvPr id="4" name="TextBox 3"/>
          <p:cNvSpPr txBox="1"/>
          <p:nvPr/>
        </p:nvSpPr>
        <p:spPr>
          <a:xfrm>
            <a:off x="8779289" y="3045280"/>
            <a:ext cx="2848831" cy="738633"/>
          </a:xfrm>
          <a:prstGeom prst="rect">
            <a:avLst/>
          </a:prstGeom>
          <a:noFill/>
        </p:spPr>
        <p:txBody>
          <a:bodyPr wrap="none">
            <a:spAutoFit/>
          </a:bodyPr>
          <a:lstStyle/>
          <a:p>
            <a:pPr>
              <a:defRPr/>
            </a:pPr>
            <a:r>
              <a:t>Eve sees two ciphertexts over the insecure channel</a:t>
            </a:r>
          </a:p>
        </p:txBody>
      </p:sp>
      <p:sp>
        <p:nvSpPr>
          <p:cNvPr id="5" name="TextBox 4"/>
          <p:cNvSpPr txBox="1"/>
          <p:nvPr/>
        </p:nvSpPr>
        <p:spPr>
          <a:xfrm>
            <a:off x="798261" y="5915592"/>
            <a:ext cx="7010400" cy="461700"/>
          </a:xfrm>
          <a:prstGeom prst="rect">
            <a:avLst/>
          </a:prstGeom>
          <a:noFill/>
        </p:spPr>
        <p:txBody>
          <a:bodyPr wrap="none">
            <a:spAutoFit/>
          </a:bodyPr>
          <a:lstStyle/>
          <a:p>
            <a:pPr>
              <a:defRPr/>
            </a:pPr>
            <a:r>
              <a:t>What if Alice use the same key K to encrypt the same messages?</a:t>
            </a:r>
          </a:p>
        </p:txBody>
      </p:sp>
      <p:sp>
        <p:nvSpPr>
          <p:cNvPr id="6" name="TextBox 5"/>
          <p:cNvSpPr txBox="1"/>
          <p:nvPr/>
        </p:nvSpPr>
        <p:spPr>
          <a:xfrm>
            <a:off x="9583381" y="4174498"/>
            <a:ext cx="1240645" cy="509788"/>
          </a:xfrm>
          <a:prstGeom prst="rect">
            <a:avLst/>
          </a:prstGeom>
          <a:noFill/>
        </p:spPr>
        <p:txBody>
          <a:bodyPr wrap="none">
            <a:spAutoFit/>
          </a:bodyPr>
          <a:lstStyle/>
          <a:p>
            <a:pPr>
              <a:defRPr/>
            </a:pPr>
            <a:r>
              <a:t>C0 ⊕ C1</a:t>
            </a:r>
          </a:p>
        </p:txBody>
      </p:sp>
    </p:spTree>
  </p:cSld>
  <p:clrMapOvr>
    <a:masterClrMapping/>
  </p:clrMapOvr>
</p:sld>
</file>

<file path=ppt/slides/slide3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325563"/>
          </a:xfrm>
          <a:prstGeom prst="rect">
            <a:avLst/>
          </a:prstGeom>
          <a:noFill/>
        </p:spPr>
        <p:txBody>
          <a:bodyPr wrap="none">
            <a:spAutoFit/>
          </a:bodyPr>
          <a:lstStyle/>
          <a:p>
            <a:pPr>
              <a:defRPr/>
            </a:pPr>
            <a:r>
              <a:t>Internet Headers and Encapsulation</a:t>
            </a:r>
          </a:p>
        </p:txBody>
      </p:sp>
      <p:sp>
        <p:nvSpPr>
          <p:cNvPr id="3" name="TextBox 2"/>
          <p:cNvSpPr txBox="1"/>
          <p:nvPr/>
        </p:nvSpPr>
        <p:spPr>
          <a:xfrm>
            <a:off x="3732203" y="2794431"/>
            <a:ext cx="2772765" cy="2825044"/>
          </a:xfrm>
          <a:prstGeom prst="rect">
            <a:avLst/>
          </a:prstGeom>
          <a:noFill/>
        </p:spPr>
        <p:txBody>
          <a:bodyPr wrap="none">
            <a:spAutoFit/>
          </a:bodyPr>
          <a:lstStyle/>
          <a:p>
            <a:pPr>
              <a:defRPr/>
            </a:pPr>
          </a:p>
          <a:p>
            <a:pPr>
              <a:defRPr/>
            </a:pPr>
            <a:r>
              <a:t>Layer 2 Header</a:t>
            </a:r>
          </a:p>
        </p:txBody>
      </p:sp>
      <p:sp>
        <p:nvSpPr>
          <p:cNvPr id="4" name="TextBox 3"/>
          <p:cNvSpPr txBox="1"/>
          <p:nvPr/>
        </p:nvSpPr>
        <p:spPr>
          <a:xfrm>
            <a:off x="1752600" y="6252783"/>
            <a:ext cx="1371600" cy="371100"/>
          </a:xfrm>
          <a:prstGeom prst="rect">
            <a:avLst/>
          </a:prstGeom>
          <a:noFill/>
        </p:spPr>
        <p:txBody>
          <a:bodyPr wrap="none">
            <a:spAutoFit/>
          </a:bodyPr>
          <a:lstStyle/>
          <a:p>
            <a:pPr>
              <a:defRPr/>
            </a:pPr>
            <a:r>
              <a:t>Physical</a:t>
            </a:r>
          </a:p>
        </p:txBody>
      </p:sp>
      <p:sp>
        <p:nvSpPr>
          <p:cNvPr id="5" name="TextBox 4"/>
          <p:cNvSpPr txBox="1"/>
          <p:nvPr/>
        </p:nvSpPr>
        <p:spPr>
          <a:xfrm>
            <a:off x="1752600" y="5180410"/>
            <a:ext cx="1371600" cy="371100"/>
          </a:xfrm>
          <a:prstGeom prst="rect">
            <a:avLst/>
          </a:prstGeom>
          <a:noFill/>
        </p:spPr>
        <p:txBody>
          <a:bodyPr wrap="none">
            <a:spAutoFit/>
          </a:bodyPr>
          <a:lstStyle/>
          <a:p>
            <a:pPr>
              <a:defRPr/>
            </a:pPr>
            <a:r>
              <a:t>Link</a:t>
            </a:r>
          </a:p>
        </p:txBody>
      </p:sp>
      <p:sp>
        <p:nvSpPr>
          <p:cNvPr id="6" name="TextBox 5"/>
          <p:cNvSpPr txBox="1"/>
          <p:nvPr/>
        </p:nvSpPr>
        <p:spPr>
          <a:xfrm>
            <a:off x="1752600" y="4108036"/>
            <a:ext cx="1371600" cy="371100"/>
          </a:xfrm>
          <a:prstGeom prst="rect">
            <a:avLst/>
          </a:prstGeom>
          <a:noFill/>
        </p:spPr>
        <p:txBody>
          <a:bodyPr wrap="none">
            <a:spAutoFit/>
          </a:bodyPr>
          <a:lstStyle/>
          <a:p>
            <a:pPr>
              <a:defRPr/>
            </a:pPr>
            <a:r>
              <a:t>Network</a:t>
            </a:r>
          </a:p>
        </p:txBody>
      </p:sp>
      <p:sp>
        <p:nvSpPr>
          <p:cNvPr id="7" name="TextBox 6"/>
          <p:cNvSpPr txBox="1"/>
          <p:nvPr/>
        </p:nvSpPr>
        <p:spPr>
          <a:xfrm>
            <a:off x="838200" y="6300225"/>
            <a:ext cx="914400" cy="270900"/>
          </a:xfrm>
          <a:prstGeom prst="rect">
            <a:avLst/>
          </a:prstGeom>
          <a:noFill/>
        </p:spPr>
        <p:txBody>
          <a:bodyPr wrap="none">
            <a:spAutoFit/>
          </a:bodyPr>
          <a:lstStyle/>
          <a:p>
            <a:pPr>
              <a:defRPr/>
            </a:pPr>
            <a:r>
              <a:t>Layer 1:</a:t>
            </a:r>
          </a:p>
        </p:txBody>
      </p:sp>
      <p:sp>
        <p:nvSpPr>
          <p:cNvPr id="8" name="TextBox 7"/>
          <p:cNvSpPr txBox="1"/>
          <p:nvPr/>
        </p:nvSpPr>
        <p:spPr>
          <a:xfrm>
            <a:off x="838200" y="5228308"/>
            <a:ext cx="914400" cy="270900"/>
          </a:xfrm>
          <a:prstGeom prst="rect">
            <a:avLst/>
          </a:prstGeom>
          <a:noFill/>
        </p:spPr>
        <p:txBody>
          <a:bodyPr wrap="none">
            <a:spAutoFit/>
          </a:bodyPr>
          <a:lstStyle/>
          <a:p>
            <a:pPr>
              <a:defRPr/>
            </a:pPr>
            <a:r>
              <a:t>Layer 2:</a:t>
            </a:r>
          </a:p>
        </p:txBody>
      </p:sp>
      <p:sp>
        <p:nvSpPr>
          <p:cNvPr id="9" name="TextBox 8"/>
          <p:cNvSpPr txBox="1"/>
          <p:nvPr/>
        </p:nvSpPr>
        <p:spPr>
          <a:xfrm>
            <a:off x="838200" y="4156390"/>
            <a:ext cx="914400" cy="270900"/>
          </a:xfrm>
          <a:prstGeom prst="rect">
            <a:avLst/>
          </a:prstGeom>
          <a:noFill/>
        </p:spPr>
        <p:txBody>
          <a:bodyPr wrap="none">
            <a:spAutoFit/>
          </a:bodyPr>
          <a:lstStyle/>
          <a:p>
            <a:pPr>
              <a:defRPr/>
            </a:pPr>
            <a:r>
              <a:t>Layer 3:</a:t>
            </a:r>
          </a:p>
        </p:txBody>
      </p:sp>
      <p:sp>
        <p:nvSpPr>
          <p:cNvPr id="10" name="TextBox 9"/>
          <p:cNvSpPr txBox="1"/>
          <p:nvPr/>
        </p:nvSpPr>
        <p:spPr>
          <a:xfrm>
            <a:off x="1752600" y="3035662"/>
            <a:ext cx="1371600" cy="371100"/>
          </a:xfrm>
          <a:prstGeom prst="rect">
            <a:avLst/>
          </a:prstGeom>
          <a:noFill/>
        </p:spPr>
        <p:txBody>
          <a:bodyPr wrap="none">
            <a:spAutoFit/>
          </a:bodyPr>
          <a:lstStyle/>
          <a:p>
            <a:pPr>
              <a:defRPr/>
            </a:pPr>
            <a:r>
              <a:t>Transport</a:t>
            </a:r>
          </a:p>
        </p:txBody>
      </p:sp>
      <p:sp>
        <p:nvSpPr>
          <p:cNvPr id="11" name="TextBox 10"/>
          <p:cNvSpPr txBox="1"/>
          <p:nvPr/>
        </p:nvSpPr>
        <p:spPr>
          <a:xfrm>
            <a:off x="838200" y="3084472"/>
            <a:ext cx="914400" cy="270900"/>
          </a:xfrm>
          <a:prstGeom prst="rect">
            <a:avLst/>
          </a:prstGeom>
          <a:noFill/>
        </p:spPr>
        <p:txBody>
          <a:bodyPr wrap="none">
            <a:spAutoFit/>
          </a:bodyPr>
          <a:lstStyle/>
          <a:p>
            <a:pPr>
              <a:defRPr/>
            </a:pPr>
            <a:r>
              <a:t>Layer 4:</a:t>
            </a:r>
          </a:p>
        </p:txBody>
      </p:sp>
      <p:sp>
        <p:nvSpPr>
          <p:cNvPr id="12" name="TextBox 11"/>
          <p:cNvSpPr txBox="1"/>
          <p:nvPr/>
        </p:nvSpPr>
        <p:spPr>
          <a:xfrm>
            <a:off x="1752600" y="1963288"/>
            <a:ext cx="1371600" cy="371100"/>
          </a:xfrm>
          <a:prstGeom prst="rect">
            <a:avLst/>
          </a:prstGeom>
          <a:noFill/>
        </p:spPr>
        <p:txBody>
          <a:bodyPr wrap="none">
            <a:spAutoFit/>
          </a:bodyPr>
          <a:lstStyle/>
          <a:p>
            <a:pPr>
              <a:defRPr/>
            </a:pPr>
            <a:r>
              <a:t>Application</a:t>
            </a:r>
          </a:p>
        </p:txBody>
      </p:sp>
      <p:sp>
        <p:nvSpPr>
          <p:cNvPr id="13" name="TextBox 12"/>
          <p:cNvSpPr txBox="1"/>
          <p:nvPr/>
        </p:nvSpPr>
        <p:spPr>
          <a:xfrm>
            <a:off x="838200" y="2012554"/>
            <a:ext cx="914400" cy="332385"/>
          </a:xfrm>
          <a:prstGeom prst="rect">
            <a:avLst/>
          </a:prstGeom>
          <a:noFill/>
        </p:spPr>
        <p:txBody>
          <a:bodyPr wrap="none">
            <a:spAutoFit/>
          </a:bodyPr>
          <a:lstStyle/>
          <a:p>
            <a:pPr>
              <a:defRPr/>
            </a:pPr>
            <a:r>
              <a:t>Layer 5:</a:t>
            </a:r>
          </a:p>
        </p:txBody>
      </p:sp>
      <p:sp>
        <p:nvSpPr>
          <p:cNvPr id="14" name="TextBox 13"/>
          <p:cNvSpPr txBox="1"/>
          <p:nvPr/>
        </p:nvSpPr>
        <p:spPr>
          <a:xfrm>
            <a:off x="9260400" y="6252783"/>
            <a:ext cx="1371600" cy="371100"/>
          </a:xfrm>
          <a:prstGeom prst="rect">
            <a:avLst/>
          </a:prstGeom>
          <a:noFill/>
        </p:spPr>
        <p:txBody>
          <a:bodyPr wrap="none">
            <a:spAutoFit/>
          </a:bodyPr>
          <a:lstStyle/>
          <a:p>
            <a:pPr>
              <a:defRPr/>
            </a:pPr>
            <a:r>
              <a:t>Physical</a:t>
            </a:r>
          </a:p>
        </p:txBody>
      </p:sp>
      <p:sp>
        <p:nvSpPr>
          <p:cNvPr id="15" name="TextBox 14"/>
          <p:cNvSpPr txBox="1"/>
          <p:nvPr/>
        </p:nvSpPr>
        <p:spPr>
          <a:xfrm>
            <a:off x="9260400" y="5180410"/>
            <a:ext cx="1371600" cy="371100"/>
          </a:xfrm>
          <a:prstGeom prst="rect">
            <a:avLst/>
          </a:prstGeom>
          <a:noFill/>
        </p:spPr>
        <p:txBody>
          <a:bodyPr wrap="none">
            <a:spAutoFit/>
          </a:bodyPr>
          <a:lstStyle/>
          <a:p>
            <a:pPr>
              <a:defRPr/>
            </a:pPr>
            <a:r>
              <a:t>Link</a:t>
            </a:r>
          </a:p>
        </p:txBody>
      </p:sp>
      <p:sp>
        <p:nvSpPr>
          <p:cNvPr id="16" name="TextBox 15"/>
          <p:cNvSpPr txBox="1"/>
          <p:nvPr/>
        </p:nvSpPr>
        <p:spPr>
          <a:xfrm>
            <a:off x="9260400" y="4108036"/>
            <a:ext cx="1371600" cy="371100"/>
          </a:xfrm>
          <a:prstGeom prst="rect">
            <a:avLst/>
          </a:prstGeom>
          <a:noFill/>
        </p:spPr>
        <p:txBody>
          <a:bodyPr wrap="none">
            <a:spAutoFit/>
          </a:bodyPr>
          <a:lstStyle/>
          <a:p>
            <a:pPr>
              <a:defRPr/>
            </a:pPr>
            <a:r>
              <a:t>Network</a:t>
            </a:r>
          </a:p>
        </p:txBody>
      </p:sp>
      <p:sp>
        <p:nvSpPr>
          <p:cNvPr id="17" name="TextBox 16"/>
          <p:cNvSpPr txBox="1"/>
          <p:nvPr/>
        </p:nvSpPr>
        <p:spPr>
          <a:xfrm>
            <a:off x="9260400" y="3035662"/>
            <a:ext cx="1371600" cy="371100"/>
          </a:xfrm>
          <a:prstGeom prst="rect">
            <a:avLst/>
          </a:prstGeom>
          <a:noFill/>
        </p:spPr>
        <p:txBody>
          <a:bodyPr wrap="none">
            <a:spAutoFit/>
          </a:bodyPr>
          <a:lstStyle/>
          <a:p>
            <a:pPr>
              <a:defRPr/>
            </a:pPr>
            <a:r>
              <a:t>Transport</a:t>
            </a:r>
          </a:p>
        </p:txBody>
      </p:sp>
      <p:sp>
        <p:nvSpPr>
          <p:cNvPr id="18" name="TextBox 17"/>
          <p:cNvSpPr txBox="1"/>
          <p:nvPr/>
        </p:nvSpPr>
        <p:spPr>
          <a:xfrm>
            <a:off x="9260400" y="1963288"/>
            <a:ext cx="1371600" cy="371100"/>
          </a:xfrm>
          <a:prstGeom prst="rect">
            <a:avLst/>
          </a:prstGeom>
          <a:noFill/>
        </p:spPr>
        <p:txBody>
          <a:bodyPr wrap="none">
            <a:spAutoFit/>
          </a:bodyPr>
          <a:lstStyle/>
          <a:p>
            <a:pPr>
              <a:defRPr/>
            </a:pPr>
            <a:r>
              <a:t>Application</a:t>
            </a:r>
          </a:p>
        </p:txBody>
      </p:sp>
      <p:sp>
        <p:nvSpPr>
          <p:cNvPr id="19" name="TextBox 18"/>
          <p:cNvSpPr txBox="1"/>
          <p:nvPr/>
        </p:nvSpPr>
        <p:spPr>
          <a:xfrm>
            <a:off x="3867637" y="3429277"/>
            <a:ext cx="2465850" cy="1949734"/>
          </a:xfrm>
          <a:prstGeom prst="rect">
            <a:avLst/>
          </a:prstGeom>
          <a:noFill/>
        </p:spPr>
        <p:txBody>
          <a:bodyPr wrap="none">
            <a:spAutoFit/>
          </a:bodyPr>
          <a:lstStyle/>
          <a:p>
            <a:pPr>
              <a:defRPr/>
            </a:pPr>
            <a:r>
              <a:t>Layer 3 Header</a:t>
            </a:r>
          </a:p>
        </p:txBody>
      </p:sp>
      <p:sp>
        <p:nvSpPr>
          <p:cNvPr id="20" name="TextBox 19"/>
          <p:cNvSpPr txBox="1"/>
          <p:nvPr/>
        </p:nvSpPr>
        <p:spPr>
          <a:xfrm>
            <a:off x="4016063" y="3795721"/>
            <a:ext cx="2168999" cy="1408632"/>
          </a:xfrm>
          <a:prstGeom prst="rect">
            <a:avLst/>
          </a:prstGeom>
          <a:noFill/>
        </p:spPr>
        <p:txBody>
          <a:bodyPr wrap="none">
            <a:spAutoFit/>
          </a:bodyPr>
          <a:lstStyle/>
          <a:p>
            <a:pPr>
              <a:defRPr/>
            </a:pPr>
            <a:r>
              <a:t>Layer 4 Header</a:t>
            </a:r>
          </a:p>
        </p:txBody>
      </p:sp>
      <p:sp>
        <p:nvSpPr>
          <p:cNvPr id="21" name="TextBox 20"/>
          <p:cNvSpPr txBox="1"/>
          <p:nvPr/>
        </p:nvSpPr>
        <p:spPr>
          <a:xfrm>
            <a:off x="4146637" y="4217695"/>
            <a:ext cx="1907850" cy="790216"/>
          </a:xfrm>
          <a:prstGeom prst="rect">
            <a:avLst/>
          </a:prstGeom>
          <a:noFill/>
        </p:spPr>
        <p:txBody>
          <a:bodyPr wrap="none">
            <a:spAutoFit/>
          </a:bodyPr>
          <a:lstStyle/>
          <a:p>
            <a:pPr>
              <a:defRPr/>
            </a:pPr>
            <a:r>
              <a:t>"Your days are numbered."</a:t>
            </a:r>
          </a:p>
        </p:txBody>
      </p:sp>
      <p:sp>
        <p:nvSpPr>
          <p:cNvPr id="22" name="TextBox 21"/>
          <p:cNvSpPr txBox="1"/>
          <p:nvPr/>
        </p:nvSpPr>
        <p:spPr>
          <a:xfrm>
            <a:off x="3124200" y="2529733"/>
            <a:ext cx="3952725" cy="529396"/>
          </a:xfrm>
          <a:prstGeom prst="rect">
            <a:avLst/>
          </a:prstGeom>
          <a:noFill/>
        </p:spPr>
        <p:txBody>
          <a:bodyPr wrap="none">
            <a:spAutoFit/>
          </a:bodyPr>
          <a:lstStyle/>
          <a:p>
            <a:pPr>
              <a:defRPr/>
            </a:pPr>
            <a:r>
              <a:t>Converted to bits and transmitted</a:t>
            </a:r>
          </a:p>
        </p:txBody>
      </p:sp>
      <p:sp>
        <p:nvSpPr>
          <p:cNvPr id="23" name="TextBox 22"/>
          <p:cNvSpPr txBox="1"/>
          <p:nvPr/>
        </p:nvSpPr>
        <p:spPr>
          <a:xfrm>
            <a:off x="767520" y="880405"/>
            <a:ext cx="10842890" cy="737100"/>
          </a:xfrm>
          <a:prstGeom prst="rect">
            <a:avLst/>
          </a:prstGeom>
          <a:noFill/>
        </p:spPr>
        <p:txBody>
          <a:bodyPr wrap="none">
            <a:spAutoFit/>
          </a:bodyPr>
          <a:lstStyle/>
          <a:p>
            <a:pPr>
              <a:defRPr/>
            </a:pPr>
            <a:r>
              <a:t>As we move to lower layers, we wrap additional headers around the packet</a:t>
            </a:r>
          </a:p>
        </p:txBody>
      </p:sp>
    </p:spTree>
  </p:cSld>
  <p:clrMapOvr>
    <a:masterClrMapping/>
  </p:clrMapOvr>
</p:sld>
</file>

<file path=ppt/slides/slide3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325563"/>
          </a:xfrm>
          <a:prstGeom prst="rect">
            <a:avLst/>
          </a:prstGeom>
          <a:noFill/>
        </p:spPr>
        <p:txBody>
          <a:bodyPr wrap="none">
            <a:spAutoFit/>
          </a:bodyPr>
          <a:lstStyle/>
          <a:p>
            <a:pPr>
              <a:defRPr/>
            </a:pPr>
            <a:r>
              <a:t>Internet Headers and Decapsulation</a:t>
            </a:r>
          </a:p>
        </p:txBody>
      </p:sp>
      <p:sp>
        <p:nvSpPr>
          <p:cNvPr id="3" name="TextBox 2"/>
          <p:cNvSpPr txBox="1"/>
          <p:nvPr/>
        </p:nvSpPr>
        <p:spPr>
          <a:xfrm>
            <a:off x="5915677" y="2762608"/>
            <a:ext cx="2772765" cy="2825044"/>
          </a:xfrm>
          <a:prstGeom prst="rect">
            <a:avLst/>
          </a:prstGeom>
          <a:noFill/>
        </p:spPr>
        <p:txBody>
          <a:bodyPr wrap="none">
            <a:spAutoFit/>
          </a:bodyPr>
          <a:lstStyle/>
          <a:p>
            <a:pPr>
              <a:defRPr/>
            </a:pPr>
          </a:p>
          <a:p>
            <a:pPr>
              <a:defRPr/>
            </a:pPr>
            <a:r>
              <a:t>Layer 2 Header</a:t>
            </a:r>
          </a:p>
        </p:txBody>
      </p:sp>
      <p:sp>
        <p:nvSpPr>
          <p:cNvPr id="4" name="TextBox 3"/>
          <p:cNvSpPr txBox="1"/>
          <p:nvPr/>
        </p:nvSpPr>
        <p:spPr>
          <a:xfrm>
            <a:off x="1752600" y="6252783"/>
            <a:ext cx="1371600" cy="371100"/>
          </a:xfrm>
          <a:prstGeom prst="rect">
            <a:avLst/>
          </a:prstGeom>
          <a:noFill/>
        </p:spPr>
        <p:txBody>
          <a:bodyPr wrap="none">
            <a:spAutoFit/>
          </a:bodyPr>
          <a:lstStyle/>
          <a:p>
            <a:pPr>
              <a:defRPr/>
            </a:pPr>
            <a:r>
              <a:t>Physical</a:t>
            </a:r>
          </a:p>
        </p:txBody>
      </p:sp>
      <p:sp>
        <p:nvSpPr>
          <p:cNvPr id="5" name="TextBox 4"/>
          <p:cNvSpPr txBox="1"/>
          <p:nvPr/>
        </p:nvSpPr>
        <p:spPr>
          <a:xfrm>
            <a:off x="1752600" y="5180410"/>
            <a:ext cx="1371600" cy="371100"/>
          </a:xfrm>
          <a:prstGeom prst="rect">
            <a:avLst/>
          </a:prstGeom>
          <a:noFill/>
        </p:spPr>
        <p:txBody>
          <a:bodyPr wrap="none">
            <a:spAutoFit/>
          </a:bodyPr>
          <a:lstStyle/>
          <a:p>
            <a:pPr>
              <a:defRPr/>
            </a:pPr>
            <a:r>
              <a:t>Link</a:t>
            </a:r>
          </a:p>
        </p:txBody>
      </p:sp>
      <p:sp>
        <p:nvSpPr>
          <p:cNvPr id="6" name="TextBox 5"/>
          <p:cNvSpPr txBox="1"/>
          <p:nvPr/>
        </p:nvSpPr>
        <p:spPr>
          <a:xfrm>
            <a:off x="1752600" y="4108036"/>
            <a:ext cx="1371600" cy="371100"/>
          </a:xfrm>
          <a:prstGeom prst="rect">
            <a:avLst/>
          </a:prstGeom>
          <a:noFill/>
        </p:spPr>
        <p:txBody>
          <a:bodyPr wrap="none">
            <a:spAutoFit/>
          </a:bodyPr>
          <a:lstStyle/>
          <a:p>
            <a:pPr>
              <a:defRPr/>
            </a:pPr>
            <a:r>
              <a:t>Network</a:t>
            </a:r>
          </a:p>
        </p:txBody>
      </p:sp>
      <p:sp>
        <p:nvSpPr>
          <p:cNvPr id="7" name="TextBox 6"/>
          <p:cNvSpPr txBox="1"/>
          <p:nvPr/>
        </p:nvSpPr>
        <p:spPr>
          <a:xfrm>
            <a:off x="838200" y="6302883"/>
            <a:ext cx="914400" cy="270900"/>
          </a:xfrm>
          <a:prstGeom prst="rect">
            <a:avLst/>
          </a:prstGeom>
          <a:noFill/>
        </p:spPr>
        <p:txBody>
          <a:bodyPr wrap="none">
            <a:spAutoFit/>
          </a:bodyPr>
          <a:lstStyle/>
          <a:p>
            <a:pPr>
              <a:defRPr/>
            </a:pPr>
            <a:r>
              <a:t>Layer 1:</a:t>
            </a:r>
          </a:p>
        </p:txBody>
      </p:sp>
      <p:sp>
        <p:nvSpPr>
          <p:cNvPr id="8" name="TextBox 7"/>
          <p:cNvSpPr txBox="1"/>
          <p:nvPr/>
        </p:nvSpPr>
        <p:spPr>
          <a:xfrm>
            <a:off x="838200" y="5230300"/>
            <a:ext cx="914400" cy="270900"/>
          </a:xfrm>
          <a:prstGeom prst="rect">
            <a:avLst/>
          </a:prstGeom>
          <a:noFill/>
        </p:spPr>
        <p:txBody>
          <a:bodyPr wrap="none">
            <a:spAutoFit/>
          </a:bodyPr>
          <a:lstStyle/>
          <a:p>
            <a:pPr>
              <a:defRPr/>
            </a:pPr>
            <a:r>
              <a:t>Layer 2:</a:t>
            </a:r>
          </a:p>
        </p:txBody>
      </p:sp>
      <p:sp>
        <p:nvSpPr>
          <p:cNvPr id="9" name="TextBox 8"/>
          <p:cNvSpPr txBox="1"/>
          <p:nvPr/>
        </p:nvSpPr>
        <p:spPr>
          <a:xfrm>
            <a:off x="838200" y="4157718"/>
            <a:ext cx="914400" cy="270900"/>
          </a:xfrm>
          <a:prstGeom prst="rect">
            <a:avLst/>
          </a:prstGeom>
          <a:noFill/>
        </p:spPr>
        <p:txBody>
          <a:bodyPr wrap="none">
            <a:spAutoFit/>
          </a:bodyPr>
          <a:lstStyle/>
          <a:p>
            <a:pPr>
              <a:defRPr/>
            </a:pPr>
            <a:r>
              <a:t>Layer 3:</a:t>
            </a:r>
          </a:p>
        </p:txBody>
      </p:sp>
      <p:sp>
        <p:nvSpPr>
          <p:cNvPr id="10" name="TextBox 9"/>
          <p:cNvSpPr txBox="1"/>
          <p:nvPr/>
        </p:nvSpPr>
        <p:spPr>
          <a:xfrm>
            <a:off x="1752600" y="3035662"/>
            <a:ext cx="1371600" cy="371100"/>
          </a:xfrm>
          <a:prstGeom prst="rect">
            <a:avLst/>
          </a:prstGeom>
          <a:noFill/>
        </p:spPr>
        <p:txBody>
          <a:bodyPr wrap="none">
            <a:spAutoFit/>
          </a:bodyPr>
          <a:lstStyle/>
          <a:p>
            <a:pPr>
              <a:defRPr/>
            </a:pPr>
            <a:r>
              <a:t>Transport</a:t>
            </a:r>
          </a:p>
        </p:txBody>
      </p:sp>
      <p:sp>
        <p:nvSpPr>
          <p:cNvPr id="11" name="TextBox 10"/>
          <p:cNvSpPr txBox="1"/>
          <p:nvPr/>
        </p:nvSpPr>
        <p:spPr>
          <a:xfrm>
            <a:off x="838200" y="3085136"/>
            <a:ext cx="914400" cy="270900"/>
          </a:xfrm>
          <a:prstGeom prst="rect">
            <a:avLst/>
          </a:prstGeom>
          <a:noFill/>
        </p:spPr>
        <p:txBody>
          <a:bodyPr wrap="none">
            <a:spAutoFit/>
          </a:bodyPr>
          <a:lstStyle/>
          <a:p>
            <a:pPr>
              <a:defRPr/>
            </a:pPr>
            <a:r>
              <a:t>Layer 4:</a:t>
            </a:r>
          </a:p>
        </p:txBody>
      </p:sp>
      <p:sp>
        <p:nvSpPr>
          <p:cNvPr id="12" name="TextBox 11"/>
          <p:cNvSpPr txBox="1"/>
          <p:nvPr/>
        </p:nvSpPr>
        <p:spPr>
          <a:xfrm>
            <a:off x="1752600" y="1963288"/>
            <a:ext cx="1371600" cy="371100"/>
          </a:xfrm>
          <a:prstGeom prst="rect">
            <a:avLst/>
          </a:prstGeom>
          <a:noFill/>
        </p:spPr>
        <p:txBody>
          <a:bodyPr wrap="none">
            <a:spAutoFit/>
          </a:bodyPr>
          <a:lstStyle/>
          <a:p>
            <a:pPr>
              <a:defRPr/>
            </a:pPr>
            <a:r>
              <a:t>Application</a:t>
            </a:r>
          </a:p>
        </p:txBody>
      </p:sp>
      <p:sp>
        <p:nvSpPr>
          <p:cNvPr id="13" name="TextBox 12"/>
          <p:cNvSpPr txBox="1"/>
          <p:nvPr/>
        </p:nvSpPr>
        <p:spPr>
          <a:xfrm>
            <a:off x="838200" y="2012554"/>
            <a:ext cx="914400" cy="332385"/>
          </a:xfrm>
          <a:prstGeom prst="rect">
            <a:avLst/>
          </a:prstGeom>
          <a:noFill/>
        </p:spPr>
        <p:txBody>
          <a:bodyPr wrap="none">
            <a:spAutoFit/>
          </a:bodyPr>
          <a:lstStyle/>
          <a:p>
            <a:pPr>
              <a:defRPr/>
            </a:pPr>
            <a:r>
              <a:t>Layer 5:</a:t>
            </a:r>
          </a:p>
        </p:txBody>
      </p:sp>
      <p:sp>
        <p:nvSpPr>
          <p:cNvPr id="14" name="TextBox 13"/>
          <p:cNvSpPr txBox="1"/>
          <p:nvPr/>
        </p:nvSpPr>
        <p:spPr>
          <a:xfrm>
            <a:off x="9260400" y="6252783"/>
            <a:ext cx="1371600" cy="371100"/>
          </a:xfrm>
          <a:prstGeom prst="rect">
            <a:avLst/>
          </a:prstGeom>
          <a:noFill/>
        </p:spPr>
        <p:txBody>
          <a:bodyPr wrap="none">
            <a:spAutoFit/>
          </a:bodyPr>
          <a:lstStyle/>
          <a:p>
            <a:pPr>
              <a:defRPr/>
            </a:pPr>
            <a:r>
              <a:t>Physical</a:t>
            </a:r>
          </a:p>
        </p:txBody>
      </p:sp>
      <p:sp>
        <p:nvSpPr>
          <p:cNvPr id="15" name="TextBox 14"/>
          <p:cNvSpPr txBox="1"/>
          <p:nvPr/>
        </p:nvSpPr>
        <p:spPr>
          <a:xfrm>
            <a:off x="9260400" y="5180410"/>
            <a:ext cx="1371600" cy="371100"/>
          </a:xfrm>
          <a:prstGeom prst="rect">
            <a:avLst/>
          </a:prstGeom>
          <a:noFill/>
        </p:spPr>
        <p:txBody>
          <a:bodyPr wrap="none">
            <a:spAutoFit/>
          </a:bodyPr>
          <a:lstStyle/>
          <a:p>
            <a:pPr>
              <a:defRPr/>
            </a:pPr>
            <a:r>
              <a:t>Link</a:t>
            </a:r>
          </a:p>
        </p:txBody>
      </p:sp>
      <p:sp>
        <p:nvSpPr>
          <p:cNvPr id="16" name="TextBox 15"/>
          <p:cNvSpPr txBox="1"/>
          <p:nvPr/>
        </p:nvSpPr>
        <p:spPr>
          <a:xfrm>
            <a:off x="9260400" y="4108036"/>
            <a:ext cx="1371600" cy="371100"/>
          </a:xfrm>
          <a:prstGeom prst="rect">
            <a:avLst/>
          </a:prstGeom>
          <a:noFill/>
        </p:spPr>
        <p:txBody>
          <a:bodyPr wrap="none">
            <a:spAutoFit/>
          </a:bodyPr>
          <a:lstStyle/>
          <a:p>
            <a:pPr>
              <a:defRPr/>
            </a:pPr>
            <a:r>
              <a:t>Network</a:t>
            </a:r>
          </a:p>
        </p:txBody>
      </p:sp>
      <p:sp>
        <p:nvSpPr>
          <p:cNvPr id="17" name="TextBox 16"/>
          <p:cNvSpPr txBox="1"/>
          <p:nvPr/>
        </p:nvSpPr>
        <p:spPr>
          <a:xfrm>
            <a:off x="9260400" y="3035662"/>
            <a:ext cx="1371600" cy="371100"/>
          </a:xfrm>
          <a:prstGeom prst="rect">
            <a:avLst/>
          </a:prstGeom>
          <a:noFill/>
        </p:spPr>
        <p:txBody>
          <a:bodyPr wrap="none">
            <a:spAutoFit/>
          </a:bodyPr>
          <a:lstStyle/>
          <a:p>
            <a:pPr>
              <a:defRPr/>
            </a:pPr>
            <a:r>
              <a:t>Transport</a:t>
            </a:r>
          </a:p>
        </p:txBody>
      </p:sp>
      <p:sp>
        <p:nvSpPr>
          <p:cNvPr id="18" name="TextBox 17"/>
          <p:cNvSpPr txBox="1"/>
          <p:nvPr/>
        </p:nvSpPr>
        <p:spPr>
          <a:xfrm>
            <a:off x="9260400" y="1963288"/>
            <a:ext cx="1371600" cy="371100"/>
          </a:xfrm>
          <a:prstGeom prst="rect">
            <a:avLst/>
          </a:prstGeom>
          <a:noFill/>
        </p:spPr>
        <p:txBody>
          <a:bodyPr wrap="none">
            <a:spAutoFit/>
          </a:bodyPr>
          <a:lstStyle/>
          <a:p>
            <a:pPr>
              <a:defRPr/>
            </a:pPr>
            <a:r>
              <a:t>Application</a:t>
            </a:r>
          </a:p>
        </p:txBody>
      </p:sp>
      <p:sp>
        <p:nvSpPr>
          <p:cNvPr id="19" name="TextBox 18"/>
          <p:cNvSpPr txBox="1"/>
          <p:nvPr/>
        </p:nvSpPr>
        <p:spPr>
          <a:xfrm>
            <a:off x="6051111" y="3397454"/>
            <a:ext cx="2465850" cy="1949734"/>
          </a:xfrm>
          <a:prstGeom prst="rect">
            <a:avLst/>
          </a:prstGeom>
          <a:noFill/>
        </p:spPr>
        <p:txBody>
          <a:bodyPr wrap="none">
            <a:spAutoFit/>
          </a:bodyPr>
          <a:lstStyle/>
          <a:p>
            <a:pPr>
              <a:defRPr/>
            </a:pPr>
            <a:r>
              <a:t>Layer 3 Header</a:t>
            </a:r>
          </a:p>
        </p:txBody>
      </p:sp>
      <p:sp>
        <p:nvSpPr>
          <p:cNvPr id="20" name="TextBox 19"/>
          <p:cNvSpPr txBox="1"/>
          <p:nvPr/>
        </p:nvSpPr>
        <p:spPr>
          <a:xfrm>
            <a:off x="6199537" y="3763898"/>
            <a:ext cx="2168999" cy="1408632"/>
          </a:xfrm>
          <a:prstGeom prst="rect">
            <a:avLst/>
          </a:prstGeom>
          <a:noFill/>
        </p:spPr>
        <p:txBody>
          <a:bodyPr wrap="none">
            <a:spAutoFit/>
          </a:bodyPr>
          <a:lstStyle/>
          <a:p>
            <a:pPr>
              <a:defRPr/>
            </a:pPr>
            <a:r>
              <a:t>Layer 4 Header</a:t>
            </a:r>
          </a:p>
        </p:txBody>
      </p:sp>
      <p:sp>
        <p:nvSpPr>
          <p:cNvPr id="21" name="TextBox 20"/>
          <p:cNvSpPr txBox="1"/>
          <p:nvPr/>
        </p:nvSpPr>
        <p:spPr>
          <a:xfrm>
            <a:off x="6330111" y="4185872"/>
            <a:ext cx="1907850" cy="790216"/>
          </a:xfrm>
          <a:prstGeom prst="rect">
            <a:avLst/>
          </a:prstGeom>
          <a:noFill/>
        </p:spPr>
        <p:txBody>
          <a:bodyPr wrap="none">
            <a:spAutoFit/>
          </a:bodyPr>
          <a:lstStyle/>
          <a:p>
            <a:pPr>
              <a:defRPr/>
            </a:pPr>
            <a:r>
              <a:t>"Your days are numbered."</a:t>
            </a:r>
          </a:p>
        </p:txBody>
      </p:sp>
      <p:sp>
        <p:nvSpPr>
          <p:cNvPr id="22" name="TextBox 21"/>
          <p:cNvSpPr txBox="1"/>
          <p:nvPr/>
        </p:nvSpPr>
        <p:spPr>
          <a:xfrm>
            <a:off x="5307674" y="2497910"/>
            <a:ext cx="3952725" cy="529396"/>
          </a:xfrm>
          <a:prstGeom prst="rect">
            <a:avLst/>
          </a:prstGeom>
          <a:noFill/>
        </p:spPr>
        <p:txBody>
          <a:bodyPr wrap="none">
            <a:spAutoFit/>
          </a:bodyPr>
          <a:lstStyle/>
          <a:p>
            <a:pPr>
              <a:defRPr/>
            </a:pPr>
            <a:r>
              <a:t>Bits received over wire</a:t>
            </a:r>
          </a:p>
        </p:txBody>
      </p:sp>
      <p:sp>
        <p:nvSpPr>
          <p:cNvPr id="23" name="TextBox 22"/>
          <p:cNvSpPr txBox="1"/>
          <p:nvPr/>
        </p:nvSpPr>
        <p:spPr>
          <a:xfrm>
            <a:off x="767520" y="880405"/>
            <a:ext cx="10842890" cy="737100"/>
          </a:xfrm>
          <a:prstGeom prst="rect">
            <a:avLst/>
          </a:prstGeom>
          <a:noFill/>
        </p:spPr>
        <p:txBody>
          <a:bodyPr wrap="none">
            <a:spAutoFit/>
          </a:bodyPr>
          <a:lstStyle/>
          <a:p>
            <a:pPr>
              <a:defRPr/>
            </a:pPr>
            <a:r>
              <a:t>As we move to higher layers, we peel off headers, revealing the inner headers</a:t>
            </a:r>
          </a:p>
        </p:txBody>
      </p:sp>
    </p:spTree>
  </p:cSld>
  <p:clrMapOvr>
    <a:masterClrMapping/>
  </p:clrMapOvr>
</p:sld>
</file>

<file path=ppt/slides/slide3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325563"/>
          </a:xfrm>
          <a:prstGeom prst="rect">
            <a:avLst/>
          </a:prstGeom>
          <a:noFill/>
        </p:spPr>
        <p:txBody>
          <a:bodyPr wrap="none">
            <a:spAutoFit/>
          </a:bodyPr>
          <a:lstStyle/>
          <a:p>
            <a:pPr>
              <a:defRPr/>
            </a:pPr>
            <a:r>
              <a:t>Layers and Protocols</a:t>
            </a:r>
          </a:p>
        </p:txBody>
      </p:sp>
      <p:sp>
        <p:nvSpPr>
          <p:cNvPr id="3" name="TextBox 2"/>
          <p:cNvSpPr txBox="1"/>
          <p:nvPr/>
        </p:nvSpPr>
        <p:spPr>
          <a:xfrm>
            <a:off x="747411" y="1180102"/>
            <a:ext cx="11165400" cy="737100"/>
          </a:xfrm>
          <a:prstGeom prst="rect">
            <a:avLst/>
          </a:prstGeom>
          <a:noFill/>
        </p:spPr>
        <p:txBody>
          <a:bodyPr wrap="none">
            <a:spAutoFit/>
          </a:bodyPr>
          <a:lstStyle/>
          <a:p>
            <a:pPr>
              <a:defRPr/>
            </a:pPr>
            <a:r>
              <a:t>Peers at the same layer communicate with each other using the header at that layer</a:t>
            </a:r>
          </a:p>
        </p:txBody>
      </p:sp>
      <p:sp>
        <p:nvSpPr>
          <p:cNvPr id="4" name="TextBox 3"/>
          <p:cNvSpPr txBox="1"/>
          <p:nvPr/>
        </p:nvSpPr>
        <p:spPr>
          <a:xfrm>
            <a:off x="4812000" y="1836720"/>
            <a:ext cx="2074800" cy="270900"/>
          </a:xfrm>
          <a:prstGeom prst="rect">
            <a:avLst/>
          </a:prstGeom>
          <a:noFill/>
        </p:spPr>
        <p:txBody>
          <a:bodyPr wrap="none">
            <a:spAutoFit/>
          </a:bodyPr>
          <a:lstStyle/>
          <a:p>
            <a:pPr>
              <a:defRPr/>
            </a:pPr>
            <a:r>
              <a:t>HTTP, DNS</a:t>
            </a:r>
          </a:p>
        </p:txBody>
      </p:sp>
      <p:sp>
        <p:nvSpPr>
          <p:cNvPr id="5" name="TextBox 4"/>
          <p:cNvSpPr txBox="1"/>
          <p:nvPr/>
        </p:nvSpPr>
        <p:spPr>
          <a:xfrm>
            <a:off x="4802730" y="2909093"/>
            <a:ext cx="2074800" cy="270900"/>
          </a:xfrm>
          <a:prstGeom prst="rect">
            <a:avLst/>
          </a:prstGeom>
          <a:noFill/>
        </p:spPr>
        <p:txBody>
          <a:bodyPr wrap="none">
            <a:spAutoFit/>
          </a:bodyPr>
          <a:lstStyle/>
          <a:p>
            <a:pPr>
              <a:defRPr/>
            </a:pPr>
            <a:r>
              <a:t>TCP, UDP</a:t>
            </a:r>
          </a:p>
        </p:txBody>
      </p:sp>
      <p:sp>
        <p:nvSpPr>
          <p:cNvPr id="6" name="TextBox 5"/>
          <p:cNvSpPr txBox="1"/>
          <p:nvPr/>
        </p:nvSpPr>
        <p:spPr>
          <a:xfrm>
            <a:off x="4802730" y="3980012"/>
            <a:ext cx="2074800" cy="270900"/>
          </a:xfrm>
          <a:prstGeom prst="rect">
            <a:avLst/>
          </a:prstGeom>
          <a:noFill/>
        </p:spPr>
        <p:txBody>
          <a:bodyPr wrap="none">
            <a:spAutoFit/>
          </a:bodyPr>
          <a:lstStyle/>
          <a:p>
            <a:pPr>
              <a:defRPr/>
            </a:pPr>
            <a:r>
              <a:t>IP</a:t>
            </a:r>
          </a:p>
        </p:txBody>
      </p:sp>
      <p:sp>
        <p:nvSpPr>
          <p:cNvPr id="7" name="TextBox 6"/>
          <p:cNvSpPr txBox="1"/>
          <p:nvPr/>
        </p:nvSpPr>
        <p:spPr>
          <a:xfrm>
            <a:off x="4802730" y="5052386"/>
            <a:ext cx="2074800" cy="270900"/>
          </a:xfrm>
          <a:prstGeom prst="rect">
            <a:avLst/>
          </a:prstGeom>
          <a:noFill/>
        </p:spPr>
        <p:txBody>
          <a:bodyPr wrap="none">
            <a:spAutoFit/>
          </a:bodyPr>
          <a:lstStyle/>
          <a:p>
            <a:pPr>
              <a:defRPr/>
            </a:pPr>
            <a:r>
              <a:t>Ethernet</a:t>
            </a:r>
          </a:p>
        </p:txBody>
      </p:sp>
      <p:sp>
        <p:nvSpPr>
          <p:cNvPr id="8" name="TextBox 7"/>
          <p:cNvSpPr txBox="1"/>
          <p:nvPr/>
        </p:nvSpPr>
        <p:spPr>
          <a:xfrm>
            <a:off x="4812000" y="6117333"/>
            <a:ext cx="2074800" cy="270900"/>
          </a:xfrm>
          <a:prstGeom prst="rect">
            <a:avLst/>
          </a:prstGeom>
          <a:noFill/>
        </p:spPr>
        <p:txBody>
          <a:bodyPr wrap="none">
            <a:spAutoFit/>
          </a:bodyPr>
          <a:lstStyle/>
          <a:p>
            <a:pPr>
              <a:defRPr/>
            </a:pPr>
            <a:r>
              <a:t>Physical wire</a:t>
            </a:r>
          </a:p>
        </p:txBody>
      </p:sp>
      <p:sp>
        <p:nvSpPr>
          <p:cNvPr id="9" name="TextBox 8"/>
          <p:cNvSpPr txBox="1"/>
          <p:nvPr/>
        </p:nvSpPr>
        <p:spPr>
          <a:xfrm>
            <a:off x="1752600" y="6252783"/>
            <a:ext cx="1371600" cy="371100"/>
          </a:xfrm>
          <a:prstGeom prst="rect">
            <a:avLst/>
          </a:prstGeom>
          <a:noFill/>
        </p:spPr>
        <p:txBody>
          <a:bodyPr wrap="none">
            <a:spAutoFit/>
          </a:bodyPr>
          <a:lstStyle/>
          <a:p>
            <a:pPr>
              <a:defRPr/>
            </a:pPr>
            <a:r>
              <a:t>Physical</a:t>
            </a:r>
          </a:p>
        </p:txBody>
      </p:sp>
      <p:sp>
        <p:nvSpPr>
          <p:cNvPr id="10" name="TextBox 9"/>
          <p:cNvSpPr txBox="1"/>
          <p:nvPr/>
        </p:nvSpPr>
        <p:spPr>
          <a:xfrm>
            <a:off x="1752600" y="5180410"/>
            <a:ext cx="1371600" cy="371100"/>
          </a:xfrm>
          <a:prstGeom prst="rect">
            <a:avLst/>
          </a:prstGeom>
          <a:noFill/>
        </p:spPr>
        <p:txBody>
          <a:bodyPr wrap="none">
            <a:spAutoFit/>
          </a:bodyPr>
          <a:lstStyle/>
          <a:p>
            <a:pPr>
              <a:defRPr/>
            </a:pPr>
            <a:r>
              <a:t>Link</a:t>
            </a:r>
          </a:p>
        </p:txBody>
      </p:sp>
      <p:sp>
        <p:nvSpPr>
          <p:cNvPr id="11" name="TextBox 10"/>
          <p:cNvSpPr txBox="1"/>
          <p:nvPr/>
        </p:nvSpPr>
        <p:spPr>
          <a:xfrm>
            <a:off x="1752600" y="4108036"/>
            <a:ext cx="1371600" cy="371100"/>
          </a:xfrm>
          <a:prstGeom prst="rect">
            <a:avLst/>
          </a:prstGeom>
          <a:noFill/>
        </p:spPr>
        <p:txBody>
          <a:bodyPr wrap="none">
            <a:spAutoFit/>
          </a:bodyPr>
          <a:lstStyle/>
          <a:p>
            <a:pPr>
              <a:defRPr/>
            </a:pPr>
            <a:r>
              <a:t>Network</a:t>
            </a:r>
          </a:p>
        </p:txBody>
      </p:sp>
      <p:sp>
        <p:nvSpPr>
          <p:cNvPr id="12" name="TextBox 11"/>
          <p:cNvSpPr txBox="1"/>
          <p:nvPr/>
        </p:nvSpPr>
        <p:spPr>
          <a:xfrm>
            <a:off x="838200" y="6302883"/>
            <a:ext cx="914400" cy="270900"/>
          </a:xfrm>
          <a:prstGeom prst="rect">
            <a:avLst/>
          </a:prstGeom>
          <a:noFill/>
        </p:spPr>
        <p:txBody>
          <a:bodyPr wrap="none">
            <a:spAutoFit/>
          </a:bodyPr>
          <a:lstStyle/>
          <a:p>
            <a:pPr>
              <a:defRPr/>
            </a:pPr>
            <a:r>
              <a:t>Layer 1:</a:t>
            </a:r>
          </a:p>
        </p:txBody>
      </p:sp>
      <p:sp>
        <p:nvSpPr>
          <p:cNvPr id="13" name="TextBox 12"/>
          <p:cNvSpPr txBox="1"/>
          <p:nvPr/>
        </p:nvSpPr>
        <p:spPr>
          <a:xfrm>
            <a:off x="838200" y="5230300"/>
            <a:ext cx="914400" cy="270900"/>
          </a:xfrm>
          <a:prstGeom prst="rect">
            <a:avLst/>
          </a:prstGeom>
          <a:noFill/>
        </p:spPr>
        <p:txBody>
          <a:bodyPr wrap="none">
            <a:spAutoFit/>
          </a:bodyPr>
          <a:lstStyle/>
          <a:p>
            <a:pPr>
              <a:defRPr/>
            </a:pPr>
            <a:r>
              <a:t>Layer 2:</a:t>
            </a:r>
          </a:p>
        </p:txBody>
      </p:sp>
      <p:sp>
        <p:nvSpPr>
          <p:cNvPr id="14" name="TextBox 13"/>
          <p:cNvSpPr txBox="1"/>
          <p:nvPr/>
        </p:nvSpPr>
        <p:spPr>
          <a:xfrm>
            <a:off x="838200" y="4157718"/>
            <a:ext cx="914400" cy="270900"/>
          </a:xfrm>
          <a:prstGeom prst="rect">
            <a:avLst/>
          </a:prstGeom>
          <a:noFill/>
        </p:spPr>
        <p:txBody>
          <a:bodyPr wrap="none">
            <a:spAutoFit/>
          </a:bodyPr>
          <a:lstStyle/>
          <a:p>
            <a:pPr>
              <a:defRPr/>
            </a:pPr>
            <a:r>
              <a:t>Layer 3:</a:t>
            </a:r>
          </a:p>
        </p:txBody>
      </p:sp>
      <p:sp>
        <p:nvSpPr>
          <p:cNvPr id="15" name="TextBox 14"/>
          <p:cNvSpPr txBox="1"/>
          <p:nvPr/>
        </p:nvSpPr>
        <p:spPr>
          <a:xfrm>
            <a:off x="1752600" y="3035662"/>
            <a:ext cx="1371600" cy="371100"/>
          </a:xfrm>
          <a:prstGeom prst="rect">
            <a:avLst/>
          </a:prstGeom>
          <a:noFill/>
        </p:spPr>
        <p:txBody>
          <a:bodyPr wrap="none">
            <a:spAutoFit/>
          </a:bodyPr>
          <a:lstStyle/>
          <a:p>
            <a:pPr>
              <a:defRPr/>
            </a:pPr>
            <a:r>
              <a:t>Transport</a:t>
            </a:r>
          </a:p>
        </p:txBody>
      </p:sp>
      <p:sp>
        <p:nvSpPr>
          <p:cNvPr id="16" name="TextBox 15"/>
          <p:cNvSpPr txBox="1"/>
          <p:nvPr/>
        </p:nvSpPr>
        <p:spPr>
          <a:xfrm>
            <a:off x="838200" y="3085136"/>
            <a:ext cx="914400" cy="270900"/>
          </a:xfrm>
          <a:prstGeom prst="rect">
            <a:avLst/>
          </a:prstGeom>
          <a:noFill/>
        </p:spPr>
        <p:txBody>
          <a:bodyPr wrap="none">
            <a:spAutoFit/>
          </a:bodyPr>
          <a:lstStyle/>
          <a:p>
            <a:pPr>
              <a:defRPr/>
            </a:pPr>
            <a:r>
              <a:t>Layer 4:</a:t>
            </a:r>
          </a:p>
        </p:txBody>
      </p:sp>
      <p:sp>
        <p:nvSpPr>
          <p:cNvPr id="17" name="TextBox 16"/>
          <p:cNvSpPr txBox="1"/>
          <p:nvPr/>
        </p:nvSpPr>
        <p:spPr>
          <a:xfrm>
            <a:off x="1752600" y="1963288"/>
            <a:ext cx="1371600" cy="371100"/>
          </a:xfrm>
          <a:prstGeom prst="rect">
            <a:avLst/>
          </a:prstGeom>
          <a:noFill/>
        </p:spPr>
        <p:txBody>
          <a:bodyPr wrap="none">
            <a:spAutoFit/>
          </a:bodyPr>
          <a:lstStyle/>
          <a:p>
            <a:pPr>
              <a:defRPr/>
            </a:pPr>
            <a:r>
              <a:t>Application</a:t>
            </a:r>
          </a:p>
        </p:txBody>
      </p:sp>
      <p:sp>
        <p:nvSpPr>
          <p:cNvPr id="18" name="TextBox 17"/>
          <p:cNvSpPr txBox="1"/>
          <p:nvPr/>
        </p:nvSpPr>
        <p:spPr>
          <a:xfrm>
            <a:off x="838200" y="2012554"/>
            <a:ext cx="914400" cy="332385"/>
          </a:xfrm>
          <a:prstGeom prst="rect">
            <a:avLst/>
          </a:prstGeom>
          <a:noFill/>
        </p:spPr>
        <p:txBody>
          <a:bodyPr wrap="none">
            <a:spAutoFit/>
          </a:bodyPr>
          <a:lstStyle/>
          <a:p>
            <a:pPr>
              <a:defRPr/>
            </a:pPr>
            <a:r>
              <a:t>Layer 5:</a:t>
            </a:r>
          </a:p>
        </p:txBody>
      </p:sp>
      <p:sp>
        <p:nvSpPr>
          <p:cNvPr id="19" name="TextBox 18"/>
          <p:cNvSpPr txBox="1"/>
          <p:nvPr/>
        </p:nvSpPr>
        <p:spPr>
          <a:xfrm>
            <a:off x="9260400" y="6252783"/>
            <a:ext cx="1371600" cy="371100"/>
          </a:xfrm>
          <a:prstGeom prst="rect">
            <a:avLst/>
          </a:prstGeom>
          <a:noFill/>
        </p:spPr>
        <p:txBody>
          <a:bodyPr wrap="none">
            <a:spAutoFit/>
          </a:bodyPr>
          <a:lstStyle/>
          <a:p>
            <a:pPr>
              <a:defRPr/>
            </a:pPr>
            <a:r>
              <a:t>Physical</a:t>
            </a:r>
          </a:p>
        </p:txBody>
      </p:sp>
      <p:sp>
        <p:nvSpPr>
          <p:cNvPr id="20" name="TextBox 19"/>
          <p:cNvSpPr txBox="1"/>
          <p:nvPr/>
        </p:nvSpPr>
        <p:spPr>
          <a:xfrm>
            <a:off x="9260400" y="5180410"/>
            <a:ext cx="1371600" cy="371100"/>
          </a:xfrm>
          <a:prstGeom prst="rect">
            <a:avLst/>
          </a:prstGeom>
          <a:noFill/>
        </p:spPr>
        <p:txBody>
          <a:bodyPr wrap="none">
            <a:spAutoFit/>
          </a:bodyPr>
          <a:lstStyle/>
          <a:p>
            <a:pPr>
              <a:defRPr/>
            </a:pPr>
            <a:r>
              <a:t>Link</a:t>
            </a:r>
          </a:p>
        </p:txBody>
      </p:sp>
      <p:sp>
        <p:nvSpPr>
          <p:cNvPr id="21" name="TextBox 20"/>
          <p:cNvSpPr txBox="1"/>
          <p:nvPr/>
        </p:nvSpPr>
        <p:spPr>
          <a:xfrm>
            <a:off x="9260400" y="4108036"/>
            <a:ext cx="1371600" cy="371100"/>
          </a:xfrm>
          <a:prstGeom prst="rect">
            <a:avLst/>
          </a:prstGeom>
          <a:noFill/>
        </p:spPr>
        <p:txBody>
          <a:bodyPr wrap="none">
            <a:spAutoFit/>
          </a:bodyPr>
          <a:lstStyle/>
          <a:p>
            <a:pPr>
              <a:defRPr/>
            </a:pPr>
            <a:r>
              <a:t>Network</a:t>
            </a:r>
          </a:p>
        </p:txBody>
      </p:sp>
      <p:sp>
        <p:nvSpPr>
          <p:cNvPr id="22" name="TextBox 21"/>
          <p:cNvSpPr txBox="1"/>
          <p:nvPr/>
        </p:nvSpPr>
        <p:spPr>
          <a:xfrm>
            <a:off x="9260400" y="3035662"/>
            <a:ext cx="1371600" cy="371100"/>
          </a:xfrm>
          <a:prstGeom prst="rect">
            <a:avLst/>
          </a:prstGeom>
          <a:noFill/>
        </p:spPr>
        <p:txBody>
          <a:bodyPr wrap="none">
            <a:spAutoFit/>
          </a:bodyPr>
          <a:lstStyle/>
          <a:p>
            <a:pPr>
              <a:defRPr/>
            </a:pPr>
            <a:r>
              <a:t>Transport</a:t>
            </a:r>
          </a:p>
        </p:txBody>
      </p:sp>
      <p:sp>
        <p:nvSpPr>
          <p:cNvPr id="23" name="TextBox 22"/>
          <p:cNvSpPr txBox="1"/>
          <p:nvPr/>
        </p:nvSpPr>
        <p:spPr>
          <a:xfrm>
            <a:off x="9260400" y="1963288"/>
            <a:ext cx="1371600" cy="371100"/>
          </a:xfrm>
          <a:prstGeom prst="rect">
            <a:avLst/>
          </a:prstGeom>
          <a:noFill/>
        </p:spPr>
        <p:txBody>
          <a:bodyPr wrap="none">
            <a:spAutoFit/>
          </a:bodyPr>
          <a:lstStyle/>
          <a:p>
            <a:pPr>
              <a:defRPr/>
            </a:pPr>
            <a:r>
              <a:t>Application</a:t>
            </a:r>
          </a:p>
        </p:txBody>
      </p:sp>
    </p:spTree>
  </p:cSld>
  <p:clrMapOvr>
    <a:masterClrMapping/>
  </p:clrMapOvr>
</p:sld>
</file>

<file path=ppt/slides/slide3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00207" y="36780"/>
            <a:ext cx="10515600" cy="1325563"/>
          </a:xfrm>
          <a:prstGeom prst="rect">
            <a:avLst/>
          </a:prstGeom>
          <a:noFill/>
        </p:spPr>
        <p:txBody>
          <a:bodyPr wrap="none">
            <a:spAutoFit/>
          </a:bodyPr>
          <a:lstStyle/>
          <a:p>
            <a:pPr>
              <a:defRPr/>
            </a:pPr>
            <a:r>
              <a:t>Application Layer: Next Lecture</a:t>
            </a:r>
          </a:p>
        </p:txBody>
      </p:sp>
      <p:sp>
        <p:nvSpPr>
          <p:cNvPr id="3" name="TextBox 2"/>
          <p:cNvSpPr txBox="1"/>
          <p:nvPr/>
        </p:nvSpPr>
        <p:spPr>
          <a:xfrm>
            <a:off x="838200" y="1376737"/>
            <a:ext cx="10515600" cy="1325563"/>
          </a:xfrm>
          <a:prstGeom prst="rect">
            <a:avLst/>
          </a:prstGeom>
          <a:noFill/>
        </p:spPr>
        <p:txBody>
          <a:bodyPr wrap="none">
            <a:spAutoFit/>
          </a:bodyPr>
          <a:lstStyle/>
          <a:p>
            <a:pPr>
              <a:defRPr/>
            </a:pPr>
            <a:r>
              <a:t>Application layer builds services (e.g. websites, video streaming) on top of transport layer</a:t>
            </a:r>
          </a:p>
          <a:p>
            <a:pPr>
              <a:defRPr/>
            </a:pPr>
            <a:r>
              <a:t>This design lets us build different services, all on the same infrastructure.</a:t>
            </a:r>
          </a:p>
          <a:p>
            <a:pPr>
              <a:defRPr/>
            </a:pPr>
          </a:p>
        </p:txBody>
      </p:sp>
    </p:spTree>
  </p:cSld>
  <p:clrMapOvr>
    <a:masterClrMapping/>
  </p:clrMapOvr>
</p:sld>
</file>

<file path=ppt/slides/slide3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5267" y="291947"/>
            <a:ext cx="10515600" cy="894622"/>
          </a:xfrm>
          <a:prstGeom prst="rect">
            <a:avLst/>
          </a:prstGeom>
          <a:noFill/>
        </p:spPr>
        <p:txBody>
          <a:bodyPr wrap="none">
            <a:spAutoFit/>
          </a:bodyPr>
          <a:lstStyle/>
          <a:p>
            <a:pPr>
              <a:defRPr/>
            </a:pPr>
            <a:r>
              <a:t>Summary</a:t>
            </a:r>
          </a:p>
        </p:txBody>
      </p:sp>
      <p:sp>
        <p:nvSpPr>
          <p:cNvPr id="3" name="TextBox 2"/>
          <p:cNvSpPr txBox="1"/>
          <p:nvPr/>
        </p:nvSpPr>
        <p:spPr>
          <a:xfrm>
            <a:off x="691846" y="1281975"/>
            <a:ext cx="6189609" cy="5219700"/>
          </a:xfrm>
          <a:prstGeom prst="rect">
            <a:avLst/>
          </a:prstGeom>
          <a:noFill/>
        </p:spPr>
        <p:txBody>
          <a:bodyPr wrap="none">
            <a:spAutoFit/>
          </a:bodyPr>
          <a:lstStyle/>
          <a:p>
            <a:pPr>
              <a:defRPr/>
            </a:pPr>
            <a:r>
              <a:t>We’ve covered a “ton” of material!</a:t>
            </a:r>
          </a:p>
          <a:p>
            <a:pPr>
              <a:defRPr/>
            </a:pPr>
            <a:r>
              <a:t>Internet overview</a:t>
            </a:r>
          </a:p>
          <a:p>
            <a:pPr>
              <a:defRPr/>
            </a:pPr>
            <a:r>
              <a:t>what’s a protocol?</a:t>
            </a:r>
          </a:p>
          <a:p>
            <a:pPr>
              <a:defRPr/>
            </a:pPr>
            <a:r>
              <a:t>network edge, access network, core</a:t>
            </a:r>
          </a:p>
          <a:p>
            <a:pPr>
              <a:defRPr/>
            </a:pPr>
            <a:r>
              <a:t>Routing versus packet forwarding</a:t>
            </a:r>
          </a:p>
          <a:p>
            <a:pPr>
              <a:defRPr/>
            </a:pPr>
            <a:r>
              <a:t>Internet structure</a:t>
            </a:r>
          </a:p>
          <a:p>
            <a:pPr>
              <a:defRPr/>
            </a:pPr>
            <a:r>
              <a:t>layering, service , encapsulation</a:t>
            </a:r>
          </a:p>
          <a:p>
            <a:pPr>
              <a:defRPr/>
            </a:pPr>
            <a:r>
              <a:t>networks under attack</a:t>
            </a:r>
          </a:p>
        </p:txBody>
      </p:sp>
      <p:sp>
        <p:nvSpPr>
          <p:cNvPr id="4" name="TextBox 3"/>
          <p:cNvSpPr txBox="1"/>
          <p:nvPr/>
        </p:nvSpPr>
        <p:spPr>
          <a:xfrm>
            <a:off x="7408191" y="1261110"/>
            <a:ext cx="4174210" cy="3625365"/>
          </a:xfrm>
          <a:prstGeom prst="rect">
            <a:avLst/>
          </a:prstGeom>
          <a:noFill/>
        </p:spPr>
        <p:txBody>
          <a:bodyPr wrap="none">
            <a:spAutoFit/>
          </a:bodyPr>
          <a:lstStyle/>
          <a:p>
            <a:pPr>
              <a:defRPr/>
            </a:pPr>
            <a:r>
              <a:t>You now have: </a:t>
            </a:r>
          </a:p>
          <a:p>
            <a:pPr>
              <a:defRPr/>
            </a:pPr>
            <a:r>
              <a:t>context, overview, vocabulary,  “feel” of networking</a:t>
            </a:r>
          </a:p>
          <a:p>
            <a:pPr>
              <a:defRPr/>
            </a:pPr>
            <a:r>
              <a:t>more depth, detail, and fun to follow!</a:t>
            </a:r>
          </a:p>
        </p:txBody>
      </p:sp>
    </p:spTree>
  </p:cSld>
  <p:clrMapOvr>
    <a:masterClrMapping/>
  </p:clrMapOvr>
</p:sld>
</file>

<file path=ppt/slides/slide3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2, Lecture 2: Application Layer and HTTP</a:t>
            </a:r>
          </a:p>
        </p:txBody>
      </p:sp>
    </p:spTree>
  </p:cSld>
  <p:clrMapOvr>
    <a:masterClrMapping/>
  </p:clrMapOvr>
</p:sld>
</file>

<file path=ppt/slides/slide3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Principles of network applications</a:t>
            </a:r>
          </a:p>
          <a:p>
            <a:pPr>
              <a:defRPr/>
            </a:pPr>
            <a:r>
              <a:t>Web and HTTP</a:t>
            </a:r>
          </a:p>
        </p:txBody>
      </p:sp>
    </p:spTree>
  </p:cSld>
  <p:clrMapOvr>
    <a:masterClrMapping/>
  </p:clrMapOvr>
</p:sld>
</file>

<file path=ppt/slides/slide3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1154" y="314822"/>
            <a:ext cx="10515600" cy="1041284"/>
          </a:xfrm>
          <a:prstGeom prst="rect">
            <a:avLst/>
          </a:prstGeom>
          <a:noFill/>
        </p:spPr>
        <p:txBody>
          <a:bodyPr wrap="none">
            <a:spAutoFit/>
          </a:bodyPr>
          <a:lstStyle/>
          <a:p>
            <a:pPr>
              <a:defRPr/>
            </a:pPr>
            <a:r>
              <a:t>Application Layer: Overview</a:t>
            </a:r>
          </a:p>
        </p:txBody>
      </p:sp>
      <p:sp>
        <p:nvSpPr>
          <p:cNvPr id="3" name="TextBox 2"/>
          <p:cNvSpPr txBox="1"/>
          <p:nvPr/>
        </p:nvSpPr>
        <p:spPr>
          <a:xfrm>
            <a:off x="39623" y="1545020"/>
            <a:ext cx="5912290" cy="4872405"/>
          </a:xfrm>
          <a:prstGeom prst="rect">
            <a:avLst/>
          </a:prstGeom>
          <a:noFill/>
        </p:spPr>
        <p:txBody>
          <a:bodyPr wrap="none">
            <a:spAutoFit/>
          </a:bodyPr>
          <a:lstStyle/>
          <a:p>
            <a:pPr>
              <a:defRPr/>
            </a:pPr>
            <a:r>
              <a:t>Our goals:</a:t>
            </a:r>
          </a:p>
          <a:p>
            <a:pPr>
              <a:defRPr/>
            </a:pPr>
            <a:r>
              <a:t>Conceptual &amp; implementation aspects of application-layer protocols</a:t>
            </a:r>
          </a:p>
          <a:p>
            <a:pPr>
              <a:defRPr/>
            </a:pPr>
            <a:r>
              <a:t>Learn about protocols by examining popular application-layer protocols and infrastructure</a:t>
            </a:r>
          </a:p>
          <a:p>
            <a:pPr>
              <a:defRPr/>
            </a:pPr>
            <a:r>
              <a:t>HTTP</a:t>
            </a:r>
          </a:p>
          <a:p>
            <a:pPr>
              <a:defRPr/>
            </a:pPr>
            <a:r>
              <a:t>SMTP, IMAP</a:t>
            </a:r>
          </a:p>
          <a:p>
            <a:pPr>
              <a:defRPr/>
            </a:pPr>
            <a:r>
              <a:t>DNS</a:t>
            </a:r>
          </a:p>
          <a:p>
            <a:pPr>
              <a:defRPr/>
            </a:pPr>
            <a:r>
              <a:t>Build network applications</a:t>
            </a:r>
          </a:p>
          <a:p>
            <a:pPr>
              <a:defRPr/>
            </a:pPr>
            <a:r>
              <a:t>socket API</a:t>
            </a:r>
          </a:p>
          <a:p>
            <a:pPr>
              <a:defRPr/>
            </a:pPr>
          </a:p>
        </p:txBody>
      </p:sp>
      <p:sp>
        <p:nvSpPr>
          <p:cNvPr id="4" name="TextBox 3"/>
          <p:cNvSpPr txBox="1"/>
          <p:nvPr/>
        </p:nvSpPr>
        <p:spPr>
          <a:xfrm>
            <a:off x="6613441" y="1401984"/>
            <a:ext cx="5578559" cy="4799013"/>
          </a:xfrm>
          <a:prstGeom prst="rect">
            <a:avLst/>
          </a:prstGeom>
          <a:noFill/>
        </p:spPr>
        <p:txBody>
          <a:bodyPr wrap="none">
            <a:spAutoFit/>
          </a:bodyPr>
          <a:lstStyle/>
          <a:p>
            <a:pPr>
              <a:defRPr/>
            </a:pPr>
          </a:p>
        </p:txBody>
      </p:sp>
      <p:sp>
        <p:nvSpPr>
          <p:cNvPr id="5" name="TextBox 4"/>
          <p:cNvSpPr txBox="1"/>
          <p:nvPr/>
        </p:nvSpPr>
        <p:spPr>
          <a:xfrm>
            <a:off x="6078955" y="4177100"/>
            <a:ext cx="2411569" cy="365760"/>
          </a:xfrm>
          <a:prstGeom prst="rect">
            <a:avLst/>
          </a:prstGeom>
          <a:noFill/>
        </p:spPr>
        <p:txBody>
          <a:bodyPr wrap="none">
            <a:spAutoFit/>
          </a:bodyPr>
          <a:lstStyle/>
          <a:p>
            <a:pPr>
              <a:defRPr/>
            </a:pPr>
            <a:r>
              <a:t>3. Network</a:t>
            </a:r>
          </a:p>
        </p:txBody>
      </p:sp>
      <p:sp>
        <p:nvSpPr>
          <p:cNvPr id="6" name="TextBox 5"/>
          <p:cNvSpPr txBox="1"/>
          <p:nvPr/>
        </p:nvSpPr>
        <p:spPr>
          <a:xfrm>
            <a:off x="6078954" y="3669901"/>
            <a:ext cx="2411569" cy="365760"/>
          </a:xfrm>
          <a:prstGeom prst="rect">
            <a:avLst/>
          </a:prstGeom>
          <a:noFill/>
        </p:spPr>
        <p:txBody>
          <a:bodyPr wrap="none">
            <a:spAutoFit/>
          </a:bodyPr>
          <a:lstStyle/>
          <a:p>
            <a:pPr>
              <a:defRPr/>
            </a:pPr>
            <a:r>
              <a:t>4. Transport</a:t>
            </a:r>
          </a:p>
        </p:txBody>
      </p:sp>
      <p:sp>
        <p:nvSpPr>
          <p:cNvPr id="7" name="TextBox 6"/>
          <p:cNvSpPr txBox="1"/>
          <p:nvPr/>
        </p:nvSpPr>
        <p:spPr>
          <a:xfrm>
            <a:off x="6078955" y="4684299"/>
            <a:ext cx="2411570" cy="365760"/>
          </a:xfrm>
          <a:prstGeom prst="rect">
            <a:avLst/>
          </a:prstGeom>
          <a:noFill/>
        </p:spPr>
        <p:txBody>
          <a:bodyPr wrap="none">
            <a:spAutoFit/>
          </a:bodyPr>
          <a:lstStyle/>
          <a:p>
            <a:pPr>
              <a:defRPr/>
            </a:pPr>
            <a:r>
              <a:t>2. Data Link</a:t>
            </a:r>
          </a:p>
        </p:txBody>
      </p:sp>
      <p:sp>
        <p:nvSpPr>
          <p:cNvPr id="8" name="TextBox 7"/>
          <p:cNvSpPr txBox="1"/>
          <p:nvPr/>
        </p:nvSpPr>
        <p:spPr>
          <a:xfrm>
            <a:off x="6078956" y="5191498"/>
            <a:ext cx="2411569" cy="365760"/>
          </a:xfrm>
          <a:prstGeom prst="rect">
            <a:avLst/>
          </a:prstGeom>
          <a:noFill/>
        </p:spPr>
        <p:txBody>
          <a:bodyPr wrap="none">
            <a:spAutoFit/>
          </a:bodyPr>
          <a:lstStyle/>
          <a:p>
            <a:pPr>
              <a:defRPr/>
            </a:pPr>
            <a:r>
              <a:t>1. Physical</a:t>
            </a:r>
          </a:p>
        </p:txBody>
      </p:sp>
      <p:sp>
        <p:nvSpPr>
          <p:cNvPr id="9" name="TextBox 8"/>
          <p:cNvSpPr txBox="1"/>
          <p:nvPr/>
        </p:nvSpPr>
        <p:spPr>
          <a:xfrm>
            <a:off x="8956268" y="4177100"/>
            <a:ext cx="3193660" cy="365760"/>
          </a:xfrm>
          <a:prstGeom prst="rect">
            <a:avLst/>
          </a:prstGeom>
          <a:noFill/>
        </p:spPr>
        <p:txBody>
          <a:bodyPr wrap="none">
            <a:spAutoFit/>
          </a:bodyPr>
          <a:lstStyle/>
          <a:p>
            <a:pPr>
              <a:defRPr/>
            </a:pPr>
            <a:r>
              <a:t>IP, ICMP</a:t>
            </a:r>
          </a:p>
        </p:txBody>
      </p:sp>
      <p:sp>
        <p:nvSpPr>
          <p:cNvPr id="10" name="TextBox 9"/>
          <p:cNvSpPr txBox="1"/>
          <p:nvPr/>
        </p:nvSpPr>
        <p:spPr>
          <a:xfrm>
            <a:off x="8953818" y="3622426"/>
            <a:ext cx="3196110" cy="365760"/>
          </a:xfrm>
          <a:prstGeom prst="rect">
            <a:avLst/>
          </a:prstGeom>
          <a:noFill/>
        </p:spPr>
        <p:txBody>
          <a:bodyPr wrap="none">
            <a:spAutoFit/>
          </a:bodyPr>
          <a:lstStyle/>
          <a:p>
            <a:pPr>
              <a:defRPr/>
            </a:pPr>
            <a:r>
              <a:t>TCP, UDP</a:t>
            </a:r>
          </a:p>
        </p:txBody>
      </p:sp>
      <p:sp>
        <p:nvSpPr>
          <p:cNvPr id="11" name="TextBox 10"/>
          <p:cNvSpPr txBox="1"/>
          <p:nvPr/>
        </p:nvSpPr>
        <p:spPr>
          <a:xfrm>
            <a:off x="8956265" y="2148304"/>
            <a:ext cx="3196112" cy="1380158"/>
          </a:xfrm>
          <a:prstGeom prst="rect">
            <a:avLst/>
          </a:prstGeom>
          <a:noFill/>
        </p:spPr>
        <p:txBody>
          <a:bodyPr wrap="none">
            <a:spAutoFit/>
          </a:bodyPr>
          <a:lstStyle/>
          <a:p>
            <a:pPr>
              <a:defRPr/>
            </a:pPr>
            <a:r>
              <a:t>HTTP, FTP, SMTP, DNS</a:t>
            </a:r>
          </a:p>
          <a:p>
            <a:pPr>
              <a:defRPr/>
            </a:pPr>
            <a:r>
              <a:t>SSL/TLS, JPEG, MPEG</a:t>
            </a:r>
          </a:p>
          <a:p>
            <a:pPr>
              <a:defRPr/>
            </a:pPr>
            <a:r>
              <a:t>RPC, NetBIOS</a:t>
            </a:r>
          </a:p>
        </p:txBody>
      </p:sp>
      <p:sp>
        <p:nvSpPr>
          <p:cNvPr id="12" name="TextBox 11"/>
          <p:cNvSpPr txBox="1"/>
          <p:nvPr/>
        </p:nvSpPr>
        <p:spPr>
          <a:xfrm>
            <a:off x="8956267" y="4684299"/>
            <a:ext cx="3193659" cy="365760"/>
          </a:xfrm>
          <a:prstGeom prst="rect">
            <a:avLst/>
          </a:prstGeom>
          <a:noFill/>
        </p:spPr>
        <p:txBody>
          <a:bodyPr wrap="none">
            <a:spAutoFit/>
          </a:bodyPr>
          <a:lstStyle/>
          <a:p>
            <a:pPr>
              <a:defRPr/>
            </a:pPr>
            <a:r>
              <a:t>Ethernet, Wi-Fi</a:t>
            </a:r>
          </a:p>
        </p:txBody>
      </p:sp>
      <p:sp>
        <p:nvSpPr>
          <p:cNvPr id="13" name="TextBox 12"/>
          <p:cNvSpPr txBox="1"/>
          <p:nvPr/>
        </p:nvSpPr>
        <p:spPr>
          <a:xfrm>
            <a:off x="8953817" y="5191498"/>
            <a:ext cx="3193659" cy="365760"/>
          </a:xfrm>
          <a:prstGeom prst="rect">
            <a:avLst/>
          </a:prstGeom>
          <a:noFill/>
        </p:spPr>
        <p:txBody>
          <a:bodyPr wrap="none">
            <a:spAutoFit/>
          </a:bodyPr>
          <a:lstStyle/>
          <a:p>
            <a:pPr>
              <a:defRPr/>
            </a:pPr>
            <a:r>
              <a:t>Copper, Fiber, Radio</a:t>
            </a:r>
          </a:p>
        </p:txBody>
      </p:sp>
      <p:sp>
        <p:nvSpPr>
          <p:cNvPr id="14" name="TextBox 13"/>
          <p:cNvSpPr txBox="1"/>
          <p:nvPr/>
        </p:nvSpPr>
        <p:spPr>
          <a:xfrm>
            <a:off x="6078954" y="2148304"/>
            <a:ext cx="2411569" cy="1380158"/>
          </a:xfrm>
          <a:prstGeom prst="rect">
            <a:avLst/>
          </a:prstGeom>
          <a:noFill/>
        </p:spPr>
        <p:txBody>
          <a:bodyPr wrap="none">
            <a:spAutoFit/>
          </a:bodyPr>
          <a:lstStyle/>
          <a:p>
            <a:pPr>
              <a:defRPr/>
            </a:pPr>
            <a:r>
              <a:t>5. Application</a:t>
            </a:r>
          </a:p>
        </p:txBody>
      </p:sp>
    </p:spTree>
  </p:cSld>
  <p:clrMapOvr>
    <a:masterClrMapping/>
  </p:clrMapOvr>
</p:sld>
</file>

<file path=ppt/slides/slide3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00207" y="36780"/>
            <a:ext cx="10515600" cy="1325563"/>
          </a:xfrm>
          <a:prstGeom prst="rect">
            <a:avLst/>
          </a:prstGeom>
          <a:noFill/>
        </p:spPr>
        <p:txBody>
          <a:bodyPr wrap="none">
            <a:spAutoFit/>
          </a:bodyPr>
          <a:lstStyle/>
          <a:p>
            <a:pPr>
              <a:defRPr/>
            </a:pPr>
            <a:r>
              <a:t>Application Layer: Overview</a:t>
            </a:r>
          </a:p>
        </p:txBody>
      </p:sp>
      <p:sp>
        <p:nvSpPr>
          <p:cNvPr id="3" name="TextBox 2"/>
          <p:cNvSpPr txBox="1"/>
          <p:nvPr/>
        </p:nvSpPr>
        <p:spPr>
          <a:xfrm>
            <a:off x="838200" y="1376737"/>
            <a:ext cx="10515600" cy="1325563"/>
          </a:xfrm>
          <a:prstGeom prst="rect">
            <a:avLst/>
          </a:prstGeom>
          <a:noFill/>
        </p:spPr>
        <p:txBody>
          <a:bodyPr wrap="none">
            <a:spAutoFit/>
          </a:bodyPr>
          <a:lstStyle/>
          <a:p>
            <a:pPr>
              <a:defRPr/>
            </a:pPr>
            <a:r>
              <a:t>Application layer builds services (e.g. websites, video streaming) on top of transport layer</a:t>
            </a:r>
          </a:p>
          <a:p>
            <a:pPr>
              <a:defRPr/>
            </a:pPr>
            <a:r>
              <a:t>This design lets us build different services, all on the same infrastructure.</a:t>
            </a:r>
          </a:p>
          <a:p>
            <a:pPr>
              <a:defRPr/>
            </a:pPr>
          </a:p>
        </p:txBody>
      </p:sp>
    </p:spTree>
  </p:cSld>
  <p:clrMapOvr>
    <a:masterClrMapping/>
  </p:clrMapOvr>
</p:sld>
</file>

<file path=ppt/slides/slide3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894622"/>
          </a:xfrm>
          <a:prstGeom prst="rect">
            <a:avLst/>
          </a:prstGeom>
          <a:noFill/>
        </p:spPr>
        <p:txBody>
          <a:bodyPr wrap="none">
            <a:spAutoFit/>
          </a:bodyPr>
          <a:lstStyle/>
          <a:p>
            <a:pPr>
              <a:defRPr/>
            </a:pPr>
            <a:r>
              <a:t>Some Network Apps</a:t>
            </a:r>
          </a:p>
        </p:txBody>
      </p:sp>
      <p:sp>
        <p:nvSpPr>
          <p:cNvPr id="3" name="TextBox 2"/>
          <p:cNvSpPr txBox="1"/>
          <p:nvPr/>
        </p:nvSpPr>
        <p:spPr>
          <a:xfrm>
            <a:off x="914400" y="1456928"/>
            <a:ext cx="5309184" cy="4351338"/>
          </a:xfrm>
          <a:prstGeom prst="rect">
            <a:avLst/>
          </a:prstGeom>
          <a:noFill/>
        </p:spPr>
        <p:txBody>
          <a:bodyPr wrap="none">
            <a:spAutoFit/>
          </a:bodyPr>
          <a:lstStyle/>
          <a:p>
            <a:pPr>
              <a:defRPr/>
            </a:pPr>
            <a:r>
              <a:t>Social networking</a:t>
            </a:r>
          </a:p>
          <a:p>
            <a:pPr>
              <a:defRPr/>
            </a:pPr>
            <a:r>
              <a:t>Web</a:t>
            </a:r>
          </a:p>
          <a:p>
            <a:pPr>
              <a:defRPr/>
            </a:pPr>
            <a:r>
              <a:t>Text messaging</a:t>
            </a:r>
          </a:p>
          <a:p>
            <a:pPr>
              <a:defRPr/>
            </a:pPr>
            <a:r>
              <a:t>E-mail</a:t>
            </a:r>
          </a:p>
          <a:p>
            <a:pPr>
              <a:defRPr/>
            </a:pPr>
            <a:r>
              <a:t>Multi-user network games</a:t>
            </a:r>
          </a:p>
          <a:p>
            <a:pPr>
              <a:defRPr/>
            </a:pPr>
            <a:r>
              <a:t>Streaming stored video (YouTube, Hulu, Netflix) </a:t>
            </a:r>
          </a:p>
          <a:p>
            <a:pPr>
              <a:defRPr/>
            </a:pPr>
            <a:r>
              <a:t>P2P file sharing</a:t>
            </a:r>
          </a:p>
        </p:txBody>
      </p:sp>
      <p:sp>
        <p:nvSpPr>
          <p:cNvPr id="4" name="TextBox 3"/>
          <p:cNvSpPr txBox="1"/>
          <p:nvPr/>
        </p:nvSpPr>
        <p:spPr>
          <a:xfrm>
            <a:off x="6468101" y="1456928"/>
            <a:ext cx="5309184" cy="4351338"/>
          </a:xfrm>
          <a:prstGeom prst="rect">
            <a:avLst/>
          </a:prstGeom>
          <a:noFill/>
        </p:spPr>
        <p:txBody>
          <a:bodyPr wrap="none">
            <a:spAutoFit/>
          </a:bodyPr>
          <a:lstStyle/>
          <a:p>
            <a:pPr>
              <a:defRPr/>
            </a:pPr>
            <a:r>
              <a:t>Voice over IP (e.g., Skype)</a:t>
            </a:r>
          </a:p>
          <a:p>
            <a:pPr>
              <a:defRPr/>
            </a:pPr>
            <a:r>
              <a:t>Real-time video conferencing (e.g., Zoom)</a:t>
            </a:r>
          </a:p>
          <a:p>
            <a:pPr>
              <a:defRPr/>
            </a:pPr>
            <a:r>
              <a:t>Internet search</a:t>
            </a:r>
          </a:p>
          <a:p>
            <a:pPr>
              <a:defRPr/>
            </a:pPr>
            <a:r>
              <a:t>Remote login</a:t>
            </a:r>
          </a:p>
          <a:p>
            <a:pPr>
              <a:defRPr/>
            </a:pPr>
            <a:r>
              <a:t>…</a:t>
            </a:r>
          </a:p>
          <a:p>
            <a:pPr>
              <a:defRPr/>
            </a:pPr>
          </a:p>
        </p:txBody>
      </p:sp>
      <p:sp>
        <p:nvSpPr>
          <p:cNvPr id="5" name="TextBox 4"/>
          <p:cNvSpPr txBox="1"/>
          <p:nvPr/>
        </p:nvSpPr>
        <p:spPr>
          <a:xfrm>
            <a:off x="5864865" y="5161935"/>
            <a:ext cx="6097951" cy="646331"/>
          </a:xfrm>
          <a:prstGeom prst="rect">
            <a:avLst/>
          </a:prstGeom>
          <a:noFill/>
        </p:spPr>
        <p:txBody>
          <a:bodyPr wrap="none">
            <a:spAutoFit/>
          </a:bodyPr>
          <a:lstStyle/>
          <a:p>
            <a:pPr>
              <a:defRPr/>
            </a:pPr>
            <a:r>
              <a:t>Q: How do apps communicate?</a:t>
            </a:r>
          </a:p>
        </p:txBody>
      </p:sp>
      <p:sp>
        <p:nvSpPr>
          <p:cNvPr id="6" name="TextBox 5"/>
          <p:cNvSpPr txBox="1"/>
          <p:nvPr/>
        </p:nvSpPr>
        <p:spPr>
          <a:xfrm>
            <a:off x="5864865" y="5987666"/>
            <a:ext cx="4739182" cy="646331"/>
          </a:xfrm>
          <a:prstGeom prst="rect">
            <a:avLst/>
          </a:prstGeom>
          <a:noFill/>
        </p:spPr>
        <p:txBody>
          <a:bodyPr wrap="none">
            <a:spAutoFit/>
          </a:bodyPr>
          <a:lstStyle/>
          <a:p>
            <a:pPr>
              <a:defRPr/>
            </a:pPr>
            <a:r>
              <a:t>A: Processes &amp; Protocols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261" y="417574"/>
            <a:ext cx="11179629" cy="736892"/>
          </a:xfrm>
          <a:prstGeom prst="rect">
            <a:avLst/>
          </a:prstGeom>
          <a:noFill/>
        </p:spPr>
        <p:txBody>
          <a:bodyPr wrap="none">
            <a:spAutoFit/>
          </a:bodyPr>
          <a:lstStyle/>
          <a:p>
            <a:pPr>
              <a:defRPr/>
            </a:pPr>
            <a:r>
              <a:t>Impracticality of One-Time Pads</a:t>
            </a:r>
          </a:p>
        </p:txBody>
      </p:sp>
      <p:sp>
        <p:nvSpPr>
          <p:cNvPr id="3" name="TextBox 2"/>
          <p:cNvSpPr txBox="1"/>
          <p:nvPr/>
        </p:nvSpPr>
        <p:spPr>
          <a:xfrm>
            <a:off x="753460" y="1299246"/>
            <a:ext cx="10685079" cy="4247317"/>
          </a:xfrm>
          <a:prstGeom prst="rect">
            <a:avLst/>
          </a:prstGeom>
          <a:noFill/>
        </p:spPr>
        <p:txBody>
          <a:bodyPr wrap="none">
            <a:spAutoFit/>
          </a:bodyPr>
          <a:lstStyle/>
          <a:p>
            <a:pPr>
              <a:defRPr/>
            </a:pPr>
            <a:r>
              <a:t>Problem 1: Key generation</a:t>
            </a:r>
          </a:p>
          <a:p>
            <a:pPr>
              <a:defRPr/>
            </a:pPr>
            <a:r>
              <a:t>Keys must be randomly generated for every message, and never reused</a:t>
            </a:r>
          </a:p>
          <a:p>
            <a:pPr>
              <a:defRPr/>
            </a:pPr>
            <a:r>
              <a:t>Randomness is expensive</a:t>
            </a:r>
          </a:p>
          <a:p>
            <a:pPr>
              <a:defRPr/>
            </a:pPr>
            <a:r>
              <a:t>Problem 2: Key distribution</a:t>
            </a:r>
          </a:p>
          <a:p>
            <a:pPr>
              <a:defRPr/>
            </a:pPr>
            <a:r>
              <a:t>To communicate an n-bit message, we need to securely communicate an n-bit key first</a:t>
            </a:r>
          </a:p>
          <a:p>
            <a:pPr>
              <a:defRPr/>
            </a:pPr>
            <a:r>
              <a:t>But if we have a way to securely communicate an n-bit key, we could have communicated the message directly!</a:t>
            </a:r>
          </a:p>
          <a:p>
            <a:pPr>
              <a:defRPr/>
            </a:pPr>
            <a:r>
              <a:t>Communicate keys in advance:</a:t>
            </a:r>
          </a:p>
          <a:p>
            <a:pPr>
              <a:defRPr/>
            </a:pPr>
            <a:r>
              <a:t>How to establish a shared secret key over an insecure channel?  Diffie-Hellman key exchange (next time)</a:t>
            </a:r>
          </a:p>
        </p:txBody>
      </p:sp>
    </p:spTree>
  </p:cSld>
  <p:clrMapOvr>
    <a:masterClrMapping/>
  </p:clrMapOvr>
</p:sld>
</file>

<file path=ppt/slides/slide3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85188" y="3065778"/>
            <a:ext cx="1124807" cy="1337915"/>
          </a:xfrm>
          <a:prstGeom prst="rect">
            <a:avLst/>
          </a:prstGeom>
          <a:noFill/>
        </p:spPr>
        <p:txBody>
          <a:bodyPr wrap="none">
            <a:spAutoFit/>
          </a:bodyPr>
          <a:lstStyle/>
          <a:p>
            <a:pPr>
              <a:defRPr/>
            </a:pPr>
          </a:p>
        </p:txBody>
      </p:sp>
      <p:sp>
        <p:nvSpPr>
          <p:cNvPr id="3" name="TextBox 2"/>
          <p:cNvSpPr txBox="1"/>
          <p:nvPr/>
        </p:nvSpPr>
        <p:spPr>
          <a:xfrm>
            <a:off x="7274076" y="1826035"/>
            <a:ext cx="1736725" cy="1317704"/>
          </a:xfrm>
          <a:prstGeom prst="rect">
            <a:avLst/>
          </a:prstGeom>
          <a:noFill/>
        </p:spPr>
        <p:txBody>
          <a:bodyPr wrap="none">
            <a:spAutoFit/>
          </a:bodyPr>
          <a:lstStyle/>
          <a:p>
            <a:pPr>
              <a:defRPr/>
            </a:pPr>
          </a:p>
        </p:txBody>
      </p:sp>
      <p:sp>
        <p:nvSpPr>
          <p:cNvPr id="4" name="TextBox 3"/>
          <p:cNvSpPr txBox="1"/>
          <p:nvPr/>
        </p:nvSpPr>
        <p:spPr>
          <a:xfrm>
            <a:off x="7712401" y="4683134"/>
            <a:ext cx="3079750" cy="1665288"/>
          </a:xfrm>
          <a:prstGeom prst="rect">
            <a:avLst/>
          </a:prstGeom>
          <a:noFill/>
        </p:spPr>
        <p:txBody>
          <a:bodyPr wrap="none">
            <a:spAutoFit/>
          </a:bodyPr>
          <a:lstStyle/>
          <a:p>
            <a:pPr>
              <a:defRPr/>
            </a:pPr>
          </a:p>
        </p:txBody>
      </p:sp>
      <p:sp>
        <p:nvSpPr>
          <p:cNvPr id="5" name="TextBox 4"/>
          <p:cNvSpPr txBox="1"/>
          <p:nvPr/>
        </p:nvSpPr>
        <p:spPr>
          <a:xfrm>
            <a:off x="7679274" y="1488461"/>
            <a:ext cx="1339406" cy="307777"/>
          </a:xfrm>
          <a:prstGeom prst="rect">
            <a:avLst/>
          </a:prstGeom>
          <a:noFill/>
        </p:spPr>
        <p:txBody>
          <a:bodyPr wrap="none">
            <a:spAutoFit/>
          </a:bodyPr>
          <a:lstStyle/>
          <a:p>
            <a:pPr>
              <a:defRPr/>
            </a:pPr>
            <a:r>
              <a:t>mobile network</a:t>
            </a:r>
          </a:p>
        </p:txBody>
      </p:sp>
      <p:sp>
        <p:nvSpPr>
          <p:cNvPr id="6" name="TextBox 5"/>
          <p:cNvSpPr txBox="1"/>
          <p:nvPr/>
        </p:nvSpPr>
        <p:spPr>
          <a:xfrm>
            <a:off x="7330835" y="4191922"/>
            <a:ext cx="1955646" cy="268920"/>
          </a:xfrm>
          <a:prstGeom prst="rect">
            <a:avLst/>
          </a:prstGeom>
          <a:noFill/>
        </p:spPr>
        <p:txBody>
          <a:bodyPr wrap="none">
            <a:spAutoFit/>
          </a:bodyPr>
          <a:lstStyle/>
          <a:p>
            <a:pPr>
              <a:defRPr/>
            </a:pPr>
            <a:r>
              <a:t>home network</a:t>
            </a:r>
          </a:p>
        </p:txBody>
      </p:sp>
      <p:sp>
        <p:nvSpPr>
          <p:cNvPr id="7" name="TextBox 6"/>
          <p:cNvSpPr txBox="1"/>
          <p:nvPr/>
        </p:nvSpPr>
        <p:spPr>
          <a:xfrm>
            <a:off x="7306908" y="5779775"/>
            <a:ext cx="1195135" cy="441275"/>
          </a:xfrm>
          <a:prstGeom prst="rect">
            <a:avLst/>
          </a:prstGeom>
          <a:noFill/>
        </p:spPr>
        <p:txBody>
          <a:bodyPr wrap="none">
            <a:spAutoFit/>
          </a:bodyPr>
          <a:lstStyle/>
          <a:p>
            <a:pPr>
              <a:defRPr/>
            </a:pPr>
            <a:r>
              <a:t>enterprise</a:t>
            </a:r>
          </a:p>
          <a:p>
            <a:pPr>
              <a:defRPr/>
            </a:pPr>
            <a:r>
              <a:t>          network</a:t>
            </a:r>
          </a:p>
        </p:txBody>
      </p:sp>
      <p:sp>
        <p:nvSpPr>
          <p:cNvPr id="8" name="TextBox 7"/>
          <p:cNvSpPr txBox="1"/>
          <p:nvPr/>
        </p:nvSpPr>
        <p:spPr>
          <a:xfrm>
            <a:off x="10222146" y="3179540"/>
            <a:ext cx="1273167" cy="1935748"/>
          </a:xfrm>
          <a:prstGeom prst="rect">
            <a:avLst/>
          </a:prstGeom>
          <a:noFill/>
        </p:spPr>
        <p:txBody>
          <a:bodyPr wrap="none">
            <a:spAutoFit/>
          </a:bodyPr>
          <a:lstStyle/>
          <a:p>
            <a:pPr>
              <a:defRPr/>
            </a:pPr>
          </a:p>
        </p:txBody>
      </p:sp>
      <p:sp>
        <p:nvSpPr>
          <p:cNvPr id="9" name="TextBox 8"/>
          <p:cNvSpPr txBox="1"/>
          <p:nvPr/>
        </p:nvSpPr>
        <p:spPr>
          <a:xfrm>
            <a:off x="9540813" y="1782042"/>
            <a:ext cx="1497864" cy="1386455"/>
          </a:xfrm>
          <a:prstGeom prst="rect">
            <a:avLst/>
          </a:prstGeom>
          <a:noFill/>
        </p:spPr>
        <p:txBody>
          <a:bodyPr wrap="none">
            <a:spAutoFit/>
          </a:bodyPr>
          <a:lstStyle/>
          <a:p>
            <a:pPr>
              <a:defRPr/>
            </a:pPr>
          </a:p>
        </p:txBody>
      </p:sp>
      <p:sp>
        <p:nvSpPr>
          <p:cNvPr id="10" name="TextBox 9"/>
          <p:cNvSpPr txBox="1"/>
          <p:nvPr/>
        </p:nvSpPr>
        <p:spPr>
          <a:xfrm>
            <a:off x="9427201" y="1851195"/>
            <a:ext cx="1725088" cy="286232"/>
          </a:xfrm>
          <a:prstGeom prst="rect">
            <a:avLst/>
          </a:prstGeom>
          <a:noFill/>
        </p:spPr>
        <p:txBody>
          <a:bodyPr wrap="none">
            <a:spAutoFit/>
          </a:bodyPr>
          <a:lstStyle/>
          <a:p>
            <a:pPr>
              <a:defRPr/>
            </a:pPr>
            <a:r>
              <a:t>national or global ISP</a:t>
            </a:r>
          </a:p>
        </p:txBody>
      </p:sp>
      <p:sp>
        <p:nvSpPr>
          <p:cNvPr id="11" name="TextBox 10"/>
          <p:cNvSpPr txBox="1"/>
          <p:nvPr/>
        </p:nvSpPr>
        <p:spPr>
          <a:xfrm>
            <a:off x="9279068" y="3677908"/>
            <a:ext cx="305749" cy="197847"/>
          </a:xfrm>
          <a:prstGeom prst="rect">
            <a:avLst/>
          </a:prstGeom>
          <a:noFill/>
        </p:spPr>
        <p:txBody>
          <a:bodyPr wrap="none">
            <a:spAutoFit/>
          </a:bodyPr>
          <a:lstStyle/>
          <a:p>
            <a:pPr>
              <a:defRPr/>
            </a:pPr>
          </a:p>
        </p:txBody>
      </p:sp>
      <p:sp>
        <p:nvSpPr>
          <p:cNvPr id="12" name="TextBox 11"/>
          <p:cNvSpPr txBox="1"/>
          <p:nvPr/>
        </p:nvSpPr>
        <p:spPr>
          <a:xfrm>
            <a:off x="8766162" y="3447919"/>
            <a:ext cx="1040639" cy="480131"/>
          </a:xfrm>
          <a:prstGeom prst="rect">
            <a:avLst/>
          </a:prstGeom>
          <a:noFill/>
        </p:spPr>
        <p:txBody>
          <a:bodyPr wrap="none">
            <a:spAutoFit/>
          </a:bodyPr>
          <a:lstStyle/>
          <a:p>
            <a:pPr>
              <a:defRPr/>
            </a:pPr>
            <a:r>
              <a:t>local or regional ISP</a:t>
            </a:r>
          </a:p>
        </p:txBody>
      </p:sp>
      <p:sp>
        <p:nvSpPr>
          <p:cNvPr id="13" name="TextBox 12"/>
          <p:cNvSpPr txBox="1"/>
          <p:nvPr/>
        </p:nvSpPr>
        <p:spPr>
          <a:xfrm>
            <a:off x="10917767" y="4677937"/>
            <a:ext cx="813043" cy="383182"/>
          </a:xfrm>
          <a:prstGeom prst="rect">
            <a:avLst/>
          </a:prstGeom>
          <a:noFill/>
        </p:spPr>
        <p:txBody>
          <a:bodyPr wrap="none">
            <a:spAutoFit/>
          </a:bodyPr>
          <a:lstStyle/>
          <a:p>
            <a:pPr>
              <a:defRPr/>
            </a:pPr>
            <a:r>
              <a:t>datacenter </a:t>
            </a:r>
          </a:p>
          <a:p>
            <a:pPr>
              <a:defRPr/>
            </a:pPr>
            <a:r>
              <a:t>network</a:t>
            </a:r>
          </a:p>
        </p:txBody>
      </p:sp>
      <p:sp>
        <p:nvSpPr>
          <p:cNvPr id="14" name="TextBox 13"/>
          <p:cNvSpPr txBox="1"/>
          <p:nvPr/>
        </p:nvSpPr>
        <p:spPr>
          <a:xfrm>
            <a:off x="10063018" y="4228248"/>
            <a:ext cx="843051" cy="674031"/>
          </a:xfrm>
          <a:prstGeom prst="rect">
            <a:avLst/>
          </a:prstGeom>
          <a:noFill/>
        </p:spPr>
        <p:txBody>
          <a:bodyPr wrap="none">
            <a:spAutoFit/>
          </a:bodyPr>
          <a:lstStyle/>
          <a:p>
            <a:pPr>
              <a:defRPr/>
            </a:pPr>
            <a:r>
              <a:t>content </a:t>
            </a:r>
          </a:p>
          <a:p>
            <a:pPr>
              <a:defRPr/>
            </a:pPr>
            <a:r>
              <a:t>provider </a:t>
            </a:r>
          </a:p>
          <a:p>
            <a:pPr>
              <a:defRPr/>
            </a:pPr>
            <a:r>
              <a:t>network</a:t>
            </a:r>
          </a:p>
        </p:txBody>
      </p:sp>
      <p:sp>
        <p:nvSpPr>
          <p:cNvPr id="15" name="TextBox 14"/>
          <p:cNvSpPr txBox="1"/>
          <p:nvPr/>
        </p:nvSpPr>
        <p:spPr>
          <a:xfrm>
            <a:off x="8207860" y="2700359"/>
            <a:ext cx="227964" cy="174352"/>
          </a:xfrm>
          <a:prstGeom prst="rect">
            <a:avLst/>
          </a:prstGeom>
          <a:noFill/>
        </p:spPr>
        <p:txBody>
          <a:bodyPr wrap="none">
            <a:spAutoFit/>
          </a:bodyPr>
          <a:lstStyle/>
          <a:p>
            <a:pPr>
              <a:defRPr/>
            </a:pPr>
          </a:p>
        </p:txBody>
      </p:sp>
      <p:pic>
        <p:nvPicPr>
          <p:cNvPr id="16" name="Picture 15" descr="image.png"/>
          <p:cNvPicPr>
            <a:picLocks noChangeAspect="1"/>
          </p:cNvPicPr>
          <p:nvPr/>
        </p:nvPicPr>
        <p:blipFill>
          <a:blip r:embed="rId2"/>
          <a:stretch>
            <a:fillRect/>
          </a:stretch>
        </p:blipFill>
        <p:spPr>
          <a:xfrm>
            <a:off x="7613882" y="3861899"/>
            <a:ext cx="370169" cy="306751"/>
          </a:xfrm>
          <a:prstGeom prst="rect">
            <a:avLst/>
          </a:prstGeom>
        </p:spPr>
      </p:pic>
      <p:pic>
        <p:nvPicPr>
          <p:cNvPr id="17" name="Picture 16" descr="image.png"/>
          <p:cNvPicPr>
            <a:picLocks noChangeAspect="1"/>
          </p:cNvPicPr>
          <p:nvPr/>
        </p:nvPicPr>
        <p:blipFill>
          <a:blip r:embed="rId2"/>
          <a:stretch>
            <a:fillRect/>
          </a:stretch>
        </p:blipFill>
        <p:spPr>
          <a:xfrm>
            <a:off x="9290610" y="5524232"/>
            <a:ext cx="380935" cy="317464"/>
          </a:xfrm>
          <a:prstGeom prst="rect">
            <a:avLst/>
          </a:prstGeom>
        </p:spPr>
      </p:pic>
      <p:sp>
        <p:nvSpPr>
          <p:cNvPr id="18" name="TextBox 17"/>
          <p:cNvSpPr txBox="1"/>
          <p:nvPr/>
        </p:nvSpPr>
        <p:spPr>
          <a:xfrm>
            <a:off x="10153593" y="5636971"/>
            <a:ext cx="34049" cy="332924"/>
          </a:xfrm>
          <a:prstGeom prst="rect">
            <a:avLst/>
          </a:prstGeom>
          <a:noFill/>
        </p:spPr>
        <p:txBody>
          <a:bodyPr wrap="none">
            <a:spAutoFit/>
          </a:bodyPr>
          <a:lstStyle/>
          <a:p>
            <a:pPr>
              <a:defRPr/>
            </a:pPr>
          </a:p>
        </p:txBody>
      </p:sp>
      <p:sp>
        <p:nvSpPr>
          <p:cNvPr id="19" name="TextBox 18"/>
          <p:cNvSpPr txBox="1"/>
          <p:nvPr/>
        </p:nvSpPr>
        <p:spPr>
          <a:xfrm>
            <a:off x="10159970" y="5656923"/>
            <a:ext cx="20333" cy="308020"/>
          </a:xfrm>
          <a:prstGeom prst="rect">
            <a:avLst/>
          </a:prstGeom>
          <a:noFill/>
        </p:spPr>
        <p:txBody>
          <a:bodyPr wrap="none">
            <a:spAutoFit/>
          </a:bodyPr>
          <a:lstStyle/>
          <a:p>
            <a:pPr>
              <a:defRPr/>
            </a:pPr>
          </a:p>
        </p:txBody>
      </p:sp>
      <p:sp>
        <p:nvSpPr>
          <p:cNvPr id="20" name="TextBox 19"/>
          <p:cNvSpPr txBox="1"/>
          <p:nvPr/>
        </p:nvSpPr>
        <p:spPr>
          <a:xfrm>
            <a:off x="10155518" y="5812753"/>
            <a:ext cx="31643" cy="27525"/>
          </a:xfrm>
          <a:prstGeom prst="rect">
            <a:avLst/>
          </a:prstGeom>
          <a:noFill/>
        </p:spPr>
        <p:txBody>
          <a:bodyPr wrap="none">
            <a:spAutoFit/>
          </a:bodyPr>
          <a:lstStyle/>
          <a:p>
            <a:pPr>
              <a:defRPr/>
            </a:pPr>
          </a:p>
        </p:txBody>
      </p:sp>
      <p:sp>
        <p:nvSpPr>
          <p:cNvPr id="21" name="TextBox 20"/>
          <p:cNvSpPr txBox="1"/>
          <p:nvPr/>
        </p:nvSpPr>
        <p:spPr>
          <a:xfrm>
            <a:off x="10026299" y="5674399"/>
            <a:ext cx="71949" cy="6845"/>
          </a:xfrm>
          <a:prstGeom prst="rect">
            <a:avLst/>
          </a:prstGeom>
          <a:noFill/>
        </p:spPr>
        <p:txBody>
          <a:bodyPr wrap="none">
            <a:spAutoFit/>
          </a:bodyPr>
          <a:lstStyle/>
          <a:p>
            <a:pPr>
              <a:defRPr/>
            </a:pPr>
          </a:p>
        </p:txBody>
      </p:sp>
      <p:sp>
        <p:nvSpPr>
          <p:cNvPr id="22" name="TextBox 21"/>
          <p:cNvSpPr txBox="1"/>
          <p:nvPr/>
        </p:nvSpPr>
        <p:spPr>
          <a:xfrm>
            <a:off x="10027502" y="5722750"/>
            <a:ext cx="71949" cy="6845"/>
          </a:xfrm>
          <a:prstGeom prst="rect">
            <a:avLst/>
          </a:prstGeom>
          <a:noFill/>
        </p:spPr>
        <p:txBody>
          <a:bodyPr wrap="none">
            <a:spAutoFit/>
          </a:bodyPr>
          <a:lstStyle/>
          <a:p>
            <a:pPr>
              <a:defRPr/>
            </a:pPr>
          </a:p>
        </p:txBody>
      </p:sp>
      <p:sp>
        <p:nvSpPr>
          <p:cNvPr id="23" name="TextBox 22"/>
          <p:cNvSpPr txBox="1"/>
          <p:nvPr/>
        </p:nvSpPr>
        <p:spPr>
          <a:xfrm>
            <a:off x="10027502" y="5771101"/>
            <a:ext cx="71949" cy="6845"/>
          </a:xfrm>
          <a:prstGeom prst="rect">
            <a:avLst/>
          </a:prstGeom>
          <a:noFill/>
        </p:spPr>
        <p:txBody>
          <a:bodyPr wrap="none">
            <a:spAutoFit/>
          </a:bodyPr>
          <a:lstStyle/>
          <a:p>
            <a:pPr>
              <a:defRPr/>
            </a:pPr>
          </a:p>
        </p:txBody>
      </p:sp>
      <p:sp>
        <p:nvSpPr>
          <p:cNvPr id="24" name="TextBox 23"/>
          <p:cNvSpPr txBox="1"/>
          <p:nvPr/>
        </p:nvSpPr>
        <p:spPr>
          <a:xfrm>
            <a:off x="10028705" y="5814938"/>
            <a:ext cx="71949" cy="6845"/>
          </a:xfrm>
          <a:prstGeom prst="rect">
            <a:avLst/>
          </a:prstGeom>
          <a:noFill/>
        </p:spPr>
        <p:txBody>
          <a:bodyPr wrap="none">
            <a:spAutoFit/>
          </a:bodyPr>
          <a:lstStyle/>
          <a:p>
            <a:pPr>
              <a:defRPr/>
            </a:pPr>
          </a:p>
        </p:txBody>
      </p:sp>
      <p:sp>
        <p:nvSpPr>
          <p:cNvPr id="25" name="TextBox 24"/>
          <p:cNvSpPr txBox="1"/>
          <p:nvPr/>
        </p:nvSpPr>
        <p:spPr>
          <a:xfrm>
            <a:off x="10156000" y="5771101"/>
            <a:ext cx="31643" cy="27380"/>
          </a:xfrm>
          <a:prstGeom prst="rect">
            <a:avLst/>
          </a:prstGeom>
          <a:noFill/>
        </p:spPr>
        <p:txBody>
          <a:bodyPr wrap="none">
            <a:spAutoFit/>
          </a:bodyPr>
          <a:lstStyle/>
          <a:p>
            <a:pPr>
              <a:defRPr/>
            </a:pPr>
          </a:p>
        </p:txBody>
      </p:sp>
      <p:sp>
        <p:nvSpPr>
          <p:cNvPr id="26" name="TextBox 25"/>
          <p:cNvSpPr txBox="1"/>
          <p:nvPr/>
        </p:nvSpPr>
        <p:spPr>
          <a:xfrm>
            <a:off x="10150946" y="5636388"/>
            <a:ext cx="8422" cy="332778"/>
          </a:xfrm>
          <a:prstGeom prst="rect">
            <a:avLst/>
          </a:prstGeom>
          <a:noFill/>
        </p:spPr>
        <p:txBody>
          <a:bodyPr wrap="none">
            <a:spAutoFit/>
          </a:bodyPr>
          <a:lstStyle/>
          <a:p>
            <a:pPr>
              <a:defRPr/>
            </a:pPr>
          </a:p>
        </p:txBody>
      </p:sp>
      <p:sp>
        <p:nvSpPr>
          <p:cNvPr id="27" name="TextBox 26"/>
          <p:cNvSpPr txBox="1"/>
          <p:nvPr/>
        </p:nvSpPr>
        <p:spPr>
          <a:xfrm>
            <a:off x="10158887" y="5720566"/>
            <a:ext cx="28515" cy="31020"/>
          </a:xfrm>
          <a:prstGeom prst="rect">
            <a:avLst/>
          </a:prstGeom>
          <a:noFill/>
        </p:spPr>
        <p:txBody>
          <a:bodyPr wrap="none">
            <a:spAutoFit/>
          </a:bodyPr>
          <a:lstStyle/>
          <a:p>
            <a:pPr>
              <a:defRPr/>
            </a:pPr>
          </a:p>
        </p:txBody>
      </p:sp>
      <p:sp>
        <p:nvSpPr>
          <p:cNvPr id="28" name="TextBox 27"/>
          <p:cNvSpPr txBox="1"/>
          <p:nvPr/>
        </p:nvSpPr>
        <p:spPr>
          <a:xfrm>
            <a:off x="10159248" y="5672943"/>
            <a:ext cx="29357" cy="34953"/>
          </a:xfrm>
          <a:prstGeom prst="rect">
            <a:avLst/>
          </a:prstGeom>
          <a:noFill/>
        </p:spPr>
        <p:txBody>
          <a:bodyPr wrap="none">
            <a:spAutoFit/>
          </a:bodyPr>
          <a:lstStyle/>
          <a:p>
            <a:pPr>
              <a:defRPr/>
            </a:pPr>
          </a:p>
        </p:txBody>
      </p:sp>
      <p:sp>
        <p:nvSpPr>
          <p:cNvPr id="29" name="TextBox 28"/>
          <p:cNvSpPr txBox="1"/>
          <p:nvPr/>
        </p:nvSpPr>
        <p:spPr>
          <a:xfrm>
            <a:off x="10183311" y="5954166"/>
            <a:ext cx="6016" cy="13835"/>
          </a:xfrm>
          <a:prstGeom prst="rect">
            <a:avLst/>
          </a:prstGeom>
          <a:noFill/>
        </p:spPr>
        <p:txBody>
          <a:bodyPr wrap="none">
            <a:spAutoFit/>
          </a:bodyPr>
          <a:lstStyle/>
          <a:p>
            <a:pPr>
              <a:defRPr/>
            </a:pPr>
          </a:p>
        </p:txBody>
      </p:sp>
      <p:sp>
        <p:nvSpPr>
          <p:cNvPr id="30" name="TextBox 29"/>
          <p:cNvSpPr txBox="1"/>
          <p:nvPr/>
        </p:nvSpPr>
        <p:spPr>
          <a:xfrm>
            <a:off x="10157684" y="5954603"/>
            <a:ext cx="29477" cy="29127"/>
          </a:xfrm>
          <a:prstGeom prst="rect">
            <a:avLst/>
          </a:prstGeom>
          <a:noFill/>
        </p:spPr>
        <p:txBody>
          <a:bodyPr wrap="none">
            <a:spAutoFit/>
          </a:bodyPr>
          <a:lstStyle/>
          <a:p>
            <a:pPr>
              <a:defRPr/>
            </a:pPr>
          </a:p>
        </p:txBody>
      </p:sp>
      <p:sp>
        <p:nvSpPr>
          <p:cNvPr id="31" name="TextBox 30"/>
          <p:cNvSpPr txBox="1"/>
          <p:nvPr/>
        </p:nvSpPr>
        <p:spPr>
          <a:xfrm>
            <a:off x="10017877" y="5963487"/>
            <a:ext cx="143898" cy="21845"/>
          </a:xfrm>
          <a:prstGeom prst="rect">
            <a:avLst/>
          </a:prstGeom>
          <a:noFill/>
        </p:spPr>
        <p:txBody>
          <a:bodyPr wrap="none">
            <a:spAutoFit/>
          </a:bodyPr>
          <a:lstStyle/>
          <a:p>
            <a:pPr>
              <a:defRPr/>
            </a:pPr>
          </a:p>
        </p:txBody>
      </p:sp>
      <p:sp>
        <p:nvSpPr>
          <p:cNvPr id="32" name="TextBox 31"/>
          <p:cNvSpPr txBox="1"/>
          <p:nvPr/>
        </p:nvSpPr>
        <p:spPr>
          <a:xfrm>
            <a:off x="10026299" y="5969166"/>
            <a:ext cx="128257" cy="11505"/>
          </a:xfrm>
          <a:prstGeom prst="rect">
            <a:avLst/>
          </a:prstGeom>
          <a:noFill/>
        </p:spPr>
        <p:txBody>
          <a:bodyPr wrap="none">
            <a:spAutoFit/>
          </a:bodyPr>
          <a:lstStyle/>
          <a:p>
            <a:pPr>
              <a:defRPr/>
            </a:pPr>
          </a:p>
        </p:txBody>
      </p:sp>
      <p:sp>
        <p:nvSpPr>
          <p:cNvPr id="33" name="TextBox 32"/>
          <p:cNvSpPr txBox="1"/>
          <p:nvPr/>
        </p:nvSpPr>
        <p:spPr>
          <a:xfrm>
            <a:off x="10038210" y="5920815"/>
            <a:ext cx="19130" cy="20680"/>
          </a:xfrm>
          <a:prstGeom prst="rect">
            <a:avLst/>
          </a:prstGeom>
          <a:noFill/>
        </p:spPr>
        <p:txBody>
          <a:bodyPr wrap="none">
            <a:spAutoFit/>
          </a:bodyPr>
          <a:lstStyle/>
          <a:p>
            <a:pPr>
              <a:defRPr/>
            </a:pPr>
          </a:p>
        </p:txBody>
      </p:sp>
      <p:sp>
        <p:nvSpPr>
          <p:cNvPr id="34" name="TextBox 33"/>
          <p:cNvSpPr txBox="1"/>
          <p:nvPr/>
        </p:nvSpPr>
        <p:spPr>
          <a:xfrm>
            <a:off x="10059867" y="5920815"/>
            <a:ext cx="19130" cy="20680"/>
          </a:xfrm>
          <a:prstGeom prst="rect">
            <a:avLst/>
          </a:prstGeom>
          <a:noFill/>
        </p:spPr>
        <p:txBody>
          <a:bodyPr wrap="none">
            <a:spAutoFit/>
          </a:bodyPr>
          <a:lstStyle/>
          <a:p>
            <a:pPr>
              <a:defRPr/>
            </a:pPr>
          </a:p>
        </p:txBody>
      </p:sp>
      <p:sp>
        <p:nvSpPr>
          <p:cNvPr id="35" name="TextBox 34"/>
          <p:cNvSpPr txBox="1"/>
          <p:nvPr/>
        </p:nvSpPr>
        <p:spPr>
          <a:xfrm>
            <a:off x="10080201" y="5920815"/>
            <a:ext cx="19130" cy="20680"/>
          </a:xfrm>
          <a:prstGeom prst="rect">
            <a:avLst/>
          </a:prstGeom>
          <a:noFill/>
        </p:spPr>
        <p:txBody>
          <a:bodyPr wrap="none">
            <a:spAutoFit/>
          </a:bodyPr>
          <a:lstStyle/>
          <a:p>
            <a:pPr>
              <a:defRPr/>
            </a:pPr>
          </a:p>
        </p:txBody>
      </p:sp>
      <p:sp>
        <p:nvSpPr>
          <p:cNvPr id="36" name="TextBox 35"/>
          <p:cNvSpPr txBox="1"/>
          <p:nvPr/>
        </p:nvSpPr>
        <p:spPr>
          <a:xfrm>
            <a:off x="10129410" y="5841444"/>
            <a:ext cx="9625" cy="110538"/>
          </a:xfrm>
          <a:prstGeom prst="rect">
            <a:avLst/>
          </a:prstGeom>
          <a:noFill/>
        </p:spPr>
        <p:txBody>
          <a:bodyPr wrap="none">
            <a:spAutoFit/>
          </a:bodyPr>
          <a:lstStyle/>
          <a:p>
            <a:pPr>
              <a:defRPr/>
            </a:pPr>
          </a:p>
        </p:txBody>
      </p:sp>
      <p:sp>
        <p:nvSpPr>
          <p:cNvPr id="37" name="TextBox 36"/>
          <p:cNvSpPr txBox="1"/>
          <p:nvPr/>
        </p:nvSpPr>
        <p:spPr>
          <a:xfrm>
            <a:off x="6539916" y="1365914"/>
            <a:ext cx="5359400" cy="4954628"/>
          </a:xfrm>
          <a:prstGeom prst="rect">
            <a:avLst/>
          </a:prstGeom>
          <a:noFill/>
        </p:spPr>
        <p:txBody>
          <a:bodyPr wrap="none">
            <a:spAutoFit/>
          </a:bodyPr>
          <a:lstStyle/>
          <a:p>
            <a:pPr>
              <a:defRPr/>
            </a:pPr>
          </a:p>
        </p:txBody>
      </p:sp>
      <p:sp>
        <p:nvSpPr>
          <p:cNvPr id="38" name="TextBox 37"/>
          <p:cNvSpPr txBox="1"/>
          <p:nvPr/>
        </p:nvSpPr>
        <p:spPr>
          <a:xfrm>
            <a:off x="8998030" y="4451439"/>
            <a:ext cx="1290637" cy="541337"/>
          </a:xfrm>
          <a:prstGeom prst="rect">
            <a:avLst/>
          </a:prstGeom>
          <a:noFill/>
        </p:spPr>
        <p:txBody>
          <a:bodyPr wrap="none">
            <a:spAutoFit/>
          </a:bodyPr>
          <a:lstStyle/>
          <a:p>
            <a:pPr>
              <a:defRPr/>
            </a:pPr>
          </a:p>
        </p:txBody>
      </p:sp>
      <p:sp>
        <p:nvSpPr>
          <p:cNvPr id="39" name="TextBox 38"/>
          <p:cNvSpPr txBox="1"/>
          <p:nvPr/>
        </p:nvSpPr>
        <p:spPr>
          <a:xfrm>
            <a:off x="9093280" y="1325651"/>
            <a:ext cx="1700212" cy="3386138"/>
          </a:xfrm>
          <a:prstGeom prst="rect">
            <a:avLst/>
          </a:prstGeom>
          <a:noFill/>
        </p:spPr>
        <p:txBody>
          <a:bodyPr wrap="none">
            <a:spAutoFit/>
          </a:bodyPr>
          <a:lstStyle/>
          <a:p>
            <a:pPr>
              <a:defRPr/>
            </a:pPr>
          </a:p>
        </p:txBody>
      </p:sp>
      <p:sp>
        <p:nvSpPr>
          <p:cNvPr id="40" name="TextBox 39"/>
          <p:cNvSpPr txBox="1"/>
          <p:nvPr/>
        </p:nvSpPr>
        <p:spPr>
          <a:xfrm>
            <a:off x="798691" y="289325"/>
            <a:ext cx="10515600" cy="894622"/>
          </a:xfrm>
          <a:prstGeom prst="rect">
            <a:avLst/>
          </a:prstGeom>
          <a:noFill/>
        </p:spPr>
        <p:txBody>
          <a:bodyPr wrap="none">
            <a:spAutoFit/>
          </a:bodyPr>
          <a:lstStyle/>
          <a:p>
            <a:pPr>
              <a:defRPr/>
            </a:pPr>
            <a:r>
              <a:t>Creating a Network App</a:t>
            </a:r>
          </a:p>
        </p:txBody>
      </p:sp>
      <p:sp>
        <p:nvSpPr>
          <p:cNvPr id="41" name="TextBox 40"/>
          <p:cNvSpPr txBox="1"/>
          <p:nvPr/>
        </p:nvSpPr>
        <p:spPr>
          <a:xfrm>
            <a:off x="889177" y="1334086"/>
            <a:ext cx="5803389" cy="4974698"/>
          </a:xfrm>
          <a:prstGeom prst="rect">
            <a:avLst/>
          </a:prstGeom>
          <a:noFill/>
        </p:spPr>
        <p:txBody>
          <a:bodyPr wrap="none">
            <a:spAutoFit/>
          </a:bodyPr>
          <a:lstStyle/>
          <a:p>
            <a:pPr>
              <a:defRPr/>
            </a:pPr>
            <a:r>
              <a:t>Write programs that:</a:t>
            </a:r>
          </a:p>
          <a:p>
            <a:pPr>
              <a:defRPr/>
            </a:pPr>
            <a:r>
              <a:t>Run on (different) end systems</a:t>
            </a:r>
          </a:p>
          <a:p>
            <a:pPr>
              <a:defRPr/>
            </a:pPr>
            <a:r>
              <a:t>Communicate over network</a:t>
            </a:r>
          </a:p>
          <a:p>
            <a:pPr>
              <a:defRPr/>
            </a:pPr>
            <a:r>
              <a:t>E.g., web server software communicates with browser software</a:t>
            </a:r>
          </a:p>
          <a:p>
            <a:pPr>
              <a:defRPr/>
            </a:pPr>
            <a:r>
              <a:t>No need to write software for network-core devices</a:t>
            </a:r>
          </a:p>
          <a:p>
            <a:pPr>
              <a:defRPr/>
            </a:pPr>
            <a:r>
              <a:t>Network-core devices do not run user applications </a:t>
            </a:r>
          </a:p>
          <a:p>
            <a:pPr>
              <a:defRPr/>
            </a:pPr>
            <a:r>
              <a:t>Applications on end systems  allows for rapid app development, propagation</a:t>
            </a:r>
          </a:p>
          <a:p>
            <a:pPr>
              <a:defRPr/>
            </a:pPr>
          </a:p>
        </p:txBody>
      </p:sp>
    </p:spTree>
  </p:cSld>
  <p:clrMapOvr>
    <a:masterClrMapping/>
  </p:clrMapOvr>
</p:sld>
</file>

<file path=ppt/slides/slide3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894622"/>
          </a:xfrm>
          <a:prstGeom prst="rect">
            <a:avLst/>
          </a:prstGeom>
          <a:noFill/>
        </p:spPr>
        <p:txBody>
          <a:bodyPr wrap="none">
            <a:spAutoFit/>
          </a:bodyPr>
          <a:lstStyle/>
          <a:p>
            <a:pPr>
              <a:defRPr/>
            </a:pPr>
            <a:r>
              <a:t>Processes communicating</a:t>
            </a:r>
          </a:p>
        </p:txBody>
      </p:sp>
      <p:sp>
        <p:nvSpPr>
          <p:cNvPr id="3" name="TextBox 2"/>
          <p:cNvSpPr txBox="1"/>
          <p:nvPr/>
        </p:nvSpPr>
        <p:spPr>
          <a:xfrm>
            <a:off x="798690" y="1565976"/>
            <a:ext cx="5876430" cy="4901325"/>
          </a:xfrm>
          <a:prstGeom prst="rect">
            <a:avLst/>
          </a:prstGeom>
          <a:noFill/>
        </p:spPr>
        <p:txBody>
          <a:bodyPr wrap="none">
            <a:spAutoFit/>
          </a:bodyPr>
          <a:lstStyle/>
          <a:p>
            <a:pPr>
              <a:defRPr/>
            </a:pPr>
            <a:r>
              <a:t>Process: program running within a host</a:t>
            </a:r>
          </a:p>
          <a:p>
            <a:pPr>
              <a:defRPr/>
            </a:pPr>
            <a:r>
              <a:t>Within same host, two processes communicate using  inter-process communication (defined by OS)</a:t>
            </a:r>
          </a:p>
          <a:p>
            <a:pPr>
              <a:defRPr/>
            </a:pPr>
            <a:r>
              <a:t>Processes in different hosts communicate by exchanging messages</a:t>
            </a:r>
          </a:p>
        </p:txBody>
      </p:sp>
    </p:spTree>
  </p:cSld>
  <p:clrMapOvr>
    <a:masterClrMapping/>
  </p:clrMapOvr>
</p:sld>
</file>

<file path=ppt/slides/slide3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894622"/>
          </a:xfrm>
          <a:prstGeom prst="rect">
            <a:avLst/>
          </a:prstGeom>
          <a:noFill/>
        </p:spPr>
        <p:txBody>
          <a:bodyPr wrap="none">
            <a:spAutoFit/>
          </a:bodyPr>
          <a:lstStyle/>
          <a:p>
            <a:pPr>
              <a:defRPr/>
            </a:pPr>
            <a:r>
              <a:t>Sockets</a:t>
            </a:r>
          </a:p>
        </p:txBody>
      </p:sp>
      <p:sp>
        <p:nvSpPr>
          <p:cNvPr id="3" name="TextBox 2"/>
          <p:cNvSpPr txBox="1"/>
          <p:nvPr/>
        </p:nvSpPr>
        <p:spPr>
          <a:xfrm>
            <a:off x="553244" y="1183947"/>
            <a:ext cx="10515600" cy="2644781"/>
          </a:xfrm>
          <a:prstGeom prst="rect">
            <a:avLst/>
          </a:prstGeom>
          <a:noFill/>
        </p:spPr>
        <p:txBody>
          <a:bodyPr wrap="none">
            <a:spAutoFit/>
          </a:bodyPr>
          <a:lstStyle/>
          <a:p>
            <a:pPr>
              <a:defRPr/>
            </a:pPr>
            <a:r>
              <a:t>Process sends/receives messages to/from its (network) socket</a:t>
            </a:r>
          </a:p>
          <a:p>
            <a:pPr>
              <a:defRPr/>
            </a:pPr>
            <a:r>
              <a:t>Socket analogous to door</a:t>
            </a:r>
          </a:p>
          <a:p>
            <a:pPr>
              <a:defRPr/>
            </a:pPr>
            <a:r>
              <a:t>Sending process shoves message out the door</a:t>
            </a:r>
          </a:p>
          <a:p>
            <a:pPr>
              <a:defRPr/>
            </a:pPr>
            <a:r>
              <a:t>Sending process relies on transport infrastructure on other side of door to deliver message to socket at receiving process</a:t>
            </a:r>
          </a:p>
          <a:p>
            <a:pPr>
              <a:defRPr/>
            </a:pPr>
            <a:r>
              <a:t>Two sockets involved: one on each side</a:t>
            </a:r>
          </a:p>
        </p:txBody>
      </p:sp>
    </p:spTree>
  </p:cSld>
  <p:clrMapOvr>
    <a:masterClrMapping/>
  </p:clrMapOvr>
</p:sld>
</file>

<file path=ppt/slides/slide3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894622"/>
          </a:xfrm>
          <a:prstGeom prst="rect">
            <a:avLst/>
          </a:prstGeom>
          <a:noFill/>
        </p:spPr>
        <p:txBody>
          <a:bodyPr wrap="none">
            <a:spAutoFit/>
          </a:bodyPr>
          <a:lstStyle/>
          <a:p>
            <a:pPr>
              <a:defRPr/>
            </a:pPr>
            <a:r>
              <a:t>Sockets</a:t>
            </a:r>
          </a:p>
        </p:txBody>
      </p:sp>
      <p:sp>
        <p:nvSpPr>
          <p:cNvPr id="3" name="TextBox 2"/>
          <p:cNvSpPr txBox="1"/>
          <p:nvPr/>
        </p:nvSpPr>
        <p:spPr>
          <a:xfrm>
            <a:off x="947455" y="3167416"/>
            <a:ext cx="5356166" cy="1800493"/>
          </a:xfrm>
          <a:prstGeom prst="rect">
            <a:avLst/>
          </a:prstGeom>
          <a:noFill/>
        </p:spPr>
        <p:txBody>
          <a:bodyPr wrap="none">
            <a:spAutoFit/>
          </a:bodyPr>
          <a:lstStyle/>
          <a:p>
            <a:pPr>
              <a:defRPr/>
            </a:pPr>
            <a:r>
              <a:t># Client side</a:t>
            </a:r>
          </a:p>
          <a:p>
            <a:pPr>
              <a:defRPr/>
            </a:pPr>
            <a:r>
              <a:t>sock = socket.socket()</a:t>
            </a:r>
          </a:p>
          <a:p>
            <a:pPr>
              <a:defRPr/>
            </a:pPr>
            <a:r>
              <a:t>sock.connect(("www.google.com", 80))</a:t>
            </a:r>
          </a:p>
          <a:p>
            <a:pPr>
              <a:defRPr/>
            </a:pPr>
            <a:r>
              <a:t>sock.send("GET / HTTP/1.1\r\n...")</a:t>
            </a:r>
          </a:p>
        </p:txBody>
      </p:sp>
      <p:sp>
        <p:nvSpPr>
          <p:cNvPr id="4" name="TextBox 3"/>
          <p:cNvSpPr txBox="1"/>
          <p:nvPr/>
        </p:nvSpPr>
        <p:spPr>
          <a:xfrm>
            <a:off x="8154256" y="3269797"/>
            <a:ext cx="3616411" cy="1800493"/>
          </a:xfrm>
          <a:prstGeom prst="rect">
            <a:avLst/>
          </a:prstGeom>
          <a:noFill/>
        </p:spPr>
        <p:txBody>
          <a:bodyPr wrap="none">
            <a:spAutoFit/>
          </a:bodyPr>
          <a:lstStyle/>
          <a:p>
            <a:pPr>
              <a:defRPr/>
            </a:pPr>
            <a:r>
              <a:t># Server side  </a:t>
            </a:r>
          </a:p>
          <a:p>
            <a:pPr>
              <a:defRPr/>
            </a:pPr>
            <a:r>
              <a:t>server = socket.socket()</a:t>
            </a:r>
          </a:p>
          <a:p>
            <a:pPr>
              <a:defRPr/>
            </a:pPr>
            <a:r>
              <a:t>server.bind(("", 80))</a:t>
            </a:r>
          </a:p>
          <a:p>
            <a:pPr>
              <a:defRPr/>
            </a:pPr>
            <a:r>
              <a:t>server.listen()</a:t>
            </a:r>
          </a:p>
        </p:txBody>
      </p:sp>
      <p:sp>
        <p:nvSpPr>
          <p:cNvPr id="5" name="TextBox 4"/>
          <p:cNvSpPr txBox="1"/>
          <p:nvPr/>
        </p:nvSpPr>
        <p:spPr>
          <a:xfrm>
            <a:off x="848643" y="5092401"/>
            <a:ext cx="10735390" cy="1738938"/>
          </a:xfrm>
          <a:prstGeom prst="rect">
            <a:avLst/>
          </a:prstGeom>
          <a:noFill/>
        </p:spPr>
        <p:txBody>
          <a:bodyPr wrap="none">
            <a:spAutoFit/>
          </a:bodyPr>
          <a:lstStyle/>
          <a:p>
            <a:pPr>
              <a:defRPr/>
            </a:pPr>
            <a:r>
              <a:t>Let's See Real Sockets</a:t>
            </a:r>
          </a:p>
          <a:p>
            <a:pPr>
              <a:defRPr/>
            </a:pPr>
            <a:r>
              <a:t>Try this command on your Windows PowerShell: $ netstat -an | findstr :443</a:t>
            </a:r>
          </a:p>
          <a:p>
            <a:pPr>
              <a:defRPr/>
            </a:pPr>
            <a:r>
              <a:t>It displays all network connections specifically related to port 443 (HTTPS)</a:t>
            </a:r>
          </a:p>
          <a:p>
            <a:pPr>
              <a:defRPr/>
            </a:pPr>
            <a:r>
              <a:t>Transport layer protocols: week 3 </a:t>
            </a:r>
          </a:p>
        </p:txBody>
      </p:sp>
    </p:spTree>
  </p:cSld>
  <p:clrMapOvr>
    <a:masterClrMapping/>
  </p:clrMapOvr>
</p:sld>
</file>

<file path=ppt/slides/slide3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85188" y="3065778"/>
            <a:ext cx="1124807" cy="1337915"/>
          </a:xfrm>
          <a:prstGeom prst="rect">
            <a:avLst/>
          </a:prstGeom>
          <a:noFill/>
        </p:spPr>
        <p:txBody>
          <a:bodyPr wrap="none">
            <a:spAutoFit/>
          </a:bodyPr>
          <a:lstStyle/>
          <a:p>
            <a:pPr>
              <a:defRPr/>
            </a:pPr>
          </a:p>
        </p:txBody>
      </p:sp>
      <p:sp>
        <p:nvSpPr>
          <p:cNvPr id="3" name="TextBox 2"/>
          <p:cNvSpPr txBox="1"/>
          <p:nvPr/>
        </p:nvSpPr>
        <p:spPr>
          <a:xfrm>
            <a:off x="7274076" y="1826035"/>
            <a:ext cx="1736725" cy="1317704"/>
          </a:xfrm>
          <a:prstGeom prst="rect">
            <a:avLst/>
          </a:prstGeom>
          <a:noFill/>
        </p:spPr>
        <p:txBody>
          <a:bodyPr wrap="none">
            <a:spAutoFit/>
          </a:bodyPr>
          <a:lstStyle/>
          <a:p>
            <a:pPr>
              <a:defRPr/>
            </a:pPr>
          </a:p>
        </p:txBody>
      </p:sp>
      <p:sp>
        <p:nvSpPr>
          <p:cNvPr id="4" name="TextBox 3"/>
          <p:cNvSpPr txBox="1"/>
          <p:nvPr/>
        </p:nvSpPr>
        <p:spPr>
          <a:xfrm>
            <a:off x="7712401" y="4683134"/>
            <a:ext cx="3079750" cy="1665288"/>
          </a:xfrm>
          <a:prstGeom prst="rect">
            <a:avLst/>
          </a:prstGeom>
          <a:noFill/>
        </p:spPr>
        <p:txBody>
          <a:bodyPr wrap="none">
            <a:spAutoFit/>
          </a:bodyPr>
          <a:lstStyle/>
          <a:p>
            <a:pPr>
              <a:defRPr/>
            </a:pPr>
          </a:p>
        </p:txBody>
      </p:sp>
      <p:sp>
        <p:nvSpPr>
          <p:cNvPr id="5" name="TextBox 4"/>
          <p:cNvSpPr txBox="1"/>
          <p:nvPr/>
        </p:nvSpPr>
        <p:spPr>
          <a:xfrm>
            <a:off x="7679274" y="1488461"/>
            <a:ext cx="1339406" cy="307777"/>
          </a:xfrm>
          <a:prstGeom prst="rect">
            <a:avLst/>
          </a:prstGeom>
          <a:noFill/>
        </p:spPr>
        <p:txBody>
          <a:bodyPr wrap="none">
            <a:spAutoFit/>
          </a:bodyPr>
          <a:lstStyle/>
          <a:p>
            <a:pPr>
              <a:defRPr/>
            </a:pPr>
            <a:r>
              <a:t>mobile network</a:t>
            </a:r>
          </a:p>
        </p:txBody>
      </p:sp>
      <p:sp>
        <p:nvSpPr>
          <p:cNvPr id="6" name="TextBox 5"/>
          <p:cNvSpPr txBox="1"/>
          <p:nvPr/>
        </p:nvSpPr>
        <p:spPr>
          <a:xfrm>
            <a:off x="7330835" y="4191922"/>
            <a:ext cx="1955646" cy="268920"/>
          </a:xfrm>
          <a:prstGeom prst="rect">
            <a:avLst/>
          </a:prstGeom>
          <a:noFill/>
        </p:spPr>
        <p:txBody>
          <a:bodyPr wrap="none">
            <a:spAutoFit/>
          </a:bodyPr>
          <a:lstStyle/>
          <a:p>
            <a:pPr>
              <a:defRPr/>
            </a:pPr>
            <a:r>
              <a:t>home network</a:t>
            </a:r>
          </a:p>
        </p:txBody>
      </p:sp>
      <p:sp>
        <p:nvSpPr>
          <p:cNvPr id="7" name="TextBox 6"/>
          <p:cNvSpPr txBox="1"/>
          <p:nvPr/>
        </p:nvSpPr>
        <p:spPr>
          <a:xfrm>
            <a:off x="7306908" y="5779775"/>
            <a:ext cx="1195135" cy="441275"/>
          </a:xfrm>
          <a:prstGeom prst="rect">
            <a:avLst/>
          </a:prstGeom>
          <a:noFill/>
        </p:spPr>
        <p:txBody>
          <a:bodyPr wrap="none">
            <a:spAutoFit/>
          </a:bodyPr>
          <a:lstStyle/>
          <a:p>
            <a:pPr>
              <a:defRPr/>
            </a:pPr>
            <a:r>
              <a:t>enterprise</a:t>
            </a:r>
          </a:p>
          <a:p>
            <a:pPr>
              <a:defRPr/>
            </a:pPr>
            <a:r>
              <a:t>          network</a:t>
            </a:r>
          </a:p>
        </p:txBody>
      </p:sp>
      <p:sp>
        <p:nvSpPr>
          <p:cNvPr id="8" name="TextBox 7"/>
          <p:cNvSpPr txBox="1"/>
          <p:nvPr/>
        </p:nvSpPr>
        <p:spPr>
          <a:xfrm>
            <a:off x="10222146" y="3179540"/>
            <a:ext cx="1273167" cy="1935748"/>
          </a:xfrm>
          <a:prstGeom prst="rect">
            <a:avLst/>
          </a:prstGeom>
          <a:noFill/>
        </p:spPr>
        <p:txBody>
          <a:bodyPr wrap="none">
            <a:spAutoFit/>
          </a:bodyPr>
          <a:lstStyle/>
          <a:p>
            <a:pPr>
              <a:defRPr/>
            </a:pPr>
          </a:p>
        </p:txBody>
      </p:sp>
      <p:sp>
        <p:nvSpPr>
          <p:cNvPr id="9" name="TextBox 8"/>
          <p:cNvSpPr txBox="1"/>
          <p:nvPr/>
        </p:nvSpPr>
        <p:spPr>
          <a:xfrm>
            <a:off x="9540813" y="1782042"/>
            <a:ext cx="1497864" cy="1386455"/>
          </a:xfrm>
          <a:prstGeom prst="rect">
            <a:avLst/>
          </a:prstGeom>
          <a:noFill/>
        </p:spPr>
        <p:txBody>
          <a:bodyPr wrap="none">
            <a:spAutoFit/>
          </a:bodyPr>
          <a:lstStyle/>
          <a:p>
            <a:pPr>
              <a:defRPr/>
            </a:pPr>
          </a:p>
        </p:txBody>
      </p:sp>
      <p:sp>
        <p:nvSpPr>
          <p:cNvPr id="10" name="TextBox 9"/>
          <p:cNvSpPr txBox="1"/>
          <p:nvPr/>
        </p:nvSpPr>
        <p:spPr>
          <a:xfrm>
            <a:off x="9427201" y="1851195"/>
            <a:ext cx="1725088" cy="286232"/>
          </a:xfrm>
          <a:prstGeom prst="rect">
            <a:avLst/>
          </a:prstGeom>
          <a:noFill/>
        </p:spPr>
        <p:txBody>
          <a:bodyPr wrap="none">
            <a:spAutoFit/>
          </a:bodyPr>
          <a:lstStyle/>
          <a:p>
            <a:pPr>
              <a:defRPr/>
            </a:pPr>
            <a:r>
              <a:t>national or global ISP</a:t>
            </a:r>
          </a:p>
        </p:txBody>
      </p:sp>
      <p:sp>
        <p:nvSpPr>
          <p:cNvPr id="11" name="TextBox 10"/>
          <p:cNvSpPr txBox="1"/>
          <p:nvPr/>
        </p:nvSpPr>
        <p:spPr>
          <a:xfrm>
            <a:off x="9279068" y="3677908"/>
            <a:ext cx="305749" cy="197847"/>
          </a:xfrm>
          <a:prstGeom prst="rect">
            <a:avLst/>
          </a:prstGeom>
          <a:noFill/>
        </p:spPr>
        <p:txBody>
          <a:bodyPr wrap="none">
            <a:spAutoFit/>
          </a:bodyPr>
          <a:lstStyle/>
          <a:p>
            <a:pPr>
              <a:defRPr/>
            </a:pPr>
          </a:p>
        </p:txBody>
      </p:sp>
      <p:sp>
        <p:nvSpPr>
          <p:cNvPr id="12" name="TextBox 11"/>
          <p:cNvSpPr txBox="1"/>
          <p:nvPr/>
        </p:nvSpPr>
        <p:spPr>
          <a:xfrm>
            <a:off x="8766162" y="3447919"/>
            <a:ext cx="1040639" cy="480131"/>
          </a:xfrm>
          <a:prstGeom prst="rect">
            <a:avLst/>
          </a:prstGeom>
          <a:noFill/>
        </p:spPr>
        <p:txBody>
          <a:bodyPr wrap="none">
            <a:spAutoFit/>
          </a:bodyPr>
          <a:lstStyle/>
          <a:p>
            <a:pPr>
              <a:defRPr/>
            </a:pPr>
            <a:r>
              <a:t>local or regional ISP</a:t>
            </a:r>
          </a:p>
        </p:txBody>
      </p:sp>
      <p:sp>
        <p:nvSpPr>
          <p:cNvPr id="13" name="TextBox 12"/>
          <p:cNvSpPr txBox="1"/>
          <p:nvPr/>
        </p:nvSpPr>
        <p:spPr>
          <a:xfrm>
            <a:off x="10917767" y="4677937"/>
            <a:ext cx="813043" cy="383182"/>
          </a:xfrm>
          <a:prstGeom prst="rect">
            <a:avLst/>
          </a:prstGeom>
          <a:noFill/>
        </p:spPr>
        <p:txBody>
          <a:bodyPr wrap="none">
            <a:spAutoFit/>
          </a:bodyPr>
          <a:lstStyle/>
          <a:p>
            <a:pPr>
              <a:defRPr/>
            </a:pPr>
            <a:r>
              <a:t>datacenter </a:t>
            </a:r>
          </a:p>
          <a:p>
            <a:pPr>
              <a:defRPr/>
            </a:pPr>
            <a:r>
              <a:t>network</a:t>
            </a:r>
          </a:p>
        </p:txBody>
      </p:sp>
      <p:sp>
        <p:nvSpPr>
          <p:cNvPr id="14" name="TextBox 13"/>
          <p:cNvSpPr txBox="1"/>
          <p:nvPr/>
        </p:nvSpPr>
        <p:spPr>
          <a:xfrm>
            <a:off x="10063018" y="4228248"/>
            <a:ext cx="843051" cy="674031"/>
          </a:xfrm>
          <a:prstGeom prst="rect">
            <a:avLst/>
          </a:prstGeom>
          <a:noFill/>
        </p:spPr>
        <p:txBody>
          <a:bodyPr wrap="none">
            <a:spAutoFit/>
          </a:bodyPr>
          <a:lstStyle/>
          <a:p>
            <a:pPr>
              <a:defRPr/>
            </a:pPr>
            <a:r>
              <a:t>content </a:t>
            </a:r>
          </a:p>
          <a:p>
            <a:pPr>
              <a:defRPr/>
            </a:pPr>
            <a:r>
              <a:t>provider </a:t>
            </a:r>
          </a:p>
          <a:p>
            <a:pPr>
              <a:defRPr/>
            </a:pPr>
            <a:r>
              <a:t>network</a:t>
            </a:r>
          </a:p>
        </p:txBody>
      </p:sp>
      <p:sp>
        <p:nvSpPr>
          <p:cNvPr id="15" name="TextBox 14"/>
          <p:cNvSpPr txBox="1"/>
          <p:nvPr/>
        </p:nvSpPr>
        <p:spPr>
          <a:xfrm>
            <a:off x="8207860" y="2700359"/>
            <a:ext cx="227964" cy="174352"/>
          </a:xfrm>
          <a:prstGeom prst="rect">
            <a:avLst/>
          </a:prstGeom>
          <a:noFill/>
        </p:spPr>
        <p:txBody>
          <a:bodyPr wrap="none">
            <a:spAutoFit/>
          </a:bodyPr>
          <a:lstStyle/>
          <a:p>
            <a:pPr>
              <a:defRPr/>
            </a:pPr>
          </a:p>
        </p:txBody>
      </p:sp>
      <p:pic>
        <p:nvPicPr>
          <p:cNvPr id="16" name="Picture 15" descr="image.png"/>
          <p:cNvPicPr>
            <a:picLocks noChangeAspect="1"/>
          </p:cNvPicPr>
          <p:nvPr/>
        </p:nvPicPr>
        <p:blipFill>
          <a:blip r:embed="rId2"/>
          <a:stretch>
            <a:fillRect/>
          </a:stretch>
        </p:blipFill>
        <p:spPr>
          <a:xfrm>
            <a:off x="7613882" y="3861899"/>
            <a:ext cx="370169" cy="306751"/>
          </a:xfrm>
          <a:prstGeom prst="rect">
            <a:avLst/>
          </a:prstGeom>
        </p:spPr>
      </p:pic>
      <p:pic>
        <p:nvPicPr>
          <p:cNvPr id="17" name="Picture 16" descr="image.png"/>
          <p:cNvPicPr>
            <a:picLocks noChangeAspect="1"/>
          </p:cNvPicPr>
          <p:nvPr/>
        </p:nvPicPr>
        <p:blipFill>
          <a:blip r:embed="rId2"/>
          <a:stretch>
            <a:fillRect/>
          </a:stretch>
        </p:blipFill>
        <p:spPr>
          <a:xfrm>
            <a:off x="9290610" y="5524232"/>
            <a:ext cx="380935" cy="317464"/>
          </a:xfrm>
          <a:prstGeom prst="rect">
            <a:avLst/>
          </a:prstGeom>
        </p:spPr>
      </p:pic>
      <p:sp>
        <p:nvSpPr>
          <p:cNvPr id="18" name="TextBox 17"/>
          <p:cNvSpPr txBox="1"/>
          <p:nvPr/>
        </p:nvSpPr>
        <p:spPr>
          <a:xfrm>
            <a:off x="10153593" y="5636971"/>
            <a:ext cx="34049" cy="332924"/>
          </a:xfrm>
          <a:prstGeom prst="rect">
            <a:avLst/>
          </a:prstGeom>
          <a:noFill/>
        </p:spPr>
        <p:txBody>
          <a:bodyPr wrap="none">
            <a:spAutoFit/>
          </a:bodyPr>
          <a:lstStyle/>
          <a:p>
            <a:pPr>
              <a:defRPr/>
            </a:pPr>
          </a:p>
        </p:txBody>
      </p:sp>
      <p:sp>
        <p:nvSpPr>
          <p:cNvPr id="19" name="TextBox 18"/>
          <p:cNvSpPr txBox="1"/>
          <p:nvPr/>
        </p:nvSpPr>
        <p:spPr>
          <a:xfrm>
            <a:off x="10159970" y="5656923"/>
            <a:ext cx="20333" cy="308020"/>
          </a:xfrm>
          <a:prstGeom prst="rect">
            <a:avLst/>
          </a:prstGeom>
          <a:noFill/>
        </p:spPr>
        <p:txBody>
          <a:bodyPr wrap="none">
            <a:spAutoFit/>
          </a:bodyPr>
          <a:lstStyle/>
          <a:p>
            <a:pPr>
              <a:defRPr/>
            </a:pPr>
          </a:p>
        </p:txBody>
      </p:sp>
      <p:sp>
        <p:nvSpPr>
          <p:cNvPr id="20" name="TextBox 19"/>
          <p:cNvSpPr txBox="1"/>
          <p:nvPr/>
        </p:nvSpPr>
        <p:spPr>
          <a:xfrm>
            <a:off x="10155518" y="5812753"/>
            <a:ext cx="31643" cy="27525"/>
          </a:xfrm>
          <a:prstGeom prst="rect">
            <a:avLst/>
          </a:prstGeom>
          <a:noFill/>
        </p:spPr>
        <p:txBody>
          <a:bodyPr wrap="none">
            <a:spAutoFit/>
          </a:bodyPr>
          <a:lstStyle/>
          <a:p>
            <a:pPr>
              <a:defRPr/>
            </a:pPr>
          </a:p>
        </p:txBody>
      </p:sp>
      <p:sp>
        <p:nvSpPr>
          <p:cNvPr id="21" name="TextBox 20"/>
          <p:cNvSpPr txBox="1"/>
          <p:nvPr/>
        </p:nvSpPr>
        <p:spPr>
          <a:xfrm>
            <a:off x="10026299" y="5674399"/>
            <a:ext cx="71949" cy="6845"/>
          </a:xfrm>
          <a:prstGeom prst="rect">
            <a:avLst/>
          </a:prstGeom>
          <a:noFill/>
        </p:spPr>
        <p:txBody>
          <a:bodyPr wrap="none">
            <a:spAutoFit/>
          </a:bodyPr>
          <a:lstStyle/>
          <a:p>
            <a:pPr>
              <a:defRPr/>
            </a:pPr>
          </a:p>
        </p:txBody>
      </p:sp>
      <p:sp>
        <p:nvSpPr>
          <p:cNvPr id="22" name="TextBox 21"/>
          <p:cNvSpPr txBox="1"/>
          <p:nvPr/>
        </p:nvSpPr>
        <p:spPr>
          <a:xfrm>
            <a:off x="10027502" y="5722750"/>
            <a:ext cx="71949" cy="6845"/>
          </a:xfrm>
          <a:prstGeom prst="rect">
            <a:avLst/>
          </a:prstGeom>
          <a:noFill/>
        </p:spPr>
        <p:txBody>
          <a:bodyPr wrap="none">
            <a:spAutoFit/>
          </a:bodyPr>
          <a:lstStyle/>
          <a:p>
            <a:pPr>
              <a:defRPr/>
            </a:pPr>
          </a:p>
        </p:txBody>
      </p:sp>
      <p:sp>
        <p:nvSpPr>
          <p:cNvPr id="23" name="TextBox 22"/>
          <p:cNvSpPr txBox="1"/>
          <p:nvPr/>
        </p:nvSpPr>
        <p:spPr>
          <a:xfrm>
            <a:off x="10027502" y="5771101"/>
            <a:ext cx="71949" cy="6845"/>
          </a:xfrm>
          <a:prstGeom prst="rect">
            <a:avLst/>
          </a:prstGeom>
          <a:noFill/>
        </p:spPr>
        <p:txBody>
          <a:bodyPr wrap="none">
            <a:spAutoFit/>
          </a:bodyPr>
          <a:lstStyle/>
          <a:p>
            <a:pPr>
              <a:defRPr/>
            </a:pPr>
          </a:p>
        </p:txBody>
      </p:sp>
      <p:sp>
        <p:nvSpPr>
          <p:cNvPr id="24" name="TextBox 23"/>
          <p:cNvSpPr txBox="1"/>
          <p:nvPr/>
        </p:nvSpPr>
        <p:spPr>
          <a:xfrm>
            <a:off x="10028705" y="5814938"/>
            <a:ext cx="71949" cy="6845"/>
          </a:xfrm>
          <a:prstGeom prst="rect">
            <a:avLst/>
          </a:prstGeom>
          <a:noFill/>
        </p:spPr>
        <p:txBody>
          <a:bodyPr wrap="none">
            <a:spAutoFit/>
          </a:bodyPr>
          <a:lstStyle/>
          <a:p>
            <a:pPr>
              <a:defRPr/>
            </a:pPr>
          </a:p>
        </p:txBody>
      </p:sp>
      <p:sp>
        <p:nvSpPr>
          <p:cNvPr id="25" name="TextBox 24"/>
          <p:cNvSpPr txBox="1"/>
          <p:nvPr/>
        </p:nvSpPr>
        <p:spPr>
          <a:xfrm>
            <a:off x="10156000" y="5771101"/>
            <a:ext cx="31643" cy="27380"/>
          </a:xfrm>
          <a:prstGeom prst="rect">
            <a:avLst/>
          </a:prstGeom>
          <a:noFill/>
        </p:spPr>
        <p:txBody>
          <a:bodyPr wrap="none">
            <a:spAutoFit/>
          </a:bodyPr>
          <a:lstStyle/>
          <a:p>
            <a:pPr>
              <a:defRPr/>
            </a:pPr>
          </a:p>
        </p:txBody>
      </p:sp>
      <p:sp>
        <p:nvSpPr>
          <p:cNvPr id="26" name="TextBox 25"/>
          <p:cNvSpPr txBox="1"/>
          <p:nvPr/>
        </p:nvSpPr>
        <p:spPr>
          <a:xfrm>
            <a:off x="10150946" y="5636388"/>
            <a:ext cx="8422" cy="332778"/>
          </a:xfrm>
          <a:prstGeom prst="rect">
            <a:avLst/>
          </a:prstGeom>
          <a:noFill/>
        </p:spPr>
        <p:txBody>
          <a:bodyPr wrap="none">
            <a:spAutoFit/>
          </a:bodyPr>
          <a:lstStyle/>
          <a:p>
            <a:pPr>
              <a:defRPr/>
            </a:pPr>
          </a:p>
        </p:txBody>
      </p:sp>
      <p:sp>
        <p:nvSpPr>
          <p:cNvPr id="27" name="TextBox 26"/>
          <p:cNvSpPr txBox="1"/>
          <p:nvPr/>
        </p:nvSpPr>
        <p:spPr>
          <a:xfrm>
            <a:off x="10158887" y="5720566"/>
            <a:ext cx="28515" cy="31020"/>
          </a:xfrm>
          <a:prstGeom prst="rect">
            <a:avLst/>
          </a:prstGeom>
          <a:noFill/>
        </p:spPr>
        <p:txBody>
          <a:bodyPr wrap="none">
            <a:spAutoFit/>
          </a:bodyPr>
          <a:lstStyle/>
          <a:p>
            <a:pPr>
              <a:defRPr/>
            </a:pPr>
          </a:p>
        </p:txBody>
      </p:sp>
      <p:sp>
        <p:nvSpPr>
          <p:cNvPr id="28" name="TextBox 27"/>
          <p:cNvSpPr txBox="1"/>
          <p:nvPr/>
        </p:nvSpPr>
        <p:spPr>
          <a:xfrm>
            <a:off x="10159248" y="5672943"/>
            <a:ext cx="29357" cy="34953"/>
          </a:xfrm>
          <a:prstGeom prst="rect">
            <a:avLst/>
          </a:prstGeom>
          <a:noFill/>
        </p:spPr>
        <p:txBody>
          <a:bodyPr wrap="none">
            <a:spAutoFit/>
          </a:bodyPr>
          <a:lstStyle/>
          <a:p>
            <a:pPr>
              <a:defRPr/>
            </a:pPr>
          </a:p>
        </p:txBody>
      </p:sp>
      <p:sp>
        <p:nvSpPr>
          <p:cNvPr id="29" name="TextBox 28"/>
          <p:cNvSpPr txBox="1"/>
          <p:nvPr/>
        </p:nvSpPr>
        <p:spPr>
          <a:xfrm>
            <a:off x="10183311" y="5954166"/>
            <a:ext cx="6016" cy="13835"/>
          </a:xfrm>
          <a:prstGeom prst="rect">
            <a:avLst/>
          </a:prstGeom>
          <a:noFill/>
        </p:spPr>
        <p:txBody>
          <a:bodyPr wrap="none">
            <a:spAutoFit/>
          </a:bodyPr>
          <a:lstStyle/>
          <a:p>
            <a:pPr>
              <a:defRPr/>
            </a:pPr>
          </a:p>
        </p:txBody>
      </p:sp>
      <p:sp>
        <p:nvSpPr>
          <p:cNvPr id="30" name="TextBox 29"/>
          <p:cNvSpPr txBox="1"/>
          <p:nvPr/>
        </p:nvSpPr>
        <p:spPr>
          <a:xfrm>
            <a:off x="10157684" y="5954603"/>
            <a:ext cx="29477" cy="29127"/>
          </a:xfrm>
          <a:prstGeom prst="rect">
            <a:avLst/>
          </a:prstGeom>
          <a:noFill/>
        </p:spPr>
        <p:txBody>
          <a:bodyPr wrap="none">
            <a:spAutoFit/>
          </a:bodyPr>
          <a:lstStyle/>
          <a:p>
            <a:pPr>
              <a:defRPr/>
            </a:pPr>
          </a:p>
        </p:txBody>
      </p:sp>
      <p:sp>
        <p:nvSpPr>
          <p:cNvPr id="31" name="TextBox 30"/>
          <p:cNvSpPr txBox="1"/>
          <p:nvPr/>
        </p:nvSpPr>
        <p:spPr>
          <a:xfrm>
            <a:off x="10017877" y="5963487"/>
            <a:ext cx="143898" cy="21845"/>
          </a:xfrm>
          <a:prstGeom prst="rect">
            <a:avLst/>
          </a:prstGeom>
          <a:noFill/>
        </p:spPr>
        <p:txBody>
          <a:bodyPr wrap="none">
            <a:spAutoFit/>
          </a:bodyPr>
          <a:lstStyle/>
          <a:p>
            <a:pPr>
              <a:defRPr/>
            </a:pPr>
          </a:p>
        </p:txBody>
      </p:sp>
      <p:sp>
        <p:nvSpPr>
          <p:cNvPr id="32" name="TextBox 31"/>
          <p:cNvSpPr txBox="1"/>
          <p:nvPr/>
        </p:nvSpPr>
        <p:spPr>
          <a:xfrm>
            <a:off x="10026299" y="5969166"/>
            <a:ext cx="128257" cy="11505"/>
          </a:xfrm>
          <a:prstGeom prst="rect">
            <a:avLst/>
          </a:prstGeom>
          <a:noFill/>
        </p:spPr>
        <p:txBody>
          <a:bodyPr wrap="none">
            <a:spAutoFit/>
          </a:bodyPr>
          <a:lstStyle/>
          <a:p>
            <a:pPr>
              <a:defRPr/>
            </a:pPr>
          </a:p>
        </p:txBody>
      </p:sp>
      <p:sp>
        <p:nvSpPr>
          <p:cNvPr id="33" name="TextBox 32"/>
          <p:cNvSpPr txBox="1"/>
          <p:nvPr/>
        </p:nvSpPr>
        <p:spPr>
          <a:xfrm>
            <a:off x="10038210" y="5920815"/>
            <a:ext cx="19130" cy="20680"/>
          </a:xfrm>
          <a:prstGeom prst="rect">
            <a:avLst/>
          </a:prstGeom>
          <a:noFill/>
        </p:spPr>
        <p:txBody>
          <a:bodyPr wrap="none">
            <a:spAutoFit/>
          </a:bodyPr>
          <a:lstStyle/>
          <a:p>
            <a:pPr>
              <a:defRPr/>
            </a:pPr>
          </a:p>
        </p:txBody>
      </p:sp>
      <p:sp>
        <p:nvSpPr>
          <p:cNvPr id="34" name="TextBox 33"/>
          <p:cNvSpPr txBox="1"/>
          <p:nvPr/>
        </p:nvSpPr>
        <p:spPr>
          <a:xfrm>
            <a:off x="10059867" y="5920815"/>
            <a:ext cx="19130" cy="20680"/>
          </a:xfrm>
          <a:prstGeom prst="rect">
            <a:avLst/>
          </a:prstGeom>
          <a:noFill/>
        </p:spPr>
        <p:txBody>
          <a:bodyPr wrap="none">
            <a:spAutoFit/>
          </a:bodyPr>
          <a:lstStyle/>
          <a:p>
            <a:pPr>
              <a:defRPr/>
            </a:pPr>
          </a:p>
        </p:txBody>
      </p:sp>
      <p:sp>
        <p:nvSpPr>
          <p:cNvPr id="35" name="TextBox 34"/>
          <p:cNvSpPr txBox="1"/>
          <p:nvPr/>
        </p:nvSpPr>
        <p:spPr>
          <a:xfrm>
            <a:off x="10080201" y="5920815"/>
            <a:ext cx="19130" cy="20680"/>
          </a:xfrm>
          <a:prstGeom prst="rect">
            <a:avLst/>
          </a:prstGeom>
          <a:noFill/>
        </p:spPr>
        <p:txBody>
          <a:bodyPr wrap="none">
            <a:spAutoFit/>
          </a:bodyPr>
          <a:lstStyle/>
          <a:p>
            <a:pPr>
              <a:defRPr/>
            </a:pPr>
          </a:p>
        </p:txBody>
      </p:sp>
      <p:sp>
        <p:nvSpPr>
          <p:cNvPr id="36" name="TextBox 35"/>
          <p:cNvSpPr txBox="1"/>
          <p:nvPr/>
        </p:nvSpPr>
        <p:spPr>
          <a:xfrm>
            <a:off x="10129410" y="5841444"/>
            <a:ext cx="9625" cy="110538"/>
          </a:xfrm>
          <a:prstGeom prst="rect">
            <a:avLst/>
          </a:prstGeom>
          <a:noFill/>
        </p:spPr>
        <p:txBody>
          <a:bodyPr wrap="none">
            <a:spAutoFit/>
          </a:bodyPr>
          <a:lstStyle/>
          <a:p>
            <a:pPr>
              <a:defRPr/>
            </a:pPr>
          </a:p>
        </p:txBody>
      </p:sp>
      <p:sp>
        <p:nvSpPr>
          <p:cNvPr id="37" name="TextBox 36"/>
          <p:cNvSpPr txBox="1"/>
          <p:nvPr/>
        </p:nvSpPr>
        <p:spPr>
          <a:xfrm>
            <a:off x="6539916" y="1365914"/>
            <a:ext cx="5359400" cy="4954628"/>
          </a:xfrm>
          <a:prstGeom prst="rect">
            <a:avLst/>
          </a:prstGeom>
          <a:noFill/>
        </p:spPr>
        <p:txBody>
          <a:bodyPr wrap="none">
            <a:spAutoFit/>
          </a:bodyPr>
          <a:lstStyle/>
          <a:p>
            <a:pPr>
              <a:defRPr/>
            </a:pPr>
          </a:p>
        </p:txBody>
      </p:sp>
      <p:sp>
        <p:nvSpPr>
          <p:cNvPr id="38" name="TextBox 37"/>
          <p:cNvSpPr txBox="1"/>
          <p:nvPr/>
        </p:nvSpPr>
        <p:spPr>
          <a:xfrm>
            <a:off x="8310623" y="5474824"/>
            <a:ext cx="1423686" cy="289367"/>
          </a:xfrm>
          <a:prstGeom prst="rect">
            <a:avLst/>
          </a:prstGeom>
          <a:noFill/>
        </p:spPr>
        <p:txBody>
          <a:bodyPr wrap="none">
            <a:spAutoFit/>
          </a:bodyPr>
          <a:lstStyle/>
          <a:p>
            <a:pPr>
              <a:defRPr/>
            </a:pPr>
          </a:p>
        </p:txBody>
      </p:sp>
      <p:sp>
        <p:nvSpPr>
          <p:cNvPr id="39" name="TextBox 38"/>
          <p:cNvSpPr txBox="1"/>
          <p:nvPr/>
        </p:nvSpPr>
        <p:spPr>
          <a:xfrm>
            <a:off x="8370450" y="2297968"/>
            <a:ext cx="1700212" cy="3386138"/>
          </a:xfrm>
          <a:prstGeom prst="rect">
            <a:avLst/>
          </a:prstGeom>
          <a:noFill/>
        </p:spPr>
        <p:txBody>
          <a:bodyPr wrap="none">
            <a:spAutoFit/>
          </a:bodyPr>
          <a:lstStyle/>
          <a:p>
            <a:pPr>
              <a:defRPr/>
            </a:pPr>
          </a:p>
        </p:txBody>
      </p:sp>
      <p:sp>
        <p:nvSpPr>
          <p:cNvPr id="40" name="TextBox 39"/>
          <p:cNvSpPr txBox="1"/>
          <p:nvPr/>
        </p:nvSpPr>
        <p:spPr>
          <a:xfrm>
            <a:off x="798691" y="289325"/>
            <a:ext cx="10515600" cy="894622"/>
          </a:xfrm>
          <a:prstGeom prst="rect">
            <a:avLst/>
          </a:prstGeom>
          <a:noFill/>
        </p:spPr>
        <p:txBody>
          <a:bodyPr wrap="none">
            <a:spAutoFit/>
          </a:bodyPr>
          <a:lstStyle/>
          <a:p>
            <a:pPr>
              <a:defRPr/>
            </a:pPr>
            <a:r>
              <a:t>Client-server paradigm</a:t>
            </a:r>
          </a:p>
        </p:txBody>
      </p:sp>
      <p:sp>
        <p:nvSpPr>
          <p:cNvPr id="41" name="TextBox 40"/>
          <p:cNvSpPr txBox="1"/>
          <p:nvPr/>
        </p:nvSpPr>
        <p:spPr>
          <a:xfrm>
            <a:off x="889178" y="1260345"/>
            <a:ext cx="5968498" cy="5308329"/>
          </a:xfrm>
          <a:prstGeom prst="rect">
            <a:avLst/>
          </a:prstGeom>
          <a:noFill/>
        </p:spPr>
        <p:txBody>
          <a:bodyPr wrap="none">
            <a:spAutoFit/>
          </a:bodyPr>
          <a:lstStyle/>
          <a:p>
            <a:pPr>
              <a:defRPr/>
            </a:pPr>
            <a:r>
              <a:t>Server: </a:t>
            </a:r>
          </a:p>
          <a:p>
            <a:pPr>
              <a:defRPr/>
            </a:pPr>
            <a:r>
              <a:t>Always-on host</a:t>
            </a:r>
          </a:p>
          <a:p>
            <a:pPr>
              <a:defRPr/>
            </a:pPr>
            <a:r>
              <a:t>Permanent (static) IP address</a:t>
            </a:r>
          </a:p>
          <a:p>
            <a:pPr>
              <a:defRPr/>
            </a:pPr>
            <a:r>
              <a:t>Often in data centers, for scaling</a:t>
            </a:r>
          </a:p>
          <a:p>
            <a:pPr>
              <a:defRPr/>
            </a:pPr>
            <a:r>
              <a:t>Clients:</a:t>
            </a:r>
          </a:p>
          <a:p>
            <a:pPr>
              <a:defRPr/>
            </a:pPr>
            <a:r>
              <a:t>Contact, communicate with server</a:t>
            </a:r>
          </a:p>
          <a:p>
            <a:pPr>
              <a:defRPr/>
            </a:pPr>
            <a:r>
              <a:t>May be intermittently connected</a:t>
            </a:r>
          </a:p>
          <a:p>
            <a:pPr>
              <a:defRPr/>
            </a:pPr>
            <a:r>
              <a:t>May have dynamic IP addresses</a:t>
            </a:r>
          </a:p>
          <a:p>
            <a:pPr>
              <a:defRPr/>
            </a:pPr>
            <a:r>
              <a:t>Do not communicate directly with each other</a:t>
            </a:r>
          </a:p>
          <a:p>
            <a:pPr>
              <a:defRPr/>
            </a:pPr>
            <a:r>
              <a:t>Examples: HTTP, IMAP, FTP</a:t>
            </a:r>
          </a:p>
        </p:txBody>
      </p:sp>
    </p:spTree>
  </p:cSld>
  <p:clrMapOvr>
    <a:masterClrMapping/>
  </p:clrMapOvr>
</p:sld>
</file>

<file path=ppt/slides/slide3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85188" y="3065778"/>
            <a:ext cx="1124807" cy="1337915"/>
          </a:xfrm>
          <a:prstGeom prst="rect">
            <a:avLst/>
          </a:prstGeom>
          <a:noFill/>
        </p:spPr>
        <p:txBody>
          <a:bodyPr wrap="none">
            <a:spAutoFit/>
          </a:bodyPr>
          <a:lstStyle/>
          <a:p>
            <a:pPr>
              <a:defRPr/>
            </a:pPr>
          </a:p>
        </p:txBody>
      </p:sp>
      <p:sp>
        <p:nvSpPr>
          <p:cNvPr id="3" name="TextBox 2"/>
          <p:cNvSpPr txBox="1"/>
          <p:nvPr/>
        </p:nvSpPr>
        <p:spPr>
          <a:xfrm>
            <a:off x="7274076" y="1826035"/>
            <a:ext cx="1736725" cy="1317704"/>
          </a:xfrm>
          <a:prstGeom prst="rect">
            <a:avLst/>
          </a:prstGeom>
          <a:noFill/>
        </p:spPr>
        <p:txBody>
          <a:bodyPr wrap="none">
            <a:spAutoFit/>
          </a:bodyPr>
          <a:lstStyle/>
          <a:p>
            <a:pPr>
              <a:defRPr/>
            </a:pPr>
          </a:p>
        </p:txBody>
      </p:sp>
      <p:sp>
        <p:nvSpPr>
          <p:cNvPr id="4" name="TextBox 3"/>
          <p:cNvSpPr txBox="1"/>
          <p:nvPr/>
        </p:nvSpPr>
        <p:spPr>
          <a:xfrm>
            <a:off x="7439074" y="3553079"/>
            <a:ext cx="986999" cy="669622"/>
          </a:xfrm>
          <a:prstGeom prst="rect">
            <a:avLst/>
          </a:prstGeom>
          <a:noFill/>
        </p:spPr>
        <p:txBody>
          <a:bodyPr wrap="none">
            <a:spAutoFit/>
          </a:bodyPr>
          <a:lstStyle/>
          <a:p>
            <a:pPr>
              <a:defRPr/>
            </a:pPr>
          </a:p>
        </p:txBody>
      </p:sp>
      <p:sp>
        <p:nvSpPr>
          <p:cNvPr id="5" name="TextBox 4"/>
          <p:cNvSpPr txBox="1"/>
          <p:nvPr/>
        </p:nvSpPr>
        <p:spPr>
          <a:xfrm>
            <a:off x="7205350" y="3289251"/>
            <a:ext cx="1458912" cy="317850"/>
          </a:xfrm>
          <a:prstGeom prst="rect">
            <a:avLst/>
          </a:prstGeom>
          <a:noFill/>
        </p:spPr>
        <p:txBody>
          <a:bodyPr wrap="none">
            <a:spAutoFit/>
          </a:bodyPr>
          <a:lstStyle/>
          <a:p>
            <a:pPr>
              <a:defRPr/>
            </a:pPr>
          </a:p>
        </p:txBody>
      </p:sp>
      <p:sp>
        <p:nvSpPr>
          <p:cNvPr id="6" name="TextBox 5"/>
          <p:cNvSpPr txBox="1"/>
          <p:nvPr/>
        </p:nvSpPr>
        <p:spPr>
          <a:xfrm>
            <a:off x="7712401" y="4683134"/>
            <a:ext cx="3079750" cy="1665288"/>
          </a:xfrm>
          <a:prstGeom prst="rect">
            <a:avLst/>
          </a:prstGeom>
          <a:noFill/>
        </p:spPr>
        <p:txBody>
          <a:bodyPr wrap="none">
            <a:spAutoFit/>
          </a:bodyPr>
          <a:lstStyle/>
          <a:p>
            <a:pPr>
              <a:defRPr/>
            </a:pPr>
          </a:p>
        </p:txBody>
      </p:sp>
      <p:sp>
        <p:nvSpPr>
          <p:cNvPr id="7" name="TextBox 6"/>
          <p:cNvSpPr txBox="1"/>
          <p:nvPr/>
        </p:nvSpPr>
        <p:spPr>
          <a:xfrm>
            <a:off x="7679274" y="1488461"/>
            <a:ext cx="1339406" cy="307777"/>
          </a:xfrm>
          <a:prstGeom prst="rect">
            <a:avLst/>
          </a:prstGeom>
          <a:noFill/>
        </p:spPr>
        <p:txBody>
          <a:bodyPr wrap="none">
            <a:spAutoFit/>
          </a:bodyPr>
          <a:lstStyle/>
          <a:p>
            <a:pPr>
              <a:defRPr/>
            </a:pPr>
            <a:r>
              <a:t>mobile network</a:t>
            </a:r>
          </a:p>
        </p:txBody>
      </p:sp>
      <p:sp>
        <p:nvSpPr>
          <p:cNvPr id="8" name="TextBox 7"/>
          <p:cNvSpPr txBox="1"/>
          <p:nvPr/>
        </p:nvSpPr>
        <p:spPr>
          <a:xfrm>
            <a:off x="7330835" y="4191922"/>
            <a:ext cx="1955646" cy="268920"/>
          </a:xfrm>
          <a:prstGeom prst="rect">
            <a:avLst/>
          </a:prstGeom>
          <a:noFill/>
        </p:spPr>
        <p:txBody>
          <a:bodyPr wrap="none">
            <a:spAutoFit/>
          </a:bodyPr>
          <a:lstStyle/>
          <a:p>
            <a:pPr>
              <a:defRPr/>
            </a:pPr>
            <a:r>
              <a:t>home network</a:t>
            </a:r>
          </a:p>
        </p:txBody>
      </p:sp>
      <p:sp>
        <p:nvSpPr>
          <p:cNvPr id="9" name="TextBox 8"/>
          <p:cNvSpPr txBox="1"/>
          <p:nvPr/>
        </p:nvSpPr>
        <p:spPr>
          <a:xfrm>
            <a:off x="7306908" y="5779775"/>
            <a:ext cx="1195135" cy="441275"/>
          </a:xfrm>
          <a:prstGeom prst="rect">
            <a:avLst/>
          </a:prstGeom>
          <a:noFill/>
        </p:spPr>
        <p:txBody>
          <a:bodyPr wrap="none">
            <a:spAutoFit/>
          </a:bodyPr>
          <a:lstStyle/>
          <a:p>
            <a:pPr>
              <a:defRPr/>
            </a:pPr>
            <a:r>
              <a:t>enterprise</a:t>
            </a:r>
          </a:p>
          <a:p>
            <a:pPr>
              <a:defRPr/>
            </a:pPr>
            <a:r>
              <a:t>          network</a:t>
            </a:r>
          </a:p>
        </p:txBody>
      </p:sp>
      <p:sp>
        <p:nvSpPr>
          <p:cNvPr id="10" name="TextBox 9"/>
          <p:cNvSpPr txBox="1"/>
          <p:nvPr/>
        </p:nvSpPr>
        <p:spPr>
          <a:xfrm>
            <a:off x="10222146" y="3179540"/>
            <a:ext cx="1273167" cy="1935748"/>
          </a:xfrm>
          <a:prstGeom prst="rect">
            <a:avLst/>
          </a:prstGeom>
          <a:noFill/>
        </p:spPr>
        <p:txBody>
          <a:bodyPr wrap="none">
            <a:spAutoFit/>
          </a:bodyPr>
          <a:lstStyle/>
          <a:p>
            <a:pPr>
              <a:defRPr/>
            </a:pPr>
          </a:p>
        </p:txBody>
      </p:sp>
      <p:sp>
        <p:nvSpPr>
          <p:cNvPr id="11" name="TextBox 10"/>
          <p:cNvSpPr txBox="1"/>
          <p:nvPr/>
        </p:nvSpPr>
        <p:spPr>
          <a:xfrm>
            <a:off x="9540813" y="1782042"/>
            <a:ext cx="1497864" cy="1386455"/>
          </a:xfrm>
          <a:prstGeom prst="rect">
            <a:avLst/>
          </a:prstGeom>
          <a:noFill/>
        </p:spPr>
        <p:txBody>
          <a:bodyPr wrap="none">
            <a:spAutoFit/>
          </a:bodyPr>
          <a:lstStyle/>
          <a:p>
            <a:pPr>
              <a:defRPr/>
            </a:pPr>
          </a:p>
        </p:txBody>
      </p:sp>
      <p:sp>
        <p:nvSpPr>
          <p:cNvPr id="12" name="TextBox 11"/>
          <p:cNvSpPr txBox="1"/>
          <p:nvPr/>
        </p:nvSpPr>
        <p:spPr>
          <a:xfrm>
            <a:off x="9427201" y="1851195"/>
            <a:ext cx="1725088" cy="286232"/>
          </a:xfrm>
          <a:prstGeom prst="rect">
            <a:avLst/>
          </a:prstGeom>
          <a:noFill/>
        </p:spPr>
        <p:txBody>
          <a:bodyPr wrap="none">
            <a:spAutoFit/>
          </a:bodyPr>
          <a:lstStyle/>
          <a:p>
            <a:pPr>
              <a:defRPr/>
            </a:pPr>
            <a:r>
              <a:t>national or global ISP</a:t>
            </a:r>
          </a:p>
        </p:txBody>
      </p:sp>
      <p:sp>
        <p:nvSpPr>
          <p:cNvPr id="13" name="TextBox 12"/>
          <p:cNvSpPr txBox="1"/>
          <p:nvPr/>
        </p:nvSpPr>
        <p:spPr>
          <a:xfrm>
            <a:off x="9279068" y="3677908"/>
            <a:ext cx="305749" cy="197847"/>
          </a:xfrm>
          <a:prstGeom prst="rect">
            <a:avLst/>
          </a:prstGeom>
          <a:noFill/>
        </p:spPr>
        <p:txBody>
          <a:bodyPr wrap="none">
            <a:spAutoFit/>
          </a:bodyPr>
          <a:lstStyle/>
          <a:p>
            <a:pPr>
              <a:defRPr/>
            </a:pPr>
          </a:p>
        </p:txBody>
      </p:sp>
      <p:sp>
        <p:nvSpPr>
          <p:cNvPr id="14" name="TextBox 13"/>
          <p:cNvSpPr txBox="1"/>
          <p:nvPr/>
        </p:nvSpPr>
        <p:spPr>
          <a:xfrm>
            <a:off x="8766162" y="3447919"/>
            <a:ext cx="1040639" cy="480131"/>
          </a:xfrm>
          <a:prstGeom prst="rect">
            <a:avLst/>
          </a:prstGeom>
          <a:noFill/>
        </p:spPr>
        <p:txBody>
          <a:bodyPr wrap="none">
            <a:spAutoFit/>
          </a:bodyPr>
          <a:lstStyle/>
          <a:p>
            <a:pPr>
              <a:defRPr/>
            </a:pPr>
            <a:r>
              <a:t>local or regional ISP</a:t>
            </a:r>
          </a:p>
        </p:txBody>
      </p:sp>
      <p:sp>
        <p:nvSpPr>
          <p:cNvPr id="15" name="TextBox 14"/>
          <p:cNvSpPr txBox="1"/>
          <p:nvPr/>
        </p:nvSpPr>
        <p:spPr>
          <a:xfrm>
            <a:off x="10917767" y="4677937"/>
            <a:ext cx="813043" cy="383182"/>
          </a:xfrm>
          <a:prstGeom prst="rect">
            <a:avLst/>
          </a:prstGeom>
          <a:noFill/>
        </p:spPr>
        <p:txBody>
          <a:bodyPr wrap="none">
            <a:spAutoFit/>
          </a:bodyPr>
          <a:lstStyle/>
          <a:p>
            <a:pPr>
              <a:defRPr/>
            </a:pPr>
            <a:r>
              <a:t>datacenter </a:t>
            </a:r>
          </a:p>
          <a:p>
            <a:pPr>
              <a:defRPr/>
            </a:pPr>
            <a:r>
              <a:t>network</a:t>
            </a:r>
          </a:p>
        </p:txBody>
      </p:sp>
      <p:sp>
        <p:nvSpPr>
          <p:cNvPr id="16" name="TextBox 15"/>
          <p:cNvSpPr txBox="1"/>
          <p:nvPr/>
        </p:nvSpPr>
        <p:spPr>
          <a:xfrm>
            <a:off x="10063018" y="4228248"/>
            <a:ext cx="843051" cy="674031"/>
          </a:xfrm>
          <a:prstGeom prst="rect">
            <a:avLst/>
          </a:prstGeom>
          <a:noFill/>
        </p:spPr>
        <p:txBody>
          <a:bodyPr wrap="none">
            <a:spAutoFit/>
          </a:bodyPr>
          <a:lstStyle/>
          <a:p>
            <a:pPr>
              <a:defRPr/>
            </a:pPr>
            <a:r>
              <a:t>content </a:t>
            </a:r>
          </a:p>
          <a:p>
            <a:pPr>
              <a:defRPr/>
            </a:pPr>
            <a:r>
              <a:t>provider </a:t>
            </a:r>
          </a:p>
          <a:p>
            <a:pPr>
              <a:defRPr/>
            </a:pPr>
            <a:r>
              <a:t>network</a:t>
            </a:r>
          </a:p>
        </p:txBody>
      </p:sp>
      <p:sp>
        <p:nvSpPr>
          <p:cNvPr id="17" name="TextBox 16"/>
          <p:cNvSpPr txBox="1"/>
          <p:nvPr/>
        </p:nvSpPr>
        <p:spPr>
          <a:xfrm>
            <a:off x="8207860" y="2700359"/>
            <a:ext cx="227964" cy="174352"/>
          </a:xfrm>
          <a:prstGeom prst="rect">
            <a:avLst/>
          </a:prstGeom>
          <a:noFill/>
        </p:spPr>
        <p:txBody>
          <a:bodyPr wrap="none">
            <a:spAutoFit/>
          </a:bodyPr>
          <a:lstStyle/>
          <a:p>
            <a:pPr>
              <a:defRPr/>
            </a:pPr>
          </a:p>
        </p:txBody>
      </p:sp>
      <p:pic>
        <p:nvPicPr>
          <p:cNvPr id="18" name="Picture 17" descr="image.png"/>
          <p:cNvPicPr>
            <a:picLocks noChangeAspect="1"/>
          </p:cNvPicPr>
          <p:nvPr/>
        </p:nvPicPr>
        <p:blipFill>
          <a:blip r:embed="rId2"/>
          <a:stretch>
            <a:fillRect/>
          </a:stretch>
        </p:blipFill>
        <p:spPr>
          <a:xfrm>
            <a:off x="7613882" y="3861899"/>
            <a:ext cx="370169" cy="306751"/>
          </a:xfrm>
          <a:prstGeom prst="rect">
            <a:avLst/>
          </a:prstGeom>
        </p:spPr>
      </p:pic>
      <p:pic>
        <p:nvPicPr>
          <p:cNvPr id="19" name="Picture 18" descr="image.png"/>
          <p:cNvPicPr>
            <a:picLocks noChangeAspect="1"/>
          </p:cNvPicPr>
          <p:nvPr/>
        </p:nvPicPr>
        <p:blipFill>
          <a:blip r:embed="rId2"/>
          <a:stretch>
            <a:fillRect/>
          </a:stretch>
        </p:blipFill>
        <p:spPr>
          <a:xfrm>
            <a:off x="9290610" y="5524232"/>
            <a:ext cx="380935" cy="317464"/>
          </a:xfrm>
          <a:prstGeom prst="rect">
            <a:avLst/>
          </a:prstGeom>
        </p:spPr>
      </p:pic>
      <p:sp>
        <p:nvSpPr>
          <p:cNvPr id="20" name="TextBox 19"/>
          <p:cNvSpPr txBox="1"/>
          <p:nvPr/>
        </p:nvSpPr>
        <p:spPr>
          <a:xfrm>
            <a:off x="10153593" y="5636971"/>
            <a:ext cx="34049" cy="332924"/>
          </a:xfrm>
          <a:prstGeom prst="rect">
            <a:avLst/>
          </a:prstGeom>
          <a:noFill/>
        </p:spPr>
        <p:txBody>
          <a:bodyPr wrap="none">
            <a:spAutoFit/>
          </a:bodyPr>
          <a:lstStyle/>
          <a:p>
            <a:pPr>
              <a:defRPr/>
            </a:pPr>
          </a:p>
        </p:txBody>
      </p:sp>
      <p:sp>
        <p:nvSpPr>
          <p:cNvPr id="21" name="TextBox 20"/>
          <p:cNvSpPr txBox="1"/>
          <p:nvPr/>
        </p:nvSpPr>
        <p:spPr>
          <a:xfrm>
            <a:off x="10159970" y="5656923"/>
            <a:ext cx="20333" cy="308020"/>
          </a:xfrm>
          <a:prstGeom prst="rect">
            <a:avLst/>
          </a:prstGeom>
          <a:noFill/>
        </p:spPr>
        <p:txBody>
          <a:bodyPr wrap="none">
            <a:spAutoFit/>
          </a:bodyPr>
          <a:lstStyle/>
          <a:p>
            <a:pPr>
              <a:defRPr/>
            </a:pPr>
          </a:p>
        </p:txBody>
      </p:sp>
      <p:sp>
        <p:nvSpPr>
          <p:cNvPr id="22" name="TextBox 21"/>
          <p:cNvSpPr txBox="1"/>
          <p:nvPr/>
        </p:nvSpPr>
        <p:spPr>
          <a:xfrm>
            <a:off x="10155518" y="5812753"/>
            <a:ext cx="31643" cy="27525"/>
          </a:xfrm>
          <a:prstGeom prst="rect">
            <a:avLst/>
          </a:prstGeom>
          <a:noFill/>
        </p:spPr>
        <p:txBody>
          <a:bodyPr wrap="none">
            <a:spAutoFit/>
          </a:bodyPr>
          <a:lstStyle/>
          <a:p>
            <a:pPr>
              <a:defRPr/>
            </a:pPr>
          </a:p>
        </p:txBody>
      </p:sp>
      <p:sp>
        <p:nvSpPr>
          <p:cNvPr id="23" name="TextBox 22"/>
          <p:cNvSpPr txBox="1"/>
          <p:nvPr/>
        </p:nvSpPr>
        <p:spPr>
          <a:xfrm>
            <a:off x="10026299" y="5674399"/>
            <a:ext cx="71949" cy="6845"/>
          </a:xfrm>
          <a:prstGeom prst="rect">
            <a:avLst/>
          </a:prstGeom>
          <a:noFill/>
        </p:spPr>
        <p:txBody>
          <a:bodyPr wrap="none">
            <a:spAutoFit/>
          </a:bodyPr>
          <a:lstStyle/>
          <a:p>
            <a:pPr>
              <a:defRPr/>
            </a:pPr>
          </a:p>
        </p:txBody>
      </p:sp>
      <p:sp>
        <p:nvSpPr>
          <p:cNvPr id="24" name="TextBox 23"/>
          <p:cNvSpPr txBox="1"/>
          <p:nvPr/>
        </p:nvSpPr>
        <p:spPr>
          <a:xfrm>
            <a:off x="10027502" y="5722750"/>
            <a:ext cx="71949" cy="6845"/>
          </a:xfrm>
          <a:prstGeom prst="rect">
            <a:avLst/>
          </a:prstGeom>
          <a:noFill/>
        </p:spPr>
        <p:txBody>
          <a:bodyPr wrap="none">
            <a:spAutoFit/>
          </a:bodyPr>
          <a:lstStyle/>
          <a:p>
            <a:pPr>
              <a:defRPr/>
            </a:pPr>
          </a:p>
        </p:txBody>
      </p:sp>
      <p:sp>
        <p:nvSpPr>
          <p:cNvPr id="25" name="TextBox 24"/>
          <p:cNvSpPr txBox="1"/>
          <p:nvPr/>
        </p:nvSpPr>
        <p:spPr>
          <a:xfrm>
            <a:off x="10027502" y="5771101"/>
            <a:ext cx="71949" cy="6845"/>
          </a:xfrm>
          <a:prstGeom prst="rect">
            <a:avLst/>
          </a:prstGeom>
          <a:noFill/>
        </p:spPr>
        <p:txBody>
          <a:bodyPr wrap="none">
            <a:spAutoFit/>
          </a:bodyPr>
          <a:lstStyle/>
          <a:p>
            <a:pPr>
              <a:defRPr/>
            </a:pPr>
          </a:p>
        </p:txBody>
      </p:sp>
      <p:sp>
        <p:nvSpPr>
          <p:cNvPr id="26" name="TextBox 25"/>
          <p:cNvSpPr txBox="1"/>
          <p:nvPr/>
        </p:nvSpPr>
        <p:spPr>
          <a:xfrm>
            <a:off x="10028705" y="5814938"/>
            <a:ext cx="71949" cy="6845"/>
          </a:xfrm>
          <a:prstGeom prst="rect">
            <a:avLst/>
          </a:prstGeom>
          <a:noFill/>
        </p:spPr>
        <p:txBody>
          <a:bodyPr wrap="none">
            <a:spAutoFit/>
          </a:bodyPr>
          <a:lstStyle/>
          <a:p>
            <a:pPr>
              <a:defRPr/>
            </a:pPr>
          </a:p>
        </p:txBody>
      </p:sp>
      <p:sp>
        <p:nvSpPr>
          <p:cNvPr id="27" name="TextBox 26"/>
          <p:cNvSpPr txBox="1"/>
          <p:nvPr/>
        </p:nvSpPr>
        <p:spPr>
          <a:xfrm>
            <a:off x="10156000" y="5771101"/>
            <a:ext cx="31643" cy="27380"/>
          </a:xfrm>
          <a:prstGeom prst="rect">
            <a:avLst/>
          </a:prstGeom>
          <a:noFill/>
        </p:spPr>
        <p:txBody>
          <a:bodyPr wrap="none">
            <a:spAutoFit/>
          </a:bodyPr>
          <a:lstStyle/>
          <a:p>
            <a:pPr>
              <a:defRPr/>
            </a:pPr>
          </a:p>
        </p:txBody>
      </p:sp>
      <p:sp>
        <p:nvSpPr>
          <p:cNvPr id="28" name="TextBox 27"/>
          <p:cNvSpPr txBox="1"/>
          <p:nvPr/>
        </p:nvSpPr>
        <p:spPr>
          <a:xfrm>
            <a:off x="10150946" y="5636388"/>
            <a:ext cx="8422" cy="332778"/>
          </a:xfrm>
          <a:prstGeom prst="rect">
            <a:avLst/>
          </a:prstGeom>
          <a:noFill/>
        </p:spPr>
        <p:txBody>
          <a:bodyPr wrap="none">
            <a:spAutoFit/>
          </a:bodyPr>
          <a:lstStyle/>
          <a:p>
            <a:pPr>
              <a:defRPr/>
            </a:pPr>
          </a:p>
        </p:txBody>
      </p:sp>
      <p:sp>
        <p:nvSpPr>
          <p:cNvPr id="29" name="TextBox 28"/>
          <p:cNvSpPr txBox="1"/>
          <p:nvPr/>
        </p:nvSpPr>
        <p:spPr>
          <a:xfrm>
            <a:off x="10158887" y="5720566"/>
            <a:ext cx="28515" cy="31020"/>
          </a:xfrm>
          <a:prstGeom prst="rect">
            <a:avLst/>
          </a:prstGeom>
          <a:noFill/>
        </p:spPr>
        <p:txBody>
          <a:bodyPr wrap="none">
            <a:spAutoFit/>
          </a:bodyPr>
          <a:lstStyle/>
          <a:p>
            <a:pPr>
              <a:defRPr/>
            </a:pPr>
          </a:p>
        </p:txBody>
      </p:sp>
      <p:sp>
        <p:nvSpPr>
          <p:cNvPr id="30" name="TextBox 29"/>
          <p:cNvSpPr txBox="1"/>
          <p:nvPr/>
        </p:nvSpPr>
        <p:spPr>
          <a:xfrm>
            <a:off x="10159248" y="5672943"/>
            <a:ext cx="29357" cy="34953"/>
          </a:xfrm>
          <a:prstGeom prst="rect">
            <a:avLst/>
          </a:prstGeom>
          <a:noFill/>
        </p:spPr>
        <p:txBody>
          <a:bodyPr wrap="none">
            <a:spAutoFit/>
          </a:bodyPr>
          <a:lstStyle/>
          <a:p>
            <a:pPr>
              <a:defRPr/>
            </a:pPr>
          </a:p>
        </p:txBody>
      </p:sp>
      <p:sp>
        <p:nvSpPr>
          <p:cNvPr id="31" name="TextBox 30"/>
          <p:cNvSpPr txBox="1"/>
          <p:nvPr/>
        </p:nvSpPr>
        <p:spPr>
          <a:xfrm>
            <a:off x="10183311" y="5954166"/>
            <a:ext cx="6016" cy="13835"/>
          </a:xfrm>
          <a:prstGeom prst="rect">
            <a:avLst/>
          </a:prstGeom>
          <a:noFill/>
        </p:spPr>
        <p:txBody>
          <a:bodyPr wrap="none">
            <a:spAutoFit/>
          </a:bodyPr>
          <a:lstStyle/>
          <a:p>
            <a:pPr>
              <a:defRPr/>
            </a:pPr>
          </a:p>
        </p:txBody>
      </p:sp>
      <p:sp>
        <p:nvSpPr>
          <p:cNvPr id="32" name="TextBox 31"/>
          <p:cNvSpPr txBox="1"/>
          <p:nvPr/>
        </p:nvSpPr>
        <p:spPr>
          <a:xfrm>
            <a:off x="10157684" y="5954603"/>
            <a:ext cx="29477" cy="29127"/>
          </a:xfrm>
          <a:prstGeom prst="rect">
            <a:avLst/>
          </a:prstGeom>
          <a:noFill/>
        </p:spPr>
        <p:txBody>
          <a:bodyPr wrap="none">
            <a:spAutoFit/>
          </a:bodyPr>
          <a:lstStyle/>
          <a:p>
            <a:pPr>
              <a:defRPr/>
            </a:pPr>
          </a:p>
        </p:txBody>
      </p:sp>
      <p:sp>
        <p:nvSpPr>
          <p:cNvPr id="33" name="TextBox 32"/>
          <p:cNvSpPr txBox="1"/>
          <p:nvPr/>
        </p:nvSpPr>
        <p:spPr>
          <a:xfrm>
            <a:off x="10017877" y="5963487"/>
            <a:ext cx="143898" cy="21845"/>
          </a:xfrm>
          <a:prstGeom prst="rect">
            <a:avLst/>
          </a:prstGeom>
          <a:noFill/>
        </p:spPr>
        <p:txBody>
          <a:bodyPr wrap="none">
            <a:spAutoFit/>
          </a:bodyPr>
          <a:lstStyle/>
          <a:p>
            <a:pPr>
              <a:defRPr/>
            </a:pPr>
          </a:p>
        </p:txBody>
      </p:sp>
      <p:sp>
        <p:nvSpPr>
          <p:cNvPr id="34" name="TextBox 33"/>
          <p:cNvSpPr txBox="1"/>
          <p:nvPr/>
        </p:nvSpPr>
        <p:spPr>
          <a:xfrm>
            <a:off x="10026299" y="5969166"/>
            <a:ext cx="128257" cy="11505"/>
          </a:xfrm>
          <a:prstGeom prst="rect">
            <a:avLst/>
          </a:prstGeom>
          <a:noFill/>
        </p:spPr>
        <p:txBody>
          <a:bodyPr wrap="none">
            <a:spAutoFit/>
          </a:bodyPr>
          <a:lstStyle/>
          <a:p>
            <a:pPr>
              <a:defRPr/>
            </a:pPr>
          </a:p>
        </p:txBody>
      </p:sp>
      <p:sp>
        <p:nvSpPr>
          <p:cNvPr id="35" name="TextBox 34"/>
          <p:cNvSpPr txBox="1"/>
          <p:nvPr/>
        </p:nvSpPr>
        <p:spPr>
          <a:xfrm>
            <a:off x="10038210" y="5920815"/>
            <a:ext cx="19130" cy="20680"/>
          </a:xfrm>
          <a:prstGeom prst="rect">
            <a:avLst/>
          </a:prstGeom>
          <a:noFill/>
        </p:spPr>
        <p:txBody>
          <a:bodyPr wrap="none">
            <a:spAutoFit/>
          </a:bodyPr>
          <a:lstStyle/>
          <a:p>
            <a:pPr>
              <a:defRPr/>
            </a:pPr>
          </a:p>
        </p:txBody>
      </p:sp>
      <p:sp>
        <p:nvSpPr>
          <p:cNvPr id="36" name="TextBox 35"/>
          <p:cNvSpPr txBox="1"/>
          <p:nvPr/>
        </p:nvSpPr>
        <p:spPr>
          <a:xfrm>
            <a:off x="10059867" y="5920815"/>
            <a:ext cx="19130" cy="20680"/>
          </a:xfrm>
          <a:prstGeom prst="rect">
            <a:avLst/>
          </a:prstGeom>
          <a:noFill/>
        </p:spPr>
        <p:txBody>
          <a:bodyPr wrap="none">
            <a:spAutoFit/>
          </a:bodyPr>
          <a:lstStyle/>
          <a:p>
            <a:pPr>
              <a:defRPr/>
            </a:pPr>
          </a:p>
        </p:txBody>
      </p:sp>
      <p:sp>
        <p:nvSpPr>
          <p:cNvPr id="37" name="TextBox 36"/>
          <p:cNvSpPr txBox="1"/>
          <p:nvPr/>
        </p:nvSpPr>
        <p:spPr>
          <a:xfrm>
            <a:off x="10080201" y="5920815"/>
            <a:ext cx="19130" cy="20680"/>
          </a:xfrm>
          <a:prstGeom prst="rect">
            <a:avLst/>
          </a:prstGeom>
          <a:noFill/>
        </p:spPr>
        <p:txBody>
          <a:bodyPr wrap="none">
            <a:spAutoFit/>
          </a:bodyPr>
          <a:lstStyle/>
          <a:p>
            <a:pPr>
              <a:defRPr/>
            </a:pPr>
          </a:p>
        </p:txBody>
      </p:sp>
      <p:sp>
        <p:nvSpPr>
          <p:cNvPr id="38" name="TextBox 37"/>
          <p:cNvSpPr txBox="1"/>
          <p:nvPr/>
        </p:nvSpPr>
        <p:spPr>
          <a:xfrm>
            <a:off x="10129410" y="5841444"/>
            <a:ext cx="9625" cy="110538"/>
          </a:xfrm>
          <a:prstGeom prst="rect">
            <a:avLst/>
          </a:prstGeom>
          <a:noFill/>
        </p:spPr>
        <p:txBody>
          <a:bodyPr wrap="none">
            <a:spAutoFit/>
          </a:bodyPr>
          <a:lstStyle/>
          <a:p>
            <a:pPr>
              <a:defRPr/>
            </a:pPr>
          </a:p>
        </p:txBody>
      </p:sp>
      <p:sp>
        <p:nvSpPr>
          <p:cNvPr id="39" name="TextBox 38"/>
          <p:cNvSpPr txBox="1"/>
          <p:nvPr/>
        </p:nvSpPr>
        <p:spPr>
          <a:xfrm>
            <a:off x="798691" y="289325"/>
            <a:ext cx="10515600" cy="894622"/>
          </a:xfrm>
          <a:prstGeom prst="rect">
            <a:avLst/>
          </a:prstGeom>
          <a:noFill/>
        </p:spPr>
        <p:txBody>
          <a:bodyPr wrap="none">
            <a:spAutoFit/>
          </a:bodyPr>
          <a:lstStyle/>
          <a:p>
            <a:pPr>
              <a:defRPr/>
            </a:pPr>
            <a:r>
              <a:t>Peer-peer architecture</a:t>
            </a:r>
          </a:p>
        </p:txBody>
      </p:sp>
      <p:sp>
        <p:nvSpPr>
          <p:cNvPr id="40" name="TextBox 39"/>
          <p:cNvSpPr txBox="1"/>
          <p:nvPr/>
        </p:nvSpPr>
        <p:spPr>
          <a:xfrm>
            <a:off x="62918" y="1241581"/>
            <a:ext cx="6861151" cy="4274197"/>
          </a:xfrm>
          <a:prstGeom prst="rect">
            <a:avLst/>
          </a:prstGeom>
          <a:noFill/>
        </p:spPr>
        <p:txBody>
          <a:bodyPr wrap="none">
            <a:spAutoFit/>
          </a:bodyPr>
          <a:lstStyle/>
          <a:p>
            <a:pPr>
              <a:defRPr/>
            </a:pPr>
            <a:r>
              <a:t>No always-on server</a:t>
            </a:r>
          </a:p>
          <a:p>
            <a:pPr>
              <a:defRPr/>
            </a:pPr>
            <a:r>
              <a:t>Arbitrary end systems directly communicate</a:t>
            </a:r>
          </a:p>
          <a:p>
            <a:pPr>
              <a:defRPr/>
            </a:pPr>
            <a:r>
              <a:t>Peers request service from other peers, provide service in return to other peers</a:t>
            </a:r>
          </a:p>
          <a:p>
            <a:pPr>
              <a:defRPr/>
            </a:pPr>
            <a:r>
              <a:t>Self scalability – new peers bring new service capacity, as well as new service demands</a:t>
            </a:r>
          </a:p>
          <a:p>
            <a:pPr>
              <a:defRPr/>
            </a:pPr>
            <a:r>
              <a:t>Peers are intermittently connected and change IP addresses</a:t>
            </a:r>
          </a:p>
          <a:p>
            <a:pPr>
              <a:defRPr/>
            </a:pPr>
            <a:r>
              <a:t>Complex management</a:t>
            </a:r>
          </a:p>
          <a:p>
            <a:pPr>
              <a:defRPr/>
            </a:pPr>
            <a:r>
              <a:t>Example: P2P file sharing [BitTorrent]</a:t>
            </a:r>
          </a:p>
          <a:p>
            <a:pPr>
              <a:defRPr/>
            </a:pPr>
          </a:p>
        </p:txBody>
      </p:sp>
      <p:sp>
        <p:nvSpPr>
          <p:cNvPr id="41" name="TextBox 40"/>
          <p:cNvSpPr txBox="1"/>
          <p:nvPr/>
        </p:nvSpPr>
        <p:spPr>
          <a:xfrm>
            <a:off x="6747501" y="1488461"/>
            <a:ext cx="5359400" cy="4954628"/>
          </a:xfrm>
          <a:prstGeom prst="rect">
            <a:avLst/>
          </a:prstGeom>
          <a:noFill/>
        </p:spPr>
        <p:txBody>
          <a:bodyPr wrap="none">
            <a:spAutoFit/>
          </a:bodyPr>
          <a:lstStyle/>
          <a:p>
            <a:pPr>
              <a:defRPr/>
            </a:pPr>
          </a:p>
        </p:txBody>
      </p:sp>
      <p:sp>
        <p:nvSpPr>
          <p:cNvPr id="42" name="TextBox 41"/>
          <p:cNvSpPr txBox="1"/>
          <p:nvPr/>
        </p:nvSpPr>
        <p:spPr>
          <a:xfrm>
            <a:off x="1332820" y="5856990"/>
            <a:ext cx="5818633" cy="768661"/>
          </a:xfrm>
          <a:prstGeom prst="rect">
            <a:avLst/>
          </a:prstGeom>
          <a:noFill/>
        </p:spPr>
        <p:txBody>
          <a:bodyPr wrap="none">
            <a:spAutoFit/>
          </a:bodyPr>
          <a:lstStyle/>
          <a:p>
            <a:pPr>
              <a:defRPr/>
            </a:pPr>
            <a:r>
              <a:t>Note: applications with P2P architectures have client processes &amp; server processes</a:t>
            </a:r>
          </a:p>
        </p:txBody>
      </p:sp>
    </p:spTree>
  </p:cSld>
  <p:clrMapOvr>
    <a:masterClrMapping/>
  </p:clrMapOvr>
</p:sld>
</file>

<file path=ppt/slides/slide3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894622"/>
          </a:xfrm>
          <a:prstGeom prst="rect">
            <a:avLst/>
          </a:prstGeom>
          <a:noFill/>
        </p:spPr>
        <p:txBody>
          <a:bodyPr wrap="none">
            <a:spAutoFit/>
          </a:bodyPr>
          <a:lstStyle/>
          <a:p>
            <a:pPr>
              <a:defRPr/>
            </a:pPr>
            <a:r>
              <a:t>Addressing Processes</a:t>
            </a:r>
          </a:p>
        </p:txBody>
      </p:sp>
      <p:sp>
        <p:nvSpPr>
          <p:cNvPr id="3" name="TextBox 2"/>
          <p:cNvSpPr txBox="1"/>
          <p:nvPr/>
        </p:nvSpPr>
        <p:spPr>
          <a:xfrm>
            <a:off x="695101" y="1464896"/>
            <a:ext cx="4964479" cy="4648200"/>
          </a:xfrm>
          <a:prstGeom prst="rect">
            <a:avLst/>
          </a:prstGeom>
          <a:noFill/>
        </p:spPr>
        <p:txBody>
          <a:bodyPr wrap="none">
            <a:spAutoFit/>
          </a:bodyPr>
          <a:lstStyle/>
          <a:p>
            <a:pPr>
              <a:defRPr/>
            </a:pPr>
            <a:r>
              <a:t>To receive messages, process  must have identifier</a:t>
            </a:r>
          </a:p>
          <a:p>
            <a:pPr>
              <a:defRPr/>
            </a:pPr>
            <a:r>
              <a:t>Host device has unique 32-bit IP address (IPv4)</a:t>
            </a:r>
          </a:p>
          <a:p>
            <a:pPr>
              <a:defRPr/>
            </a:pPr>
            <a:r>
              <a:t>Q: Does  IP address of host on which process runs suffice for identifying the process?</a:t>
            </a:r>
          </a:p>
          <a:p>
            <a:pPr>
              <a:defRPr/>
            </a:pPr>
            <a:r>
              <a:t>A: No, many processes can be running on same host</a:t>
            </a:r>
          </a:p>
          <a:p>
            <a:pPr>
              <a:defRPr/>
            </a:pPr>
          </a:p>
        </p:txBody>
      </p:sp>
      <p:sp>
        <p:nvSpPr>
          <p:cNvPr id="4" name="TextBox 3"/>
          <p:cNvSpPr txBox="1"/>
          <p:nvPr/>
        </p:nvSpPr>
        <p:spPr>
          <a:xfrm>
            <a:off x="6056491" y="1464896"/>
            <a:ext cx="5573224" cy="5218112"/>
          </a:xfrm>
          <a:prstGeom prst="rect">
            <a:avLst/>
          </a:prstGeom>
          <a:noFill/>
        </p:spPr>
        <p:txBody>
          <a:bodyPr wrap="none">
            <a:spAutoFit/>
          </a:bodyPr>
          <a:lstStyle/>
          <a:p>
            <a:pPr>
              <a:defRPr/>
            </a:pPr>
            <a:r>
              <a:t>Identifier includes both IP address and port numbers associated with process on host.</a:t>
            </a:r>
          </a:p>
          <a:p>
            <a:pPr>
              <a:defRPr/>
            </a:pPr>
            <a:r>
              <a:t>Example port numbers:</a:t>
            </a:r>
          </a:p>
          <a:p>
            <a:pPr>
              <a:defRPr/>
            </a:pPr>
            <a:r>
              <a:t>HTTP server: 80</a:t>
            </a:r>
          </a:p>
          <a:p>
            <a:pPr>
              <a:defRPr/>
            </a:pPr>
            <a:r>
              <a:t>mail server: 25</a:t>
            </a:r>
          </a:p>
          <a:p>
            <a:pPr>
              <a:defRPr/>
            </a:pPr>
            <a:r>
              <a:t>To send HTTP message to www.msoe.edu web server:</a:t>
            </a:r>
          </a:p>
          <a:p>
            <a:pPr>
              <a:defRPr/>
            </a:pPr>
            <a:r>
              <a:t>IP address: 69.20.113.171</a:t>
            </a:r>
          </a:p>
          <a:p>
            <a:pPr>
              <a:defRPr/>
            </a:pPr>
            <a:r>
              <a:t>port number: 80</a:t>
            </a:r>
          </a:p>
          <a:p>
            <a:pPr>
              <a:defRPr/>
            </a:pPr>
            <a:r>
              <a:t>Try $ nslookup www.msoe.edu</a:t>
            </a:r>
          </a:p>
          <a:p>
            <a:pPr>
              <a:defRPr/>
            </a:pPr>
            <a:r>
              <a:t>More shortly…</a:t>
            </a:r>
          </a:p>
        </p:txBody>
      </p:sp>
    </p:spTree>
  </p:cSld>
  <p:clrMapOvr>
    <a:masterClrMapping/>
  </p:clrMapOvr>
</p:sld>
</file>

<file path=ppt/slides/slide3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894622"/>
          </a:xfrm>
          <a:prstGeom prst="rect">
            <a:avLst/>
          </a:prstGeom>
          <a:noFill/>
        </p:spPr>
        <p:txBody>
          <a:bodyPr wrap="none">
            <a:spAutoFit/>
          </a:bodyPr>
          <a:lstStyle/>
          <a:p>
            <a:pPr>
              <a:defRPr/>
            </a:pPr>
            <a:r>
              <a:t>An Application-layer Protocol Defines:</a:t>
            </a:r>
          </a:p>
        </p:txBody>
      </p:sp>
      <p:sp>
        <p:nvSpPr>
          <p:cNvPr id="3" name="TextBox 2"/>
          <p:cNvSpPr txBox="1"/>
          <p:nvPr/>
        </p:nvSpPr>
        <p:spPr>
          <a:xfrm>
            <a:off x="456437" y="1464838"/>
            <a:ext cx="5600054" cy="4648200"/>
          </a:xfrm>
          <a:prstGeom prst="rect">
            <a:avLst/>
          </a:prstGeom>
          <a:noFill/>
        </p:spPr>
        <p:txBody>
          <a:bodyPr wrap="none">
            <a:spAutoFit/>
          </a:bodyPr>
          <a:lstStyle/>
          <a:p>
            <a:pPr>
              <a:defRPr/>
            </a:pPr>
            <a:r>
              <a:t>Types of messages exchanged:</a:t>
            </a:r>
          </a:p>
          <a:p>
            <a:pPr>
              <a:defRPr/>
            </a:pPr>
            <a:r>
              <a:t>E.g., request, response </a:t>
            </a:r>
          </a:p>
          <a:p>
            <a:pPr>
              <a:defRPr/>
            </a:pPr>
            <a:r>
              <a:t>Message syntax:</a:t>
            </a:r>
          </a:p>
          <a:p>
            <a:pPr>
              <a:defRPr/>
            </a:pPr>
            <a:r>
              <a:t>What fields in messages &amp; how fields are delineated</a:t>
            </a:r>
          </a:p>
          <a:p>
            <a:pPr>
              <a:defRPr/>
            </a:pPr>
            <a:r>
              <a:t>Message semantics </a:t>
            </a:r>
          </a:p>
          <a:p>
            <a:pPr>
              <a:defRPr/>
            </a:pPr>
            <a:r>
              <a:t>Meaning of information in fields</a:t>
            </a:r>
          </a:p>
          <a:p>
            <a:pPr>
              <a:defRPr/>
            </a:pPr>
            <a:r>
              <a:t>Rules for when and how processes send &amp; respond to messages</a:t>
            </a:r>
          </a:p>
        </p:txBody>
      </p:sp>
      <p:sp>
        <p:nvSpPr>
          <p:cNvPr id="4" name="TextBox 3"/>
          <p:cNvSpPr txBox="1"/>
          <p:nvPr/>
        </p:nvSpPr>
        <p:spPr>
          <a:xfrm>
            <a:off x="7079333" y="2039935"/>
            <a:ext cx="4758660" cy="3920290"/>
          </a:xfrm>
          <a:prstGeom prst="rect">
            <a:avLst/>
          </a:prstGeom>
          <a:noFill/>
        </p:spPr>
        <p:txBody>
          <a:bodyPr wrap="none">
            <a:spAutoFit/>
          </a:bodyPr>
          <a:lstStyle/>
          <a:p>
            <a:pPr>
              <a:defRPr/>
            </a:pPr>
            <a:r>
              <a:t>Open protocols:</a:t>
            </a:r>
          </a:p>
          <a:p>
            <a:pPr>
              <a:defRPr/>
            </a:pPr>
            <a:r>
              <a:t>Defined in RFCs, everyone has access to protocol definition</a:t>
            </a:r>
          </a:p>
          <a:p>
            <a:pPr>
              <a:defRPr/>
            </a:pPr>
            <a:r>
              <a:t>Allows for interoperability</a:t>
            </a:r>
          </a:p>
          <a:p>
            <a:pPr>
              <a:defRPr/>
            </a:pPr>
            <a:r>
              <a:t>E.g., HTTP, SMTP</a:t>
            </a:r>
          </a:p>
          <a:p>
            <a:pPr>
              <a:defRPr/>
            </a:pPr>
            <a:r>
              <a:t>Proprietary protocols:</a:t>
            </a:r>
          </a:p>
          <a:p>
            <a:pPr>
              <a:defRPr/>
            </a:pPr>
            <a:r>
              <a:t>E.g., Skype, Zoom</a:t>
            </a:r>
          </a:p>
        </p:txBody>
      </p:sp>
    </p:spTree>
  </p:cSld>
  <p:clrMapOvr>
    <a:masterClrMapping/>
  </p:clrMapOvr>
</p:sld>
</file>

<file path=ppt/slides/slide3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Principles of network applications</a:t>
            </a:r>
          </a:p>
          <a:p>
            <a:pPr>
              <a:defRPr/>
            </a:pPr>
            <a:r>
              <a:t>Web and HTTP</a:t>
            </a:r>
          </a:p>
        </p:txBody>
      </p:sp>
    </p:spTree>
  </p:cSld>
  <p:clrMapOvr>
    <a:masterClrMapping/>
  </p:clrMapOvr>
</p:sld>
</file>

<file path=ppt/slides/slide3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7481" y="90487"/>
            <a:ext cx="10515600" cy="1325563"/>
          </a:xfrm>
          <a:prstGeom prst="rect">
            <a:avLst/>
          </a:prstGeom>
          <a:noFill/>
        </p:spPr>
        <p:txBody>
          <a:bodyPr wrap="none">
            <a:spAutoFit/>
          </a:bodyPr>
          <a:lstStyle/>
          <a:p>
            <a:pPr>
              <a:defRPr/>
            </a:pPr>
            <a:r>
              <a:t>From Theory to Practice: HTTP</a:t>
            </a:r>
          </a:p>
        </p:txBody>
      </p:sp>
      <p:sp>
        <p:nvSpPr>
          <p:cNvPr id="3" name="TextBox 2"/>
          <p:cNvSpPr txBox="1"/>
          <p:nvPr/>
        </p:nvSpPr>
        <p:spPr>
          <a:xfrm>
            <a:off x="17481" y="1067870"/>
            <a:ext cx="6979921" cy="3196560"/>
          </a:xfrm>
          <a:prstGeom prst="rect">
            <a:avLst/>
          </a:prstGeom>
          <a:noFill/>
        </p:spPr>
        <p:txBody>
          <a:bodyPr wrap="none">
            <a:spAutoFit/>
          </a:bodyPr>
          <a:lstStyle/>
          <a:p>
            <a:pPr>
              <a:defRPr/>
            </a:pPr>
            <a:r>
              <a:t>Let's dive into a real-world example - the World Wide Web and HTTP</a:t>
            </a:r>
          </a:p>
          <a:p>
            <a:pPr>
              <a:defRPr/>
            </a:pPr>
            <a:r>
              <a:t>Web page consists of objects, each of which can be stored on different Web servers</a:t>
            </a:r>
          </a:p>
          <a:p>
            <a:pPr>
              <a:defRPr/>
            </a:pPr>
            <a:r>
              <a:t>Object can be HTML file, JPEG image, Java applet, audio file,…</a:t>
            </a:r>
          </a:p>
          <a:p>
            <a:pPr>
              <a:defRPr/>
            </a:pPr>
            <a:r>
              <a:t>Web page consists of base HTML-file which includes several referenced objects, each addressable by a URL, e.g.,</a:t>
            </a:r>
          </a:p>
          <a:p>
            <a:pPr>
              <a:defRPr/>
            </a:pPr>
          </a:p>
        </p:txBody>
      </p:sp>
      <p:sp>
        <p:nvSpPr>
          <p:cNvPr id="4" name="TextBox 3"/>
          <p:cNvSpPr txBox="1"/>
          <p:nvPr/>
        </p:nvSpPr>
        <p:spPr>
          <a:xfrm>
            <a:off x="7237615" y="3736435"/>
            <a:ext cx="4825538" cy="738664"/>
          </a:xfrm>
          <a:prstGeom prst="rect">
            <a:avLst/>
          </a:prstGeom>
          <a:noFill/>
        </p:spPr>
        <p:txBody>
          <a:bodyPr wrap="none">
            <a:spAutoFit/>
          </a:bodyPr>
          <a:lstStyle/>
          <a:p>
            <a:pPr>
              <a:defRPr/>
            </a:pPr>
            <a:r>
              <a:t>Base HTML file: https://www.msoe.edu/academics/undergraduate-degrees/engineering/computer-science/</a:t>
            </a:r>
          </a:p>
        </p:txBody>
      </p:sp>
      <p:pic>
        <p:nvPicPr>
          <p:cNvPr id="5" name="Picture 4" descr="image.png"/>
          <p:cNvPicPr>
            <a:picLocks noChangeAspect="1"/>
          </p:cNvPicPr>
          <p:nvPr/>
        </p:nvPicPr>
        <p:blipFill>
          <a:blip r:embed="rId2"/>
          <a:stretch>
            <a:fillRect/>
          </a:stretch>
        </p:blipFill>
        <p:spPr>
          <a:xfrm>
            <a:off x="6916720" y="8897"/>
            <a:ext cx="5275280" cy="3727538"/>
          </a:xfrm>
          <a:prstGeom prst="rect">
            <a:avLst/>
          </a:prstGeom>
        </p:spPr>
      </p:pic>
      <p:sp>
        <p:nvSpPr>
          <p:cNvPr id="6" name="TextBox 5"/>
          <p:cNvSpPr txBox="1"/>
          <p:nvPr/>
        </p:nvSpPr>
        <p:spPr>
          <a:xfrm>
            <a:off x="7697585" y="6412393"/>
            <a:ext cx="3977213" cy="523220"/>
          </a:xfrm>
          <a:prstGeom prst="rect">
            <a:avLst/>
          </a:prstGeom>
          <a:noFill/>
        </p:spPr>
        <p:txBody>
          <a:bodyPr wrap="none">
            <a:spAutoFit/>
          </a:bodyPr>
          <a:lstStyle/>
          <a:p>
            <a:pPr>
              <a:defRPr/>
            </a:pPr>
            <a:r>
              <a:t>https://msoe.s3.amazonaws.com/files/callouts/square_xsml_android-app-class-thumbnail-2.jpg</a:t>
            </a:r>
          </a:p>
        </p:txBody>
      </p:sp>
      <p:pic>
        <p:nvPicPr>
          <p:cNvPr id="7" name="Picture 6" descr="image.jpg"/>
          <p:cNvPicPr>
            <a:picLocks noChangeAspect="1"/>
          </p:cNvPicPr>
          <p:nvPr/>
        </p:nvPicPr>
        <p:blipFill>
          <a:blip r:embed="rId3"/>
          <a:stretch>
            <a:fillRect/>
          </a:stretch>
        </p:blipFill>
        <p:spPr>
          <a:xfrm>
            <a:off x="8619923" y="4475099"/>
            <a:ext cx="1913158" cy="1913158"/>
          </a:xfrm>
          <a:prstGeom prst="rect">
            <a:avLst/>
          </a:prstGeom>
        </p:spPr>
      </p:pic>
      <p:sp>
        <p:nvSpPr>
          <p:cNvPr id="8" name="TextBox 7"/>
          <p:cNvSpPr txBox="1"/>
          <p:nvPr/>
        </p:nvSpPr>
        <p:spPr>
          <a:xfrm>
            <a:off x="1316860" y="5457361"/>
            <a:ext cx="6380725" cy="1391742"/>
          </a:xfrm>
          <a:prstGeom prst="rect">
            <a:avLst/>
          </a:prstGeom>
          <a:noFill/>
        </p:spPr>
        <p:txBody>
          <a:bodyPr wrap="none">
            <a:spAutoFit/>
          </a:bodyPr>
          <a:lstStyle/>
          <a:p>
            <a:pPr>
              <a:defRPr/>
            </a:pPr>
            <a:r>
              <a:t>Q: What protocol standardizes how browsers request the HTML file and referenced objects from different servers?</a:t>
            </a:r>
          </a:p>
          <a:p>
            <a:pPr>
              <a:defRPr/>
            </a:pPr>
            <a:r>
              <a:t>A: HTTP</a:t>
            </a:r>
          </a:p>
          <a:p>
            <a:pPr>
              <a:defRPr/>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One-Time Pads</a:t>
            </a:r>
          </a:p>
          <a:p>
            <a:pPr>
              <a:defRPr/>
            </a:pPr>
            <a:r>
              <a:t>Stream Cipher</a:t>
            </a:r>
          </a:p>
          <a:p>
            <a:pPr>
              <a:defRPr/>
            </a:pPr>
            <a:r>
              <a:t>Block Cipher</a:t>
            </a:r>
          </a:p>
        </p:txBody>
      </p:sp>
    </p:spTree>
  </p:cSld>
  <p:clrMapOvr>
    <a:masterClrMapping/>
  </p:clrMapOvr>
</p:sld>
</file>

<file path=ppt/slides/slide3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3619"/>
            <a:ext cx="10515600" cy="1325563"/>
          </a:xfrm>
          <a:prstGeom prst="rect">
            <a:avLst/>
          </a:prstGeom>
          <a:noFill/>
        </p:spPr>
        <p:txBody>
          <a:bodyPr wrap="none">
            <a:spAutoFit/>
          </a:bodyPr>
          <a:lstStyle/>
          <a:p>
            <a:pPr>
              <a:defRPr/>
            </a:pPr>
            <a:r>
              <a:t>Brief History of HTTP</a:t>
            </a:r>
          </a:p>
        </p:txBody>
      </p:sp>
      <p:sp>
        <p:nvSpPr>
          <p:cNvPr id="3" name="TextBox 2"/>
          <p:cNvSpPr txBox="1"/>
          <p:nvPr/>
        </p:nvSpPr>
        <p:spPr>
          <a:xfrm>
            <a:off x="838200" y="1601691"/>
            <a:ext cx="10515600" cy="4351338"/>
          </a:xfrm>
          <a:prstGeom prst="rect">
            <a:avLst/>
          </a:prstGeom>
          <a:noFill/>
        </p:spPr>
        <p:txBody>
          <a:bodyPr wrap="none">
            <a:spAutoFit/>
          </a:bodyPr>
          <a:lstStyle/>
          <a:p>
            <a:pPr>
              <a:defRPr/>
            </a:pPr>
            <a:r>
              <a:t>Development initiated by Tim Berners-Lee at European Organization for Nuclear Research (CERN) in 1989</a:t>
            </a:r>
          </a:p>
          <a:p>
            <a:pPr>
              <a:defRPr/>
            </a:pPr>
            <a:r>
              <a:t>1991: Initial specification, HTTP/0.9, drafted</a:t>
            </a:r>
          </a:p>
          <a:p>
            <a:pPr>
              <a:defRPr/>
            </a:pPr>
            <a:r>
              <a:t>1996: Standardized as HTTP/1.0</a:t>
            </a:r>
          </a:p>
          <a:p>
            <a:pPr>
              <a:defRPr/>
            </a:pPr>
            <a:r>
              <a:t>1997: Updated to HTTP/1.1 (persistent HTTP)</a:t>
            </a:r>
          </a:p>
          <a:p>
            <a:pPr>
              <a:defRPr/>
            </a:pPr>
            <a:r>
              <a:t>2015: HTTP/2.0 was introduced</a:t>
            </a:r>
          </a:p>
          <a:p>
            <a:pPr>
              <a:defRPr/>
            </a:pPr>
            <a:r>
              <a:t>2022: HTTP/3.0 was introduced</a:t>
            </a:r>
          </a:p>
          <a:p>
            <a:pPr>
              <a:defRPr/>
            </a:pPr>
            <a:r>
              <a:t>Driven by a need to share information between scientists</a:t>
            </a:r>
          </a:p>
          <a:p>
            <a:pPr>
              <a:defRPr/>
            </a:pPr>
            <a:r>
              <a:t>Needed a mechanism to transfer hypertext pages, with links to other pages</a:t>
            </a:r>
          </a:p>
          <a:p>
            <a:pPr>
              <a:defRPr/>
            </a:pPr>
            <a:r>
              <a:t>Resulting protocol: HyperText Transfer Protocol (HTTP)</a:t>
            </a:r>
          </a:p>
          <a:p>
            <a:pPr>
              <a:defRPr/>
            </a:pPr>
            <a:r>
              <a:t>You can still view the first website ever made</a:t>
            </a:r>
          </a:p>
          <a:p>
            <a:pPr>
              <a:defRPr/>
            </a:pPr>
          </a:p>
        </p:txBody>
      </p:sp>
    </p:spTree>
  </p:cSld>
  <p:clrMapOvr>
    <a:masterClrMapping/>
  </p:clrMapOvr>
</p:sld>
</file>

<file path=ppt/slides/slide3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325563"/>
          </a:xfrm>
          <a:prstGeom prst="rect">
            <a:avLst/>
          </a:prstGeom>
          <a:noFill/>
        </p:spPr>
        <p:txBody>
          <a:bodyPr wrap="none">
            <a:spAutoFit/>
          </a:bodyPr>
          <a:lstStyle/>
          <a:p>
            <a:pPr>
              <a:defRPr/>
            </a:pPr>
            <a:r>
              <a:t>HTTP Basics</a:t>
            </a:r>
          </a:p>
        </p:txBody>
      </p:sp>
      <p:sp>
        <p:nvSpPr>
          <p:cNvPr id="3" name="TextBox 2"/>
          <p:cNvSpPr txBox="1"/>
          <p:nvPr/>
        </p:nvSpPr>
        <p:spPr>
          <a:xfrm>
            <a:off x="463434" y="1296304"/>
            <a:ext cx="11265131" cy="4142911"/>
          </a:xfrm>
          <a:prstGeom prst="rect">
            <a:avLst/>
          </a:prstGeom>
          <a:noFill/>
        </p:spPr>
        <p:txBody>
          <a:bodyPr wrap="none">
            <a:spAutoFit/>
          </a:bodyPr>
          <a:lstStyle/>
          <a:p>
            <a:pPr>
              <a:defRPr/>
            </a:pPr>
            <a:r>
              <a:t>HTTP is a client-server protocol</a:t>
            </a:r>
          </a:p>
          <a:p>
            <a:pPr>
              <a:defRPr/>
            </a:pPr>
            <a:r>
              <a:t>One user is the client (e.g. your web browser, your PowerShell terminal)</a:t>
            </a:r>
          </a:p>
          <a:p>
            <a:pPr>
              <a:defRPr/>
            </a:pPr>
            <a:r>
              <a:t>One user is the server (e.g. the Google data center, Rosie)</a:t>
            </a:r>
          </a:p>
          <a:p>
            <a:pPr>
              <a:defRPr/>
            </a:pPr>
            <a:r>
              <a:t>HTTP is a request-response protocol</a:t>
            </a:r>
          </a:p>
          <a:p>
            <a:pPr>
              <a:defRPr/>
            </a:pPr>
            <a:r>
              <a:t>Client sends one request, and receives exactly one response</a:t>
            </a:r>
          </a:p>
          <a:p>
            <a:pPr>
              <a:defRPr/>
            </a:pPr>
            <a:r>
              <a:t>HTTP is “stateless”</a:t>
            </a:r>
          </a:p>
          <a:p>
            <a:pPr>
              <a:defRPr/>
            </a:pPr>
            <a:r>
              <a:t>Server maintains no information about past client requests</a:t>
            </a:r>
          </a:p>
          <a:p>
            <a:pPr>
              <a:defRPr/>
            </a:pPr>
            <a:r>
              <a:t>HTTP runs over TCP</a:t>
            </a:r>
          </a:p>
          <a:p>
            <a:pPr>
              <a:defRPr/>
            </a:pPr>
            <a:r>
              <a:t>Client and server run a TCP handshake and send data over the bytestream</a:t>
            </a:r>
          </a:p>
          <a:p>
            <a:pPr>
              <a:defRPr/>
            </a:pPr>
            <a:r>
              <a:t>No need to worry about packets being reordered, dropped, etc.</a:t>
            </a:r>
          </a:p>
          <a:p>
            <a:pPr>
              <a:defRPr/>
            </a:pPr>
            <a:r>
              <a:t>Server listens for HTTP on well-known port 80 (A later secure version uses 443)</a:t>
            </a:r>
          </a:p>
        </p:txBody>
      </p:sp>
      <p:sp>
        <p:nvSpPr>
          <p:cNvPr id="4" name="TextBox 3"/>
          <p:cNvSpPr txBox="1"/>
          <p:nvPr/>
        </p:nvSpPr>
        <p:spPr>
          <a:xfrm>
            <a:off x="1903973" y="5753014"/>
            <a:ext cx="1737360" cy="627600"/>
          </a:xfrm>
          <a:prstGeom prst="rect">
            <a:avLst/>
          </a:prstGeom>
          <a:noFill/>
        </p:spPr>
        <p:txBody>
          <a:bodyPr wrap="none">
            <a:spAutoFit/>
          </a:bodyPr>
          <a:lstStyle/>
          <a:p>
            <a:pPr>
              <a:defRPr/>
            </a:pPr>
            <a:r>
              <a:t>Client</a:t>
            </a:r>
            <a:br/>
            <a:r>
              <a:t>(random port)</a:t>
            </a:r>
          </a:p>
        </p:txBody>
      </p:sp>
      <p:sp>
        <p:nvSpPr>
          <p:cNvPr id="5" name="TextBox 4"/>
          <p:cNvSpPr txBox="1"/>
          <p:nvPr/>
        </p:nvSpPr>
        <p:spPr>
          <a:xfrm>
            <a:off x="8267623" y="5753014"/>
            <a:ext cx="1737360" cy="627600"/>
          </a:xfrm>
          <a:prstGeom prst="rect">
            <a:avLst/>
          </a:prstGeom>
          <a:noFill/>
        </p:spPr>
        <p:txBody>
          <a:bodyPr wrap="none">
            <a:spAutoFit/>
          </a:bodyPr>
          <a:lstStyle/>
          <a:p>
            <a:pPr>
              <a:defRPr/>
            </a:pPr>
            <a:r>
              <a:t>Server</a:t>
            </a:r>
            <a:br/>
            <a:r>
              <a:t>(port 80)</a:t>
            </a:r>
          </a:p>
        </p:txBody>
      </p:sp>
      <p:sp>
        <p:nvSpPr>
          <p:cNvPr id="6" name="TextBox 5"/>
          <p:cNvSpPr txBox="1"/>
          <p:nvPr/>
        </p:nvSpPr>
        <p:spPr>
          <a:xfrm>
            <a:off x="4874448" y="5753014"/>
            <a:ext cx="1985100" cy="277200"/>
          </a:xfrm>
          <a:prstGeom prst="rect">
            <a:avLst/>
          </a:prstGeom>
          <a:noFill/>
        </p:spPr>
        <p:txBody>
          <a:bodyPr wrap="none">
            <a:spAutoFit/>
          </a:bodyPr>
          <a:lstStyle/>
          <a:p>
            <a:pPr>
              <a:defRPr/>
            </a:pPr>
            <a:r>
              <a:t>TCP bytestream</a:t>
            </a:r>
          </a:p>
        </p:txBody>
      </p:sp>
    </p:spTree>
  </p:cSld>
  <p:clrMapOvr>
    <a:masterClrMapping/>
  </p:clrMapOvr>
</p:sld>
</file>

<file path=ppt/slides/slide3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3619"/>
            <a:ext cx="10515600" cy="1325563"/>
          </a:xfrm>
          <a:prstGeom prst="rect">
            <a:avLst/>
          </a:prstGeom>
          <a:noFill/>
        </p:spPr>
        <p:txBody>
          <a:bodyPr wrap="none">
            <a:spAutoFit/>
          </a:bodyPr>
          <a:lstStyle/>
          <a:p>
            <a:pPr>
              <a:defRPr/>
            </a:pPr>
            <a:r>
              <a:t>HTTP Requests</a:t>
            </a:r>
          </a:p>
        </p:txBody>
      </p:sp>
      <p:sp>
        <p:nvSpPr>
          <p:cNvPr id="3" name="TextBox 2"/>
          <p:cNvSpPr txBox="1"/>
          <p:nvPr/>
        </p:nvSpPr>
        <p:spPr>
          <a:xfrm>
            <a:off x="838200" y="1552892"/>
            <a:ext cx="10515600" cy="4258985"/>
          </a:xfrm>
          <a:prstGeom prst="rect">
            <a:avLst/>
          </a:prstGeom>
          <a:noFill/>
        </p:spPr>
        <p:txBody>
          <a:bodyPr wrap="none">
            <a:spAutoFit/>
          </a:bodyPr>
          <a:lstStyle/>
          <a:p>
            <a:pPr>
              <a:defRPr/>
            </a:pPr>
            <a:r>
              <a:t>The request syntax is in human-readable plaintext (can be typed by a human).</a:t>
            </a:r>
          </a:p>
          <a:p>
            <a:pPr>
              <a:defRPr/>
            </a:pPr>
            <a:r>
              <a:t>Version: What HTTP version we're using</a:t>
            </a:r>
          </a:p>
          <a:p>
            <a:pPr>
              <a:defRPr/>
            </a:pPr>
            <a:r>
              <a:t>URL (Uniform Resource Locator): The resource we want to interact with</a:t>
            </a:r>
          </a:p>
          <a:p>
            <a:pPr>
              <a:defRPr/>
            </a:pPr>
            <a:r>
              <a:t>Intuition: The filepath of a file on some remote server</a:t>
            </a:r>
          </a:p>
          <a:p>
            <a:pPr>
              <a:defRPr/>
            </a:pPr>
            <a:r>
              <a:t>Method: What we want to do with that resource.</a:t>
            </a:r>
          </a:p>
          <a:p>
            <a:pPr>
              <a:defRPr/>
            </a:pPr>
            <a:r>
              <a:t>GET: Send me this resource. Originally, this was the only method</a:t>
            </a:r>
          </a:p>
          <a:p>
            <a:pPr>
              <a:defRPr/>
            </a:pPr>
            <a:r>
              <a:t>POST: Send data to the server (e.g. user submits a form)</a:t>
            </a:r>
          </a:p>
          <a:p>
            <a:pPr>
              <a:defRPr/>
            </a:pPr>
            <a:r>
              <a:t>Other methods for manipulating content on the server, not just retrieving it:</a:t>
            </a:r>
          </a:p>
          <a:p>
            <a:pPr>
              <a:defRPr/>
            </a:pPr>
            <a:r>
              <a:t>PUT, CONNECT, DELETE, OPTIONS, PATCH, TRACE, etc.</a:t>
            </a:r>
          </a:p>
        </p:txBody>
      </p:sp>
      <p:sp>
        <p:nvSpPr>
          <p:cNvPr id="4" name="TextBox 3"/>
          <p:cNvSpPr txBox="1"/>
          <p:nvPr/>
        </p:nvSpPr>
        <p:spPr>
          <a:xfrm>
            <a:off x="2594520" y="5842302"/>
            <a:ext cx="7160100" cy="461700"/>
          </a:xfrm>
          <a:prstGeom prst="rect">
            <a:avLst/>
          </a:prstGeom>
          <a:noFill/>
        </p:spPr>
        <p:txBody>
          <a:bodyPr wrap="none">
            <a:spAutoFit/>
          </a:bodyPr>
          <a:lstStyle/>
          <a:p>
            <a:pPr>
              <a:defRPr/>
            </a:pPr>
            <a:r>
              <a:t>GET    /projects/project1.html    HTTP/1.1    \r\n</a:t>
            </a:r>
          </a:p>
        </p:txBody>
      </p:sp>
      <p:sp>
        <p:nvSpPr>
          <p:cNvPr id="5" name="TextBox 4"/>
          <p:cNvSpPr txBox="1"/>
          <p:nvPr/>
        </p:nvSpPr>
        <p:spPr>
          <a:xfrm>
            <a:off x="2768717" y="6334427"/>
            <a:ext cx="810619" cy="276999"/>
          </a:xfrm>
          <a:prstGeom prst="rect">
            <a:avLst/>
          </a:prstGeom>
          <a:noFill/>
        </p:spPr>
        <p:txBody>
          <a:bodyPr wrap="none">
            <a:spAutoFit/>
          </a:bodyPr>
          <a:lstStyle/>
          <a:p>
            <a:pPr>
              <a:defRPr/>
            </a:pPr>
            <a:r>
              <a:t>Method</a:t>
            </a:r>
          </a:p>
        </p:txBody>
      </p:sp>
      <p:sp>
        <p:nvSpPr>
          <p:cNvPr id="6" name="TextBox 5"/>
          <p:cNvSpPr txBox="1"/>
          <p:nvPr/>
        </p:nvSpPr>
        <p:spPr>
          <a:xfrm>
            <a:off x="4979845" y="6334427"/>
            <a:ext cx="690300" cy="215400"/>
          </a:xfrm>
          <a:prstGeom prst="rect">
            <a:avLst/>
          </a:prstGeom>
          <a:noFill/>
        </p:spPr>
        <p:txBody>
          <a:bodyPr wrap="none">
            <a:spAutoFit/>
          </a:bodyPr>
          <a:lstStyle/>
          <a:p>
            <a:pPr>
              <a:defRPr/>
            </a:pPr>
            <a:r>
              <a:t>URL</a:t>
            </a:r>
          </a:p>
        </p:txBody>
      </p:sp>
      <p:sp>
        <p:nvSpPr>
          <p:cNvPr id="7" name="TextBox 6"/>
          <p:cNvSpPr txBox="1"/>
          <p:nvPr/>
        </p:nvSpPr>
        <p:spPr>
          <a:xfrm>
            <a:off x="7348451" y="6334427"/>
            <a:ext cx="810619" cy="276999"/>
          </a:xfrm>
          <a:prstGeom prst="rect">
            <a:avLst/>
          </a:prstGeom>
          <a:noFill/>
        </p:spPr>
        <p:txBody>
          <a:bodyPr wrap="none">
            <a:spAutoFit/>
          </a:bodyPr>
          <a:lstStyle/>
          <a:p>
            <a:pPr>
              <a:defRPr/>
            </a:pPr>
            <a:r>
              <a:t>version</a:t>
            </a:r>
          </a:p>
        </p:txBody>
      </p:sp>
      <p:sp>
        <p:nvSpPr>
          <p:cNvPr id="8" name="TextBox 7"/>
          <p:cNvSpPr txBox="1"/>
          <p:nvPr/>
        </p:nvSpPr>
        <p:spPr>
          <a:xfrm>
            <a:off x="8661478" y="6304002"/>
            <a:ext cx="1093141" cy="553998"/>
          </a:xfrm>
          <a:prstGeom prst="rect">
            <a:avLst/>
          </a:prstGeom>
          <a:noFill/>
        </p:spPr>
        <p:txBody>
          <a:bodyPr wrap="none">
            <a:spAutoFit/>
          </a:bodyPr>
          <a:lstStyle/>
          <a:p>
            <a:pPr>
              <a:defRPr/>
            </a:pPr>
            <a:r>
              <a:t>ends with a newline</a:t>
            </a:r>
          </a:p>
        </p:txBody>
      </p:sp>
    </p:spTree>
  </p:cSld>
  <p:clrMapOvr>
    <a:masterClrMapping/>
  </p:clrMapOvr>
</p:sld>
</file>

<file path=ppt/slides/slide3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5311833" y="4229408"/>
            <a:ext cx="6747377" cy="2628592"/>
          </a:xfrm>
          <a:prstGeom prst="rect">
            <a:avLst/>
          </a:prstGeom>
        </p:spPr>
      </p:pic>
      <p:sp>
        <p:nvSpPr>
          <p:cNvPr id="3" name="TextBox 2"/>
          <p:cNvSpPr txBox="1"/>
          <p:nvPr/>
        </p:nvSpPr>
        <p:spPr>
          <a:xfrm>
            <a:off x="857134" y="35186"/>
            <a:ext cx="10515600" cy="1325563"/>
          </a:xfrm>
          <a:prstGeom prst="rect">
            <a:avLst/>
          </a:prstGeom>
          <a:noFill/>
        </p:spPr>
        <p:txBody>
          <a:bodyPr wrap="none">
            <a:spAutoFit/>
          </a:bodyPr>
          <a:lstStyle/>
          <a:p>
            <a:pPr>
              <a:defRPr/>
            </a:pPr>
            <a:r>
              <a:t>HTTP Responses</a:t>
            </a:r>
          </a:p>
        </p:txBody>
      </p:sp>
      <p:sp>
        <p:nvSpPr>
          <p:cNvPr id="4" name="TextBox 3"/>
          <p:cNvSpPr txBox="1"/>
          <p:nvPr/>
        </p:nvSpPr>
        <p:spPr>
          <a:xfrm>
            <a:off x="819266" y="1169996"/>
            <a:ext cx="10515600" cy="2006542"/>
          </a:xfrm>
          <a:prstGeom prst="rect">
            <a:avLst/>
          </a:prstGeom>
          <a:noFill/>
        </p:spPr>
        <p:txBody>
          <a:bodyPr wrap="none">
            <a:spAutoFit/>
          </a:bodyPr>
          <a:lstStyle/>
          <a:p>
            <a:pPr>
              <a:defRPr/>
            </a:pPr>
            <a:r>
              <a:t>Version: What HTTP version we're using.</a:t>
            </a:r>
          </a:p>
          <a:p>
            <a:pPr>
              <a:defRPr/>
            </a:pPr>
            <a:r>
              <a:t>Status code: A number, telling us what happened with the request</a:t>
            </a:r>
          </a:p>
          <a:p>
            <a:pPr>
              <a:defRPr/>
            </a:pPr>
            <a:r>
              <a:t>Description: A description of the status code</a:t>
            </a:r>
          </a:p>
          <a:p>
            <a:pPr>
              <a:defRPr/>
            </a:pPr>
            <a:r>
              <a:t>Content: The resource the user requested!</a:t>
            </a:r>
          </a:p>
          <a:p>
            <a:pPr>
              <a:defRPr/>
            </a:pPr>
          </a:p>
        </p:txBody>
      </p:sp>
      <p:sp>
        <p:nvSpPr>
          <p:cNvPr id="5" name="TextBox 4"/>
          <p:cNvSpPr txBox="1"/>
          <p:nvPr/>
        </p:nvSpPr>
        <p:spPr>
          <a:xfrm>
            <a:off x="250398" y="4179862"/>
            <a:ext cx="10034848" cy="2539157"/>
          </a:xfrm>
          <a:prstGeom prst="rect">
            <a:avLst/>
          </a:prstGeom>
          <a:noFill/>
        </p:spPr>
        <p:txBody>
          <a:bodyPr wrap="none">
            <a:spAutoFit/>
          </a:bodyPr>
          <a:lstStyle/>
          <a:p>
            <a:pPr>
              <a:defRPr/>
            </a:pPr>
            <a:r>
              <a:t>Status codes are classified into various categories, according to numeric value:</a:t>
            </a:r>
          </a:p>
          <a:p>
            <a:pPr>
              <a:defRPr/>
            </a:pPr>
            <a:r>
              <a:t>100s: Informational responses</a:t>
            </a:r>
          </a:p>
          <a:p>
            <a:pPr>
              <a:defRPr/>
            </a:pPr>
            <a:r>
              <a:t>200s: Successful responses</a:t>
            </a:r>
          </a:p>
          <a:p>
            <a:pPr>
              <a:defRPr/>
            </a:pPr>
            <a:r>
              <a:t>300s: Redirection messages</a:t>
            </a:r>
          </a:p>
          <a:p>
            <a:pPr>
              <a:defRPr/>
            </a:pPr>
            <a:r>
              <a:t>400s: Client error</a:t>
            </a:r>
          </a:p>
          <a:p>
            <a:pPr>
              <a:defRPr/>
            </a:pPr>
            <a:r>
              <a:t>500s: Server error</a:t>
            </a:r>
          </a:p>
          <a:p>
            <a:pPr>
              <a:defRPr/>
            </a:pPr>
            <a:r>
              <a:t>Try on your browser: http://neverssl.com/</a:t>
            </a:r>
          </a:p>
        </p:txBody>
      </p:sp>
    </p:spTree>
  </p:cSld>
  <p:clrMapOvr>
    <a:masterClrMapping/>
  </p:clrMapOvr>
</p:sld>
</file>

<file path=ppt/slides/slide3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8255"/>
            <a:ext cx="10515600" cy="1325563"/>
          </a:xfrm>
          <a:prstGeom prst="rect">
            <a:avLst/>
          </a:prstGeom>
          <a:noFill/>
        </p:spPr>
        <p:txBody>
          <a:bodyPr wrap="none">
            <a:spAutoFit/>
          </a:bodyPr>
          <a:lstStyle/>
          <a:p>
            <a:pPr>
              <a:defRPr/>
            </a:pPr>
            <a:r>
              <a:t>Speeding Up HTTP</a:t>
            </a:r>
          </a:p>
        </p:txBody>
      </p:sp>
      <p:sp>
        <p:nvSpPr>
          <p:cNvPr id="3" name="TextBox 2"/>
          <p:cNvSpPr txBox="1"/>
          <p:nvPr/>
        </p:nvSpPr>
        <p:spPr>
          <a:xfrm>
            <a:off x="740819" y="1559218"/>
            <a:ext cx="10710333" cy="4351338"/>
          </a:xfrm>
          <a:prstGeom prst="rect">
            <a:avLst/>
          </a:prstGeom>
          <a:noFill/>
        </p:spPr>
        <p:txBody>
          <a:bodyPr wrap="none">
            <a:spAutoFit/>
          </a:bodyPr>
          <a:lstStyle/>
          <a:p>
            <a:pPr>
              <a:defRPr/>
            </a:pPr>
            <a:r>
              <a:t>Loading a single website can require multiple HTTP requests</a:t>
            </a:r>
          </a:p>
          <a:p>
            <a:pPr>
              <a:defRPr/>
            </a:pPr>
            <a:r>
              <a:t>One request for the HTML (text/formatting) of the page</a:t>
            </a:r>
          </a:p>
          <a:p>
            <a:pPr>
              <a:defRPr/>
            </a:pPr>
            <a:r>
              <a:t>Separate requests for every picture</a:t>
            </a:r>
          </a:p>
          <a:p>
            <a:pPr>
              <a:defRPr/>
            </a:pPr>
            <a:r>
              <a:t>Separate requests for scripts to make the page interactive</a:t>
            </a:r>
          </a:p>
          <a:p>
            <a:pPr>
              <a:defRPr/>
            </a:pPr>
            <a:r>
              <a:t>Naive approach: Separate TCP connection with remote server for each request</a:t>
            </a:r>
          </a:p>
          <a:p>
            <a:pPr>
              <a:defRPr/>
            </a:pPr>
            <a:r>
              <a:t>Server is far away  delay/RTT is high</a:t>
            </a:r>
          </a:p>
          <a:p>
            <a:pPr>
              <a:defRPr/>
            </a:pPr>
            <a:r>
              <a:t>We have to do a 3-way handshake for every request  Time and resource consuming</a:t>
            </a:r>
          </a:p>
          <a:p>
            <a:pPr>
              <a:defRPr/>
            </a:pPr>
          </a:p>
        </p:txBody>
      </p:sp>
    </p:spTree>
  </p:cSld>
  <p:clrMapOvr>
    <a:masterClrMapping/>
  </p:clrMapOvr>
</p:sld>
</file>

<file path=ppt/slides/slide3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379879"/>
            <a:ext cx="10515600" cy="894622"/>
          </a:xfrm>
          <a:prstGeom prst="rect">
            <a:avLst/>
          </a:prstGeom>
          <a:noFill/>
        </p:spPr>
        <p:txBody>
          <a:bodyPr wrap="none">
            <a:spAutoFit/>
          </a:bodyPr>
          <a:lstStyle/>
          <a:p>
            <a:pPr>
              <a:defRPr/>
            </a:pPr>
            <a:r>
              <a:t>Web caches</a:t>
            </a:r>
          </a:p>
        </p:txBody>
      </p:sp>
      <p:sp>
        <p:nvSpPr>
          <p:cNvPr id="3" name="TextBox 2"/>
          <p:cNvSpPr txBox="1"/>
          <p:nvPr/>
        </p:nvSpPr>
        <p:spPr>
          <a:xfrm>
            <a:off x="794606" y="2233994"/>
            <a:ext cx="4908362" cy="3762375"/>
          </a:xfrm>
          <a:prstGeom prst="rect">
            <a:avLst/>
          </a:prstGeom>
          <a:noFill/>
        </p:spPr>
        <p:txBody>
          <a:bodyPr wrap="none">
            <a:spAutoFit/>
          </a:bodyPr>
          <a:lstStyle/>
          <a:p>
            <a:pPr>
              <a:defRPr/>
            </a:pPr>
            <a:r>
              <a:t>User configures browser to point to a (local) Web cache</a:t>
            </a:r>
          </a:p>
          <a:p>
            <a:pPr>
              <a:defRPr/>
            </a:pPr>
            <a:r>
              <a:t>Browser sends all HTTP requests to cache</a:t>
            </a:r>
          </a:p>
          <a:p>
            <a:pPr>
              <a:defRPr/>
            </a:pPr>
            <a:r>
              <a:t>If object in cache: cache returns object to client</a:t>
            </a:r>
          </a:p>
          <a:p>
            <a:pPr>
              <a:defRPr/>
            </a:pPr>
            <a:r>
              <a:t>Else cache requests object from origin server, caches received object, then returns object to client</a:t>
            </a:r>
          </a:p>
        </p:txBody>
      </p:sp>
      <p:sp>
        <p:nvSpPr>
          <p:cNvPr id="4" name="TextBox 3"/>
          <p:cNvSpPr txBox="1"/>
          <p:nvPr/>
        </p:nvSpPr>
        <p:spPr>
          <a:xfrm>
            <a:off x="865380" y="1333500"/>
            <a:ext cx="10292615" cy="596900"/>
          </a:xfrm>
          <a:prstGeom prst="rect">
            <a:avLst/>
          </a:prstGeom>
          <a:noFill/>
        </p:spPr>
        <p:txBody>
          <a:bodyPr wrap="none">
            <a:spAutoFit/>
          </a:bodyPr>
          <a:lstStyle/>
          <a:p>
            <a:pPr>
              <a:defRPr/>
            </a:pPr>
            <a:r>
              <a:t>Goal: satisfy client requests without involving origin server</a:t>
            </a:r>
          </a:p>
        </p:txBody>
      </p:sp>
      <p:sp>
        <p:nvSpPr>
          <p:cNvPr id="5" name="TextBox 4"/>
          <p:cNvSpPr txBox="1"/>
          <p:nvPr/>
        </p:nvSpPr>
        <p:spPr>
          <a:xfrm>
            <a:off x="6416675" y="3118188"/>
            <a:ext cx="657225" cy="336550"/>
          </a:xfrm>
          <a:prstGeom prst="rect">
            <a:avLst/>
          </a:prstGeom>
          <a:noFill/>
        </p:spPr>
        <p:txBody>
          <a:bodyPr wrap="none">
            <a:spAutoFit/>
          </a:bodyPr>
          <a:lstStyle/>
          <a:p>
            <a:pPr>
              <a:defRPr/>
            </a:pPr>
            <a:r>
              <a:t>client</a:t>
            </a:r>
          </a:p>
        </p:txBody>
      </p:sp>
      <p:sp>
        <p:nvSpPr>
          <p:cNvPr id="6" name="TextBox 5"/>
          <p:cNvSpPr txBox="1"/>
          <p:nvPr/>
        </p:nvSpPr>
        <p:spPr>
          <a:xfrm>
            <a:off x="6538913" y="5089863"/>
            <a:ext cx="657225" cy="336550"/>
          </a:xfrm>
          <a:prstGeom prst="rect">
            <a:avLst/>
          </a:prstGeom>
          <a:noFill/>
        </p:spPr>
        <p:txBody>
          <a:bodyPr wrap="none">
            <a:spAutoFit/>
          </a:bodyPr>
          <a:lstStyle/>
          <a:p>
            <a:pPr>
              <a:defRPr/>
            </a:pPr>
            <a:r>
              <a:t>client</a:t>
            </a:r>
          </a:p>
        </p:txBody>
      </p:sp>
      <p:sp>
        <p:nvSpPr>
          <p:cNvPr id="7" name="TextBox 6"/>
          <p:cNvSpPr txBox="1"/>
          <p:nvPr/>
        </p:nvSpPr>
        <p:spPr>
          <a:xfrm>
            <a:off x="10281826" y="3292132"/>
            <a:ext cx="708848" cy="535531"/>
          </a:xfrm>
          <a:prstGeom prst="rect">
            <a:avLst/>
          </a:prstGeom>
          <a:noFill/>
        </p:spPr>
        <p:txBody>
          <a:bodyPr wrap="none">
            <a:spAutoFit/>
          </a:bodyPr>
          <a:lstStyle/>
          <a:p>
            <a:pPr>
              <a:defRPr/>
            </a:pPr>
            <a:r>
              <a:t>origin </a:t>
            </a:r>
          </a:p>
          <a:p>
            <a:pPr>
              <a:defRPr/>
            </a:pPr>
            <a:r>
              <a:t>server</a:t>
            </a:r>
          </a:p>
        </p:txBody>
      </p:sp>
      <p:pic>
        <p:nvPicPr>
          <p:cNvPr id="8" name="Picture 7" descr="image.png"/>
          <p:cNvPicPr>
            <a:picLocks noChangeAspect="1"/>
          </p:cNvPicPr>
          <p:nvPr/>
        </p:nvPicPr>
        <p:blipFill>
          <a:blip r:embed="rId2"/>
          <a:stretch>
            <a:fillRect/>
          </a:stretch>
        </p:blipFill>
        <p:spPr>
          <a:xfrm>
            <a:off x="10542588" y="2381588"/>
            <a:ext cx="527050" cy="433388"/>
          </a:xfrm>
          <a:prstGeom prst="rect">
            <a:avLst/>
          </a:prstGeom>
        </p:spPr>
      </p:pic>
      <p:pic>
        <p:nvPicPr>
          <p:cNvPr id="9" name="Picture 8" descr="image.png"/>
          <p:cNvPicPr>
            <a:picLocks noChangeAspect="1"/>
          </p:cNvPicPr>
          <p:nvPr/>
        </p:nvPicPr>
        <p:blipFill>
          <a:blip r:embed="rId2"/>
          <a:stretch>
            <a:fillRect/>
          </a:stretch>
        </p:blipFill>
        <p:spPr>
          <a:xfrm>
            <a:off x="6284913" y="4362788"/>
            <a:ext cx="527050" cy="433388"/>
          </a:xfrm>
          <a:prstGeom prst="rect">
            <a:avLst/>
          </a:prstGeom>
        </p:spPr>
      </p:pic>
    </p:spTree>
  </p:cSld>
  <p:clrMapOvr>
    <a:masterClrMapping/>
  </p:clrMapOvr>
</p:sld>
</file>

<file path=ppt/slides/slide3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48211"/>
            <a:ext cx="10515600" cy="894622"/>
          </a:xfrm>
          <a:prstGeom prst="rect">
            <a:avLst/>
          </a:prstGeom>
          <a:noFill/>
        </p:spPr>
        <p:txBody>
          <a:bodyPr wrap="none">
            <a:spAutoFit/>
          </a:bodyPr>
          <a:lstStyle/>
          <a:p>
            <a:pPr>
              <a:defRPr/>
            </a:pPr>
            <a:r>
              <a:t>Web caches (aka proxy servers)</a:t>
            </a:r>
          </a:p>
        </p:txBody>
      </p:sp>
      <p:sp>
        <p:nvSpPr>
          <p:cNvPr id="3" name="TextBox 2"/>
          <p:cNvSpPr txBox="1"/>
          <p:nvPr/>
        </p:nvSpPr>
        <p:spPr>
          <a:xfrm>
            <a:off x="657606" y="1263514"/>
            <a:ext cx="4752277" cy="2134937"/>
          </a:xfrm>
          <a:prstGeom prst="rect">
            <a:avLst/>
          </a:prstGeom>
          <a:noFill/>
        </p:spPr>
        <p:txBody>
          <a:bodyPr wrap="none">
            <a:spAutoFit/>
          </a:bodyPr>
          <a:lstStyle/>
          <a:p>
            <a:pPr>
              <a:defRPr/>
            </a:pPr>
            <a:r>
              <a:t>Web cache acts as both client and server</a:t>
            </a:r>
          </a:p>
          <a:p>
            <a:pPr>
              <a:defRPr/>
            </a:pPr>
            <a:r>
              <a:t>Server for original requesting client</a:t>
            </a:r>
          </a:p>
          <a:p>
            <a:pPr>
              <a:defRPr/>
            </a:pPr>
            <a:r>
              <a:t>Client to origin server</a:t>
            </a:r>
          </a:p>
        </p:txBody>
      </p:sp>
      <p:sp>
        <p:nvSpPr>
          <p:cNvPr id="4" name="TextBox 3"/>
          <p:cNvSpPr txBox="1"/>
          <p:nvPr/>
        </p:nvSpPr>
        <p:spPr>
          <a:xfrm>
            <a:off x="5456200" y="3892885"/>
            <a:ext cx="6491148" cy="2044068"/>
          </a:xfrm>
          <a:prstGeom prst="rect">
            <a:avLst/>
          </a:prstGeom>
          <a:noFill/>
        </p:spPr>
        <p:txBody>
          <a:bodyPr wrap="none">
            <a:spAutoFit/>
          </a:bodyPr>
          <a:lstStyle/>
          <a:p>
            <a:pPr>
              <a:defRPr/>
            </a:pPr>
            <a:r>
              <a:t>Why Web caching?</a:t>
            </a:r>
          </a:p>
          <a:p>
            <a:pPr>
              <a:defRPr/>
            </a:pPr>
            <a:r>
              <a:t>Reduce response time for client request (why?)</a:t>
            </a:r>
          </a:p>
          <a:p>
            <a:pPr>
              <a:defRPr/>
            </a:pPr>
            <a:r>
              <a:t>Cache is closer to client</a:t>
            </a:r>
          </a:p>
          <a:p>
            <a:pPr>
              <a:defRPr/>
            </a:pPr>
            <a:r>
              <a:t>Reduce traffic on an institution’s access link</a:t>
            </a:r>
          </a:p>
        </p:txBody>
      </p:sp>
    </p:spTree>
  </p:cSld>
  <p:clrMapOvr>
    <a:masterClrMapping/>
  </p:clrMapOvr>
</p:sld>
</file>

<file path=ppt/slides/slide3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859518"/>
          </a:xfrm>
          <a:prstGeom prst="rect">
            <a:avLst/>
          </a:prstGeom>
          <a:noFill/>
        </p:spPr>
        <p:txBody>
          <a:bodyPr wrap="none">
            <a:spAutoFit/>
          </a:bodyPr>
          <a:lstStyle/>
          <a:p>
            <a:pPr>
              <a:defRPr/>
            </a:pPr>
            <a:r>
              <a:t>Network Performance: Delay, Loss, Throughput</a:t>
            </a:r>
          </a:p>
        </p:txBody>
      </p:sp>
      <p:sp>
        <p:nvSpPr>
          <p:cNvPr id="3" name="TextBox 2"/>
          <p:cNvSpPr txBox="1"/>
          <p:nvPr/>
        </p:nvSpPr>
        <p:spPr>
          <a:xfrm>
            <a:off x="838200" y="986909"/>
            <a:ext cx="10515600" cy="2169825"/>
          </a:xfrm>
          <a:prstGeom prst="rect">
            <a:avLst/>
          </a:prstGeom>
          <a:noFill/>
        </p:spPr>
        <p:txBody>
          <a:bodyPr wrap="none">
            <a:spAutoFit/>
          </a:bodyPr>
          <a:lstStyle/>
          <a:p>
            <a:pPr>
              <a:defRPr/>
            </a:pPr>
            <a:r>
              <a:t>How do packet delay and loss occur?</a:t>
            </a:r>
          </a:p>
          <a:p>
            <a:pPr>
              <a:defRPr/>
            </a:pPr>
            <a:r>
              <a:t>Packets queue in router buffers, waiting for turn for transmission</a:t>
            </a:r>
          </a:p>
          <a:p>
            <a:pPr>
              <a:defRPr/>
            </a:pPr>
            <a:r>
              <a:t>Queue length grows when arrival rate to link (temporarily) exceeds output link capacity </a:t>
            </a:r>
          </a:p>
          <a:p>
            <a:pPr>
              <a:defRPr/>
            </a:pPr>
            <a:r>
              <a:t>Packet loss occurs when memory to hold queued packets fills up</a:t>
            </a:r>
          </a:p>
        </p:txBody>
      </p:sp>
    </p:spTree>
  </p:cSld>
  <p:clrMapOvr>
    <a:masterClrMapping/>
  </p:clrMapOvr>
</p:sld>
</file>

<file path=ppt/slides/slide3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859518"/>
          </a:xfrm>
          <a:prstGeom prst="rect">
            <a:avLst/>
          </a:prstGeom>
          <a:noFill/>
        </p:spPr>
        <p:txBody>
          <a:bodyPr wrap="none">
            <a:spAutoFit/>
          </a:bodyPr>
          <a:lstStyle/>
          <a:p>
            <a:pPr>
              <a:defRPr/>
            </a:pPr>
            <a:r>
              <a:t>Network Performance: Caravan analogy</a:t>
            </a:r>
          </a:p>
        </p:txBody>
      </p:sp>
      <p:sp>
        <p:nvSpPr>
          <p:cNvPr id="3" name="TextBox 2"/>
          <p:cNvSpPr txBox="1"/>
          <p:nvPr/>
        </p:nvSpPr>
        <p:spPr>
          <a:xfrm>
            <a:off x="10503788" y="1612206"/>
            <a:ext cx="2127250" cy="369888"/>
          </a:xfrm>
          <a:prstGeom prst="rect">
            <a:avLst/>
          </a:prstGeom>
          <a:noFill/>
        </p:spPr>
        <p:txBody>
          <a:bodyPr wrap="none">
            <a:spAutoFit/>
          </a:bodyPr>
          <a:lstStyle/>
          <a:p>
            <a:pPr>
              <a:defRPr/>
            </a:pPr>
            <a:r>
              <a:t>toll booth</a:t>
            </a:r>
          </a:p>
        </p:txBody>
      </p:sp>
      <p:sp>
        <p:nvSpPr>
          <p:cNvPr id="4" name="TextBox 3"/>
          <p:cNvSpPr txBox="1"/>
          <p:nvPr/>
        </p:nvSpPr>
        <p:spPr>
          <a:xfrm>
            <a:off x="7888174" y="1587199"/>
            <a:ext cx="2343150" cy="400110"/>
          </a:xfrm>
          <a:prstGeom prst="rect">
            <a:avLst/>
          </a:prstGeom>
          <a:noFill/>
        </p:spPr>
        <p:txBody>
          <a:bodyPr wrap="none">
            <a:spAutoFit/>
          </a:bodyPr>
          <a:lstStyle/>
          <a:p>
            <a:pPr>
              <a:defRPr/>
            </a:pPr>
            <a:r>
              <a:t>toll  booth</a:t>
            </a:r>
          </a:p>
        </p:txBody>
      </p:sp>
      <p:sp>
        <p:nvSpPr>
          <p:cNvPr id="5" name="TextBox 4"/>
          <p:cNvSpPr txBox="1"/>
          <p:nvPr/>
        </p:nvSpPr>
        <p:spPr>
          <a:xfrm>
            <a:off x="8866074" y="1234773"/>
            <a:ext cx="658813" cy="0"/>
          </a:xfrm>
          <a:prstGeom prst="rect">
            <a:avLst/>
          </a:prstGeom>
          <a:noFill/>
        </p:spPr>
        <p:txBody>
          <a:bodyPr wrap="none">
            <a:spAutoFit/>
          </a:bodyPr>
          <a:lstStyle/>
          <a:p>
            <a:pPr>
              <a:defRPr/>
            </a:pPr>
          </a:p>
        </p:txBody>
      </p:sp>
      <p:sp>
        <p:nvSpPr>
          <p:cNvPr id="6" name="TextBox 5"/>
          <p:cNvSpPr txBox="1"/>
          <p:nvPr/>
        </p:nvSpPr>
        <p:spPr>
          <a:xfrm>
            <a:off x="9524886" y="1034748"/>
            <a:ext cx="1079500" cy="396875"/>
          </a:xfrm>
          <a:prstGeom prst="rect">
            <a:avLst/>
          </a:prstGeom>
          <a:noFill/>
        </p:spPr>
        <p:txBody>
          <a:bodyPr wrap="none">
            <a:spAutoFit/>
          </a:bodyPr>
          <a:lstStyle/>
          <a:p>
            <a:pPr>
              <a:defRPr/>
            </a:pPr>
            <a:r>
              <a:t>100 km</a:t>
            </a:r>
          </a:p>
        </p:txBody>
      </p:sp>
      <p:sp>
        <p:nvSpPr>
          <p:cNvPr id="7" name="TextBox 6"/>
          <p:cNvSpPr txBox="1"/>
          <p:nvPr/>
        </p:nvSpPr>
        <p:spPr>
          <a:xfrm>
            <a:off x="10604386" y="1233185"/>
            <a:ext cx="866775" cy="0"/>
          </a:xfrm>
          <a:prstGeom prst="rect">
            <a:avLst/>
          </a:prstGeom>
          <a:noFill/>
        </p:spPr>
        <p:txBody>
          <a:bodyPr wrap="none">
            <a:spAutoFit/>
          </a:bodyPr>
          <a:lstStyle/>
          <a:p>
            <a:pPr>
              <a:defRPr/>
            </a:pPr>
          </a:p>
        </p:txBody>
      </p:sp>
      <p:sp>
        <p:nvSpPr>
          <p:cNvPr id="8" name="TextBox 7"/>
          <p:cNvSpPr txBox="1"/>
          <p:nvPr/>
        </p:nvSpPr>
        <p:spPr>
          <a:xfrm>
            <a:off x="11479116" y="925211"/>
            <a:ext cx="74613" cy="671513"/>
          </a:xfrm>
          <a:prstGeom prst="rect">
            <a:avLst/>
          </a:prstGeom>
          <a:noFill/>
        </p:spPr>
        <p:txBody>
          <a:bodyPr wrap="none">
            <a:spAutoFit/>
          </a:bodyPr>
          <a:lstStyle/>
          <a:p>
            <a:pPr>
              <a:defRPr/>
            </a:pPr>
          </a:p>
        </p:txBody>
      </p:sp>
      <p:sp>
        <p:nvSpPr>
          <p:cNvPr id="9" name="TextBox 8"/>
          <p:cNvSpPr txBox="1"/>
          <p:nvPr/>
        </p:nvSpPr>
        <p:spPr>
          <a:xfrm>
            <a:off x="8866074" y="1234773"/>
            <a:ext cx="658813" cy="0"/>
          </a:xfrm>
          <a:prstGeom prst="rect">
            <a:avLst/>
          </a:prstGeom>
          <a:noFill/>
        </p:spPr>
        <p:txBody>
          <a:bodyPr wrap="none">
            <a:spAutoFit/>
          </a:bodyPr>
          <a:lstStyle/>
          <a:p>
            <a:pPr>
              <a:defRPr/>
            </a:pPr>
          </a:p>
        </p:txBody>
      </p:sp>
      <p:sp>
        <p:nvSpPr>
          <p:cNvPr id="10" name="TextBox 9"/>
          <p:cNvSpPr txBox="1"/>
          <p:nvPr/>
        </p:nvSpPr>
        <p:spPr>
          <a:xfrm>
            <a:off x="10604386" y="1233185"/>
            <a:ext cx="866775" cy="0"/>
          </a:xfrm>
          <a:prstGeom prst="rect">
            <a:avLst/>
          </a:prstGeom>
          <a:noFill/>
        </p:spPr>
        <p:txBody>
          <a:bodyPr wrap="none">
            <a:spAutoFit/>
          </a:bodyPr>
          <a:lstStyle/>
          <a:p>
            <a:pPr>
              <a:defRPr/>
            </a:pPr>
          </a:p>
        </p:txBody>
      </p:sp>
      <p:sp>
        <p:nvSpPr>
          <p:cNvPr id="11" name="TextBox 10"/>
          <p:cNvSpPr txBox="1"/>
          <p:nvPr/>
        </p:nvSpPr>
        <p:spPr>
          <a:xfrm>
            <a:off x="6587768" y="5028227"/>
            <a:ext cx="5720256" cy="1765321"/>
          </a:xfrm>
          <a:prstGeom prst="rect">
            <a:avLst/>
          </a:prstGeom>
          <a:noFill/>
        </p:spPr>
        <p:txBody>
          <a:bodyPr wrap="none">
            <a:spAutoFit/>
          </a:bodyPr>
          <a:lstStyle/>
          <a:p>
            <a:pPr>
              <a:defRPr/>
            </a:pPr>
            <a:r>
              <a:t>Processing Delay:  </a:t>
            </a:r>
          </a:p>
          <a:p>
            <a:pPr>
              <a:defRPr/>
            </a:pPr>
            <a:r>
              <a:t>Time for toll booth operator to check each car's documents</a:t>
            </a:r>
          </a:p>
          <a:p>
            <a:pPr>
              <a:defRPr/>
            </a:pPr>
            <a:r>
              <a:t>In network: Router examining packet headers, making forwarding decisions</a:t>
            </a:r>
          </a:p>
        </p:txBody>
      </p:sp>
      <p:sp>
        <p:nvSpPr>
          <p:cNvPr id="12" name="TextBox 11"/>
          <p:cNvSpPr txBox="1"/>
          <p:nvPr/>
        </p:nvSpPr>
        <p:spPr>
          <a:xfrm>
            <a:off x="6389970" y="2021780"/>
            <a:ext cx="5720256" cy="2833340"/>
          </a:xfrm>
          <a:prstGeom prst="rect">
            <a:avLst/>
          </a:prstGeom>
          <a:noFill/>
        </p:spPr>
        <p:txBody>
          <a:bodyPr wrap="none">
            <a:spAutoFit/>
          </a:bodyPr>
          <a:lstStyle/>
          <a:p>
            <a:pPr>
              <a:defRPr/>
            </a:pPr>
            <a:r>
              <a:t>Queueing Delay:  </a:t>
            </a:r>
          </a:p>
          <a:p>
            <a:pPr>
              <a:defRPr/>
            </a:pPr>
            <a:r>
              <a:t>Time cars wait in line when toll booth is busy with other traffic</a:t>
            </a:r>
          </a:p>
          <a:p>
            <a:pPr>
              <a:defRPr/>
            </a:pPr>
            <a:r>
              <a:t>E.g., our caravan arrives, but 5 cars from another route are already waiting. The queueing time is: 5 x 12 = 60 sec for the first car of our caravan</a:t>
            </a:r>
          </a:p>
          <a:p>
            <a:pPr>
              <a:defRPr/>
            </a:pPr>
            <a:r>
              <a:t>In network: Packets waiting in router buffers when link is busy</a:t>
            </a:r>
          </a:p>
          <a:p>
            <a:pPr>
              <a:defRPr/>
            </a:pPr>
          </a:p>
        </p:txBody>
      </p:sp>
    </p:spTree>
  </p:cSld>
  <p:clrMapOvr>
    <a:masterClrMapping/>
  </p:clrMapOvr>
</p:sld>
</file>

<file path=ppt/slides/slide3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859518"/>
          </a:xfrm>
          <a:prstGeom prst="rect">
            <a:avLst/>
          </a:prstGeom>
          <a:noFill/>
        </p:spPr>
        <p:txBody>
          <a:bodyPr wrap="none">
            <a:spAutoFit/>
          </a:bodyPr>
          <a:lstStyle/>
          <a:p>
            <a:pPr>
              <a:defRPr/>
            </a:pPr>
            <a:r>
              <a:t>Network Performance: Caravan analogy</a:t>
            </a:r>
          </a:p>
        </p:txBody>
      </p:sp>
      <p:sp>
        <p:nvSpPr>
          <p:cNvPr id="3" name="TextBox 2"/>
          <p:cNvSpPr txBox="1"/>
          <p:nvPr/>
        </p:nvSpPr>
        <p:spPr>
          <a:xfrm>
            <a:off x="10503788" y="1612206"/>
            <a:ext cx="2127250" cy="369888"/>
          </a:xfrm>
          <a:prstGeom prst="rect">
            <a:avLst/>
          </a:prstGeom>
          <a:noFill/>
        </p:spPr>
        <p:txBody>
          <a:bodyPr wrap="none">
            <a:spAutoFit/>
          </a:bodyPr>
          <a:lstStyle/>
          <a:p>
            <a:pPr>
              <a:defRPr/>
            </a:pPr>
            <a:r>
              <a:t>toll booth</a:t>
            </a:r>
          </a:p>
        </p:txBody>
      </p:sp>
      <p:sp>
        <p:nvSpPr>
          <p:cNvPr id="4" name="TextBox 3"/>
          <p:cNvSpPr txBox="1"/>
          <p:nvPr/>
        </p:nvSpPr>
        <p:spPr>
          <a:xfrm>
            <a:off x="7888174" y="1587199"/>
            <a:ext cx="2343150" cy="400110"/>
          </a:xfrm>
          <a:prstGeom prst="rect">
            <a:avLst/>
          </a:prstGeom>
          <a:noFill/>
        </p:spPr>
        <p:txBody>
          <a:bodyPr wrap="none">
            <a:spAutoFit/>
          </a:bodyPr>
          <a:lstStyle/>
          <a:p>
            <a:pPr>
              <a:defRPr/>
            </a:pPr>
            <a:r>
              <a:t>toll  booth</a:t>
            </a:r>
          </a:p>
        </p:txBody>
      </p:sp>
      <p:sp>
        <p:nvSpPr>
          <p:cNvPr id="5" name="TextBox 4"/>
          <p:cNvSpPr txBox="1"/>
          <p:nvPr/>
        </p:nvSpPr>
        <p:spPr>
          <a:xfrm>
            <a:off x="8866074" y="1234773"/>
            <a:ext cx="658813" cy="0"/>
          </a:xfrm>
          <a:prstGeom prst="rect">
            <a:avLst/>
          </a:prstGeom>
          <a:noFill/>
        </p:spPr>
        <p:txBody>
          <a:bodyPr wrap="none">
            <a:spAutoFit/>
          </a:bodyPr>
          <a:lstStyle/>
          <a:p>
            <a:pPr>
              <a:defRPr/>
            </a:pPr>
          </a:p>
        </p:txBody>
      </p:sp>
      <p:sp>
        <p:nvSpPr>
          <p:cNvPr id="6" name="TextBox 5"/>
          <p:cNvSpPr txBox="1"/>
          <p:nvPr/>
        </p:nvSpPr>
        <p:spPr>
          <a:xfrm>
            <a:off x="9524886" y="1034748"/>
            <a:ext cx="1079500" cy="396875"/>
          </a:xfrm>
          <a:prstGeom prst="rect">
            <a:avLst/>
          </a:prstGeom>
          <a:noFill/>
        </p:spPr>
        <p:txBody>
          <a:bodyPr wrap="none">
            <a:spAutoFit/>
          </a:bodyPr>
          <a:lstStyle/>
          <a:p>
            <a:pPr>
              <a:defRPr/>
            </a:pPr>
            <a:r>
              <a:t>100 km</a:t>
            </a:r>
          </a:p>
        </p:txBody>
      </p:sp>
      <p:sp>
        <p:nvSpPr>
          <p:cNvPr id="7" name="TextBox 6"/>
          <p:cNvSpPr txBox="1"/>
          <p:nvPr/>
        </p:nvSpPr>
        <p:spPr>
          <a:xfrm>
            <a:off x="10604386" y="1233185"/>
            <a:ext cx="866775" cy="0"/>
          </a:xfrm>
          <a:prstGeom prst="rect">
            <a:avLst/>
          </a:prstGeom>
          <a:noFill/>
        </p:spPr>
        <p:txBody>
          <a:bodyPr wrap="none">
            <a:spAutoFit/>
          </a:bodyPr>
          <a:lstStyle/>
          <a:p>
            <a:pPr>
              <a:defRPr/>
            </a:pPr>
          </a:p>
        </p:txBody>
      </p:sp>
      <p:sp>
        <p:nvSpPr>
          <p:cNvPr id="8" name="TextBox 7"/>
          <p:cNvSpPr txBox="1"/>
          <p:nvPr/>
        </p:nvSpPr>
        <p:spPr>
          <a:xfrm>
            <a:off x="11479116" y="925211"/>
            <a:ext cx="74613" cy="671513"/>
          </a:xfrm>
          <a:prstGeom prst="rect">
            <a:avLst/>
          </a:prstGeom>
          <a:noFill/>
        </p:spPr>
        <p:txBody>
          <a:bodyPr wrap="none">
            <a:spAutoFit/>
          </a:bodyPr>
          <a:lstStyle/>
          <a:p>
            <a:pPr>
              <a:defRPr/>
            </a:pPr>
          </a:p>
        </p:txBody>
      </p:sp>
      <p:sp>
        <p:nvSpPr>
          <p:cNvPr id="9" name="TextBox 8"/>
          <p:cNvSpPr txBox="1"/>
          <p:nvPr/>
        </p:nvSpPr>
        <p:spPr>
          <a:xfrm>
            <a:off x="8866074" y="1234773"/>
            <a:ext cx="658813" cy="0"/>
          </a:xfrm>
          <a:prstGeom prst="rect">
            <a:avLst/>
          </a:prstGeom>
          <a:noFill/>
        </p:spPr>
        <p:txBody>
          <a:bodyPr wrap="none">
            <a:spAutoFit/>
          </a:bodyPr>
          <a:lstStyle/>
          <a:p>
            <a:pPr>
              <a:defRPr/>
            </a:pPr>
          </a:p>
        </p:txBody>
      </p:sp>
      <p:sp>
        <p:nvSpPr>
          <p:cNvPr id="10" name="TextBox 9"/>
          <p:cNvSpPr txBox="1"/>
          <p:nvPr/>
        </p:nvSpPr>
        <p:spPr>
          <a:xfrm>
            <a:off x="10604386" y="1233185"/>
            <a:ext cx="866775" cy="0"/>
          </a:xfrm>
          <a:prstGeom prst="rect">
            <a:avLst/>
          </a:prstGeom>
          <a:noFill/>
        </p:spPr>
        <p:txBody>
          <a:bodyPr wrap="none">
            <a:spAutoFit/>
          </a:bodyPr>
          <a:lstStyle/>
          <a:p>
            <a:pPr>
              <a:defRPr/>
            </a:pPr>
          </a:p>
        </p:txBody>
      </p:sp>
      <p:sp>
        <p:nvSpPr>
          <p:cNvPr id="11" name="TextBox 10"/>
          <p:cNvSpPr txBox="1"/>
          <p:nvPr/>
        </p:nvSpPr>
        <p:spPr>
          <a:xfrm>
            <a:off x="6178150" y="2087034"/>
            <a:ext cx="5951071" cy="1855983"/>
          </a:xfrm>
          <a:prstGeom prst="rect">
            <a:avLst/>
          </a:prstGeom>
          <a:noFill/>
        </p:spPr>
        <p:txBody>
          <a:bodyPr wrap="none">
            <a:spAutoFit/>
          </a:bodyPr>
          <a:lstStyle/>
          <a:p>
            <a:pPr>
              <a:defRPr/>
            </a:pPr>
            <a:r>
              <a:t>Transmission Delay:  </a:t>
            </a:r>
          </a:p>
          <a:p>
            <a:pPr>
              <a:defRPr/>
            </a:pPr>
            <a:r>
              <a:t>Time to "push" entire caravan through toll booth. E.g., 10 cars × 12 sec = 120 seconds</a:t>
            </a:r>
          </a:p>
          <a:p>
            <a:pPr>
              <a:defRPr/>
            </a:pPr>
            <a:r>
              <a:t>In network: Time to push all packet bits onto the link (packet length/ link transmission rate)</a:t>
            </a:r>
          </a:p>
        </p:txBody>
      </p:sp>
      <p:sp>
        <p:nvSpPr>
          <p:cNvPr id="12" name="TextBox 11"/>
          <p:cNvSpPr txBox="1"/>
          <p:nvPr/>
        </p:nvSpPr>
        <p:spPr>
          <a:xfrm>
            <a:off x="6178150" y="3943017"/>
            <a:ext cx="5951071" cy="2833340"/>
          </a:xfrm>
          <a:prstGeom prst="rect">
            <a:avLst/>
          </a:prstGeom>
          <a:noFill/>
        </p:spPr>
        <p:txBody>
          <a:bodyPr wrap="none">
            <a:spAutoFit/>
          </a:bodyPr>
          <a:lstStyle/>
          <a:p>
            <a:pPr>
              <a:defRPr/>
            </a:pPr>
            <a:r>
              <a:t>Propagation Delay:  </a:t>
            </a:r>
          </a:p>
          <a:p>
            <a:pPr>
              <a:defRPr/>
            </a:pPr>
            <a:r>
              <a:t>Time for a car to travel from 1st to 2nd toll booth</a:t>
            </a:r>
          </a:p>
          <a:p>
            <a:pPr>
              <a:defRPr/>
            </a:pPr>
            <a:r>
              <a:t>E.g., 100 km ÷ 100 km/hr = 60 minutes </a:t>
            </a:r>
          </a:p>
          <a:p>
            <a:pPr>
              <a:defRPr/>
            </a:pPr>
            <a:r>
              <a:t>In network: Time for signal to travel through physical medium (length of physical link/propagation speed )</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261" y="155705"/>
            <a:ext cx="11179629" cy="736892"/>
          </a:xfrm>
          <a:prstGeom prst="rect">
            <a:avLst/>
          </a:prstGeom>
          <a:noFill/>
        </p:spPr>
        <p:txBody>
          <a:bodyPr wrap="none">
            <a:spAutoFit/>
          </a:bodyPr>
          <a:lstStyle/>
          <a:p>
            <a:pPr>
              <a:defRPr/>
            </a:pPr>
            <a:r>
              <a:t>Pseudorandomness and PRGs</a:t>
            </a:r>
          </a:p>
        </p:txBody>
      </p:sp>
      <p:sp>
        <p:nvSpPr>
          <p:cNvPr id="3" name="TextBox 2"/>
          <p:cNvSpPr txBox="1"/>
          <p:nvPr/>
        </p:nvSpPr>
        <p:spPr>
          <a:xfrm>
            <a:off x="798261" y="1032151"/>
            <a:ext cx="10685079" cy="3477875"/>
          </a:xfrm>
          <a:prstGeom prst="rect">
            <a:avLst/>
          </a:prstGeom>
          <a:noFill/>
        </p:spPr>
        <p:txBody>
          <a:bodyPr wrap="none">
            <a:spAutoFit/>
          </a:bodyPr>
          <a:lstStyle/>
          <a:p>
            <a:pPr>
              <a:defRPr/>
            </a:pPr>
            <a:r>
              <a:t>What does “pseudorandom” mean?</a:t>
            </a:r>
          </a:p>
          <a:p>
            <a:pPr>
              <a:defRPr/>
            </a:pPr>
            <a:r>
              <a:t>Informal: cannot be distinguished from uniform (i.e., random)</a:t>
            </a:r>
          </a:p>
          <a:p>
            <a:pPr>
              <a:defRPr/>
            </a:pPr>
            <a:r>
              <a:t>Informal: </a:t>
            </a:r>
          </a:p>
          <a:p>
            <a:pPr>
              <a:defRPr/>
            </a:pPr>
            <a:r>
              <a:t>Fix some distribution D on n-bit strings: x  D means “sample x according to D”</a:t>
            </a:r>
          </a:p>
          <a:p>
            <a:pPr>
              <a:defRPr/>
            </a:pPr>
            <a:r>
              <a:t>D is pseudorandom if it passes all efficient statistical tests</a:t>
            </a:r>
          </a:p>
          <a:p>
            <a:pPr>
              <a:defRPr/>
            </a:pPr>
            <a:r>
              <a:t>Pseudorandom generators (PRGs)</a:t>
            </a:r>
          </a:p>
          <a:p>
            <a:pPr>
              <a:defRPr/>
            </a:pPr>
            <a:r>
              <a:t>A PRG is an efficient, deterministic algorithm that expands a short, uniform (random) seed into a longer, pseudorandom output</a:t>
            </a:r>
          </a:p>
        </p:txBody>
      </p:sp>
      <p:sp>
        <p:nvSpPr>
          <p:cNvPr id="4" name="TextBox 3"/>
          <p:cNvSpPr txBox="1"/>
          <p:nvPr/>
        </p:nvSpPr>
        <p:spPr>
          <a:xfrm>
            <a:off x="7170420" y="4205226"/>
            <a:ext cx="1752600" cy="609600"/>
          </a:xfrm>
          <a:prstGeom prst="rect">
            <a:avLst/>
          </a:prstGeom>
          <a:noFill/>
        </p:spPr>
        <p:txBody>
          <a:bodyPr wrap="none">
            <a:spAutoFit/>
          </a:bodyPr>
          <a:lstStyle/>
          <a:p>
            <a:pPr>
              <a:defRPr/>
            </a:pPr>
            <a:r>
              <a:t>seed</a:t>
            </a:r>
          </a:p>
        </p:txBody>
      </p:sp>
      <p:sp>
        <p:nvSpPr>
          <p:cNvPr id="5" name="TextBox 4"/>
          <p:cNvSpPr txBox="1"/>
          <p:nvPr/>
        </p:nvSpPr>
        <p:spPr>
          <a:xfrm>
            <a:off x="7741920" y="5221226"/>
            <a:ext cx="571500" cy="508000"/>
          </a:xfrm>
          <a:prstGeom prst="rect">
            <a:avLst/>
          </a:prstGeom>
          <a:noFill/>
        </p:spPr>
        <p:txBody>
          <a:bodyPr wrap="none">
            <a:spAutoFit/>
          </a:bodyPr>
          <a:lstStyle/>
          <a:p>
            <a:pPr>
              <a:defRPr/>
            </a:pPr>
            <a:r>
              <a:t>G</a:t>
            </a:r>
          </a:p>
        </p:txBody>
      </p:sp>
      <p:sp>
        <p:nvSpPr>
          <p:cNvPr id="6" name="TextBox 5"/>
          <p:cNvSpPr txBox="1"/>
          <p:nvPr/>
        </p:nvSpPr>
        <p:spPr>
          <a:xfrm>
            <a:off x="4312920" y="6135626"/>
            <a:ext cx="7391400" cy="609600"/>
          </a:xfrm>
          <a:prstGeom prst="rect">
            <a:avLst/>
          </a:prstGeom>
          <a:noFill/>
        </p:spPr>
        <p:txBody>
          <a:bodyPr wrap="none">
            <a:spAutoFit/>
          </a:bodyPr>
          <a:lstStyle/>
          <a:p>
            <a:pPr>
              <a:defRPr/>
            </a:pPr>
            <a:r>
              <a:t>output</a:t>
            </a:r>
          </a:p>
        </p:txBody>
      </p:sp>
    </p:spTree>
  </p:cSld>
  <p:clrMapOvr>
    <a:masterClrMapping/>
  </p:clrMapOvr>
</p:sld>
</file>

<file path=ppt/slides/slide3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859518"/>
          </a:xfrm>
          <a:prstGeom prst="rect">
            <a:avLst/>
          </a:prstGeom>
          <a:noFill/>
        </p:spPr>
        <p:txBody>
          <a:bodyPr wrap="none">
            <a:spAutoFit/>
          </a:bodyPr>
          <a:lstStyle/>
          <a:p>
            <a:pPr>
              <a:defRPr/>
            </a:pPr>
            <a:r>
              <a:t>Network Performance: Delay</a:t>
            </a:r>
          </a:p>
        </p:txBody>
      </p:sp>
      <p:sp>
        <p:nvSpPr>
          <p:cNvPr id="3" name="TextBox 2"/>
          <p:cNvSpPr txBox="1"/>
          <p:nvPr/>
        </p:nvSpPr>
        <p:spPr>
          <a:xfrm>
            <a:off x="6175328" y="2665901"/>
            <a:ext cx="6016672" cy="1579546"/>
          </a:xfrm>
          <a:prstGeom prst="rect">
            <a:avLst/>
          </a:prstGeom>
          <a:noFill/>
        </p:spPr>
        <p:txBody>
          <a:bodyPr wrap="none">
            <a:spAutoFit/>
          </a:bodyPr>
          <a:lstStyle/>
          <a:p>
            <a:pPr>
              <a:defRPr/>
            </a:pPr>
            <a:r>
              <a:t>dproc: processing delay </a:t>
            </a:r>
          </a:p>
          <a:p>
            <a:pPr>
              <a:defRPr/>
            </a:pPr>
            <a:r>
              <a:t>Nodal processing: check bit errors, determine output link, etc.</a:t>
            </a:r>
          </a:p>
          <a:p>
            <a:pPr>
              <a:defRPr/>
            </a:pPr>
            <a:r>
              <a:t>Typically, &lt; microsecs</a:t>
            </a:r>
          </a:p>
        </p:txBody>
      </p:sp>
      <p:sp>
        <p:nvSpPr>
          <p:cNvPr id="4" name="TextBox 3"/>
          <p:cNvSpPr txBox="1"/>
          <p:nvPr/>
        </p:nvSpPr>
        <p:spPr>
          <a:xfrm>
            <a:off x="8231588" y="695509"/>
            <a:ext cx="3457143" cy="2019334"/>
          </a:xfrm>
          <a:prstGeom prst="rect">
            <a:avLst/>
          </a:prstGeom>
          <a:noFill/>
        </p:spPr>
        <p:txBody>
          <a:bodyPr wrap="none">
            <a:spAutoFit/>
          </a:bodyPr>
          <a:lstStyle/>
          <a:p>
            <a:pPr>
              <a:defRPr/>
            </a:pPr>
            <a:r>
              <a:t> dqueue: queueing delay</a:t>
            </a:r>
          </a:p>
          <a:p>
            <a:pPr>
              <a:defRPr/>
            </a:pPr>
            <a:r>
              <a:t>Time waiting at output link for transmission </a:t>
            </a:r>
          </a:p>
          <a:p>
            <a:pPr>
              <a:defRPr/>
            </a:pPr>
            <a:r>
              <a:t>Depends on congestion level of router</a:t>
            </a:r>
          </a:p>
        </p:txBody>
      </p:sp>
      <p:sp>
        <p:nvSpPr>
          <p:cNvPr id="5" name="TextBox 4"/>
          <p:cNvSpPr txBox="1"/>
          <p:nvPr/>
        </p:nvSpPr>
        <p:spPr>
          <a:xfrm>
            <a:off x="971260" y="4295281"/>
            <a:ext cx="4380277" cy="2078037"/>
          </a:xfrm>
          <a:prstGeom prst="rect">
            <a:avLst/>
          </a:prstGeom>
          <a:noFill/>
        </p:spPr>
        <p:txBody>
          <a:bodyPr wrap="none">
            <a:spAutoFit/>
          </a:bodyPr>
          <a:lstStyle/>
          <a:p>
            <a:pPr>
              <a:defRPr/>
            </a:pPr>
            <a:r>
              <a:t>dtrans: transmission delay:</a:t>
            </a:r>
          </a:p>
          <a:p>
            <a:pPr>
              <a:defRPr/>
            </a:pPr>
            <a:r>
              <a:t>L: packet length (bits) </a:t>
            </a:r>
          </a:p>
          <a:p>
            <a:pPr>
              <a:defRPr/>
            </a:pPr>
            <a:r>
              <a:t>R: link transmission rate (bps)</a:t>
            </a:r>
          </a:p>
          <a:p>
            <a:pPr>
              <a:defRPr/>
            </a:pPr>
            <a:r>
              <a:t>dtrans = L/R</a:t>
            </a:r>
          </a:p>
        </p:txBody>
      </p:sp>
      <p:sp>
        <p:nvSpPr>
          <p:cNvPr id="6" name="TextBox 5"/>
          <p:cNvSpPr txBox="1"/>
          <p:nvPr/>
        </p:nvSpPr>
        <p:spPr>
          <a:xfrm>
            <a:off x="6266522" y="4302229"/>
            <a:ext cx="5147743" cy="2190750"/>
          </a:xfrm>
          <a:prstGeom prst="rect">
            <a:avLst/>
          </a:prstGeom>
          <a:noFill/>
        </p:spPr>
        <p:txBody>
          <a:bodyPr wrap="none">
            <a:spAutoFit/>
          </a:bodyPr>
          <a:lstStyle/>
          <a:p>
            <a:pPr>
              <a:defRPr/>
            </a:pPr>
            <a:r>
              <a:t>dprop: propagation delay:</a:t>
            </a:r>
          </a:p>
          <a:p>
            <a:pPr>
              <a:defRPr/>
            </a:pPr>
            <a:r>
              <a:t>d: length of physical link</a:t>
            </a:r>
          </a:p>
          <a:p>
            <a:pPr>
              <a:defRPr/>
            </a:pPr>
            <a:r>
              <a:t>s: propagation speed (~2x108 m/sec)</a:t>
            </a:r>
          </a:p>
          <a:p>
            <a:pPr>
              <a:defRPr/>
            </a:pPr>
            <a:r>
              <a:t>dprop = d/s</a:t>
            </a:r>
          </a:p>
        </p:txBody>
      </p:sp>
    </p:spTree>
  </p:cSld>
  <p:clrMapOvr>
    <a:masterClrMapping/>
  </p:clrMapOvr>
</p:sld>
</file>

<file path=ppt/slides/slide3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859518"/>
          </a:xfrm>
          <a:prstGeom prst="rect">
            <a:avLst/>
          </a:prstGeom>
          <a:noFill/>
        </p:spPr>
        <p:txBody>
          <a:bodyPr wrap="none">
            <a:spAutoFit/>
          </a:bodyPr>
          <a:lstStyle/>
          <a:p>
            <a:pPr>
              <a:defRPr/>
            </a:pPr>
            <a:r>
              <a:t>Network Performance: Packet Loss</a:t>
            </a:r>
          </a:p>
        </p:txBody>
      </p:sp>
      <p:sp>
        <p:nvSpPr>
          <p:cNvPr id="3" name="TextBox 2"/>
          <p:cNvSpPr txBox="1"/>
          <p:nvPr/>
        </p:nvSpPr>
        <p:spPr>
          <a:xfrm>
            <a:off x="975618" y="1391460"/>
            <a:ext cx="10214897" cy="719344"/>
          </a:xfrm>
          <a:prstGeom prst="rect">
            <a:avLst/>
          </a:prstGeom>
          <a:noFill/>
        </p:spPr>
        <p:txBody>
          <a:bodyPr wrap="none">
            <a:spAutoFit/>
          </a:bodyPr>
          <a:lstStyle/>
          <a:p>
            <a:pPr>
              <a:defRPr/>
            </a:pPr>
          </a:p>
        </p:txBody>
      </p:sp>
      <p:sp>
        <p:nvSpPr>
          <p:cNvPr id="4" name="TextBox 3"/>
          <p:cNvSpPr txBox="1"/>
          <p:nvPr/>
        </p:nvSpPr>
        <p:spPr>
          <a:xfrm>
            <a:off x="2167598" y="4617843"/>
            <a:ext cx="1198563" cy="263525"/>
          </a:xfrm>
          <a:prstGeom prst="rect">
            <a:avLst/>
          </a:prstGeom>
          <a:noFill/>
        </p:spPr>
        <p:txBody>
          <a:bodyPr wrap="none">
            <a:spAutoFit/>
          </a:bodyPr>
          <a:lstStyle/>
          <a:p>
            <a:pPr>
              <a:defRPr/>
            </a:pPr>
          </a:p>
        </p:txBody>
      </p:sp>
      <p:sp>
        <p:nvSpPr>
          <p:cNvPr id="5" name="TextBox 4"/>
          <p:cNvSpPr txBox="1"/>
          <p:nvPr/>
        </p:nvSpPr>
        <p:spPr>
          <a:xfrm>
            <a:off x="1475448" y="4384480"/>
            <a:ext cx="698500" cy="333375"/>
          </a:xfrm>
          <a:prstGeom prst="rect">
            <a:avLst/>
          </a:prstGeom>
          <a:noFill/>
        </p:spPr>
        <p:txBody>
          <a:bodyPr wrap="none">
            <a:spAutoFit/>
          </a:bodyPr>
          <a:lstStyle/>
          <a:p>
            <a:pPr>
              <a:defRPr/>
            </a:pPr>
          </a:p>
        </p:txBody>
      </p:sp>
      <p:sp>
        <p:nvSpPr>
          <p:cNvPr id="6" name="TextBox 5"/>
          <p:cNvSpPr txBox="1"/>
          <p:nvPr/>
        </p:nvSpPr>
        <p:spPr>
          <a:xfrm>
            <a:off x="1764373" y="4778180"/>
            <a:ext cx="411163" cy="525463"/>
          </a:xfrm>
          <a:prstGeom prst="rect">
            <a:avLst/>
          </a:prstGeom>
          <a:noFill/>
        </p:spPr>
        <p:txBody>
          <a:bodyPr wrap="none">
            <a:spAutoFit/>
          </a:bodyPr>
          <a:lstStyle/>
          <a:p>
            <a:pPr>
              <a:defRPr/>
            </a:pPr>
          </a:p>
        </p:txBody>
      </p:sp>
      <p:sp>
        <p:nvSpPr>
          <p:cNvPr id="7" name="TextBox 6"/>
          <p:cNvSpPr txBox="1"/>
          <p:nvPr/>
        </p:nvSpPr>
        <p:spPr>
          <a:xfrm>
            <a:off x="3361398" y="4781355"/>
            <a:ext cx="1933575" cy="9525"/>
          </a:xfrm>
          <a:prstGeom prst="rect">
            <a:avLst/>
          </a:prstGeom>
          <a:noFill/>
        </p:spPr>
        <p:txBody>
          <a:bodyPr wrap="none">
            <a:spAutoFit/>
          </a:bodyPr>
          <a:lstStyle/>
          <a:p>
            <a:pPr>
              <a:defRPr/>
            </a:pPr>
          </a:p>
        </p:txBody>
      </p:sp>
      <p:sp>
        <p:nvSpPr>
          <p:cNvPr id="8" name="TextBox 7"/>
          <p:cNvSpPr txBox="1"/>
          <p:nvPr/>
        </p:nvSpPr>
        <p:spPr>
          <a:xfrm>
            <a:off x="4280561" y="4581330"/>
            <a:ext cx="147637" cy="200025"/>
          </a:xfrm>
          <a:prstGeom prst="rect">
            <a:avLst/>
          </a:prstGeom>
          <a:noFill/>
        </p:spPr>
        <p:txBody>
          <a:bodyPr wrap="none">
            <a:spAutoFit/>
          </a:bodyPr>
          <a:lstStyle/>
          <a:p>
            <a:pPr>
              <a:defRPr/>
            </a:pPr>
          </a:p>
        </p:txBody>
      </p:sp>
      <p:sp>
        <p:nvSpPr>
          <p:cNvPr id="9" name="TextBox 8"/>
          <p:cNvSpPr txBox="1"/>
          <p:nvPr/>
        </p:nvSpPr>
        <p:spPr>
          <a:xfrm>
            <a:off x="3028023" y="4652768"/>
            <a:ext cx="147638" cy="200025"/>
          </a:xfrm>
          <a:prstGeom prst="rect">
            <a:avLst/>
          </a:prstGeom>
          <a:noFill/>
        </p:spPr>
        <p:txBody>
          <a:bodyPr wrap="none">
            <a:spAutoFit/>
          </a:bodyPr>
          <a:lstStyle/>
          <a:p>
            <a:pPr>
              <a:defRPr/>
            </a:pPr>
          </a:p>
        </p:txBody>
      </p:sp>
      <p:sp>
        <p:nvSpPr>
          <p:cNvPr id="10" name="TextBox 9"/>
          <p:cNvSpPr txBox="1"/>
          <p:nvPr/>
        </p:nvSpPr>
        <p:spPr>
          <a:xfrm>
            <a:off x="3189948" y="4652768"/>
            <a:ext cx="147638" cy="200025"/>
          </a:xfrm>
          <a:prstGeom prst="rect">
            <a:avLst/>
          </a:prstGeom>
          <a:noFill/>
        </p:spPr>
        <p:txBody>
          <a:bodyPr wrap="none">
            <a:spAutoFit/>
          </a:bodyPr>
          <a:lstStyle/>
          <a:p>
            <a:pPr>
              <a:defRPr/>
            </a:pPr>
          </a:p>
        </p:txBody>
      </p:sp>
      <p:sp>
        <p:nvSpPr>
          <p:cNvPr id="11" name="TextBox 10"/>
          <p:cNvSpPr txBox="1"/>
          <p:nvPr/>
        </p:nvSpPr>
        <p:spPr>
          <a:xfrm>
            <a:off x="492786" y="3912993"/>
            <a:ext cx="362600" cy="461665"/>
          </a:xfrm>
          <a:prstGeom prst="rect">
            <a:avLst/>
          </a:prstGeom>
          <a:noFill/>
        </p:spPr>
        <p:txBody>
          <a:bodyPr wrap="none">
            <a:spAutoFit/>
          </a:bodyPr>
          <a:lstStyle/>
          <a:p>
            <a:pPr>
              <a:defRPr/>
            </a:pPr>
            <a:r>
              <a:t>A</a:t>
            </a:r>
          </a:p>
        </p:txBody>
      </p:sp>
      <p:sp>
        <p:nvSpPr>
          <p:cNvPr id="12" name="TextBox 11"/>
          <p:cNvSpPr txBox="1"/>
          <p:nvPr/>
        </p:nvSpPr>
        <p:spPr>
          <a:xfrm>
            <a:off x="813461" y="4898830"/>
            <a:ext cx="351378" cy="461665"/>
          </a:xfrm>
          <a:prstGeom prst="rect">
            <a:avLst/>
          </a:prstGeom>
          <a:noFill/>
        </p:spPr>
        <p:txBody>
          <a:bodyPr wrap="none">
            <a:spAutoFit/>
          </a:bodyPr>
          <a:lstStyle/>
          <a:p>
            <a:pPr>
              <a:defRPr/>
            </a:pPr>
            <a:r>
              <a:t>B</a:t>
            </a:r>
          </a:p>
        </p:txBody>
      </p:sp>
      <p:sp>
        <p:nvSpPr>
          <p:cNvPr id="13" name="TextBox 12"/>
          <p:cNvSpPr txBox="1"/>
          <p:nvPr/>
        </p:nvSpPr>
        <p:spPr>
          <a:xfrm>
            <a:off x="3840823" y="3822505"/>
            <a:ext cx="2790700" cy="344710"/>
          </a:xfrm>
          <a:prstGeom prst="rect">
            <a:avLst/>
          </a:prstGeom>
          <a:noFill/>
        </p:spPr>
        <p:txBody>
          <a:bodyPr wrap="none">
            <a:spAutoFit/>
          </a:bodyPr>
          <a:lstStyle/>
          <a:p>
            <a:pPr>
              <a:defRPr/>
            </a:pPr>
            <a:r>
              <a:t>packet being transmitted</a:t>
            </a:r>
          </a:p>
        </p:txBody>
      </p:sp>
      <p:sp>
        <p:nvSpPr>
          <p:cNvPr id="14" name="TextBox 13"/>
          <p:cNvSpPr txBox="1"/>
          <p:nvPr/>
        </p:nvSpPr>
        <p:spPr>
          <a:xfrm>
            <a:off x="3404261" y="4114605"/>
            <a:ext cx="681037" cy="565150"/>
          </a:xfrm>
          <a:prstGeom prst="rect">
            <a:avLst/>
          </a:prstGeom>
          <a:noFill/>
        </p:spPr>
        <p:txBody>
          <a:bodyPr wrap="none">
            <a:spAutoFit/>
          </a:bodyPr>
          <a:lstStyle/>
          <a:p>
            <a:pPr>
              <a:defRPr/>
            </a:pPr>
          </a:p>
        </p:txBody>
      </p:sp>
      <p:sp>
        <p:nvSpPr>
          <p:cNvPr id="15" name="TextBox 14"/>
          <p:cNvSpPr txBox="1"/>
          <p:nvPr/>
        </p:nvSpPr>
        <p:spPr>
          <a:xfrm>
            <a:off x="2864511" y="4651180"/>
            <a:ext cx="147637" cy="200025"/>
          </a:xfrm>
          <a:prstGeom prst="rect">
            <a:avLst/>
          </a:prstGeom>
          <a:noFill/>
        </p:spPr>
        <p:txBody>
          <a:bodyPr wrap="none">
            <a:spAutoFit/>
          </a:bodyPr>
          <a:lstStyle/>
          <a:p>
            <a:pPr>
              <a:defRPr/>
            </a:pPr>
          </a:p>
        </p:txBody>
      </p:sp>
      <p:sp>
        <p:nvSpPr>
          <p:cNvPr id="16" name="TextBox 15"/>
          <p:cNvSpPr txBox="1"/>
          <p:nvPr/>
        </p:nvSpPr>
        <p:spPr>
          <a:xfrm>
            <a:off x="2702586" y="4654355"/>
            <a:ext cx="147637" cy="200025"/>
          </a:xfrm>
          <a:prstGeom prst="rect">
            <a:avLst/>
          </a:prstGeom>
          <a:noFill/>
        </p:spPr>
        <p:txBody>
          <a:bodyPr wrap="none">
            <a:spAutoFit/>
          </a:bodyPr>
          <a:lstStyle/>
          <a:p>
            <a:pPr>
              <a:defRPr/>
            </a:pPr>
          </a:p>
        </p:txBody>
      </p:sp>
      <p:sp>
        <p:nvSpPr>
          <p:cNvPr id="17" name="TextBox 16"/>
          <p:cNvSpPr txBox="1"/>
          <p:nvPr/>
        </p:nvSpPr>
        <p:spPr>
          <a:xfrm>
            <a:off x="2537486" y="4651180"/>
            <a:ext cx="147637" cy="200025"/>
          </a:xfrm>
          <a:prstGeom prst="rect">
            <a:avLst/>
          </a:prstGeom>
          <a:noFill/>
        </p:spPr>
        <p:txBody>
          <a:bodyPr wrap="none">
            <a:spAutoFit/>
          </a:bodyPr>
          <a:lstStyle/>
          <a:p>
            <a:pPr>
              <a:defRPr/>
            </a:pPr>
          </a:p>
        </p:txBody>
      </p:sp>
      <p:sp>
        <p:nvSpPr>
          <p:cNvPr id="18" name="TextBox 17"/>
          <p:cNvSpPr txBox="1"/>
          <p:nvPr/>
        </p:nvSpPr>
        <p:spPr>
          <a:xfrm>
            <a:off x="2373973" y="4651180"/>
            <a:ext cx="147638" cy="200025"/>
          </a:xfrm>
          <a:prstGeom prst="rect">
            <a:avLst/>
          </a:prstGeom>
          <a:noFill/>
        </p:spPr>
        <p:txBody>
          <a:bodyPr wrap="none">
            <a:spAutoFit/>
          </a:bodyPr>
          <a:lstStyle/>
          <a:p>
            <a:pPr>
              <a:defRPr/>
            </a:pPr>
          </a:p>
        </p:txBody>
      </p:sp>
      <p:sp>
        <p:nvSpPr>
          <p:cNvPr id="19" name="TextBox 18"/>
          <p:cNvSpPr txBox="1"/>
          <p:nvPr/>
        </p:nvSpPr>
        <p:spPr>
          <a:xfrm>
            <a:off x="2208873" y="4652768"/>
            <a:ext cx="147638" cy="200025"/>
          </a:xfrm>
          <a:prstGeom prst="rect">
            <a:avLst/>
          </a:prstGeom>
          <a:noFill/>
        </p:spPr>
        <p:txBody>
          <a:bodyPr wrap="none">
            <a:spAutoFit/>
          </a:bodyPr>
          <a:lstStyle/>
          <a:p>
            <a:pPr>
              <a:defRPr/>
            </a:pPr>
          </a:p>
        </p:txBody>
      </p:sp>
      <p:sp>
        <p:nvSpPr>
          <p:cNvPr id="20" name="TextBox 19"/>
          <p:cNvSpPr txBox="1"/>
          <p:nvPr/>
        </p:nvSpPr>
        <p:spPr>
          <a:xfrm>
            <a:off x="2180298" y="4628955"/>
            <a:ext cx="1171575" cy="242888"/>
          </a:xfrm>
          <a:prstGeom prst="rect">
            <a:avLst/>
          </a:prstGeom>
          <a:noFill/>
        </p:spPr>
        <p:txBody>
          <a:bodyPr wrap="none">
            <a:spAutoFit/>
          </a:bodyPr>
          <a:lstStyle/>
          <a:p>
            <a:pPr>
              <a:defRPr/>
            </a:pPr>
          </a:p>
        </p:txBody>
      </p:sp>
      <p:sp>
        <p:nvSpPr>
          <p:cNvPr id="21" name="TextBox 20"/>
          <p:cNvSpPr txBox="1"/>
          <p:nvPr/>
        </p:nvSpPr>
        <p:spPr>
          <a:xfrm>
            <a:off x="2028552" y="3641530"/>
            <a:ext cx="1624291" cy="590931"/>
          </a:xfrm>
          <a:prstGeom prst="rect">
            <a:avLst/>
          </a:prstGeom>
          <a:noFill/>
        </p:spPr>
        <p:txBody>
          <a:bodyPr wrap="none">
            <a:spAutoFit/>
          </a:bodyPr>
          <a:lstStyle/>
          <a:p>
            <a:pPr>
              <a:defRPr/>
            </a:pPr>
            <a:r>
              <a:t>buffer </a:t>
            </a:r>
          </a:p>
          <a:p>
            <a:pPr>
              <a:defRPr/>
            </a:pPr>
            <a:r>
              <a:t>(waiting area)</a:t>
            </a:r>
          </a:p>
        </p:txBody>
      </p:sp>
      <p:sp>
        <p:nvSpPr>
          <p:cNvPr id="22" name="TextBox 21"/>
          <p:cNvSpPr txBox="1"/>
          <p:nvPr/>
        </p:nvSpPr>
        <p:spPr>
          <a:xfrm>
            <a:off x="2313648" y="4249543"/>
            <a:ext cx="0" cy="333375"/>
          </a:xfrm>
          <a:prstGeom prst="rect">
            <a:avLst/>
          </a:prstGeom>
          <a:noFill/>
        </p:spPr>
        <p:txBody>
          <a:bodyPr wrap="none">
            <a:spAutoFit/>
          </a:bodyPr>
          <a:lstStyle/>
          <a:p>
            <a:pPr>
              <a:defRPr/>
            </a:pPr>
          </a:p>
        </p:txBody>
      </p:sp>
      <p:sp>
        <p:nvSpPr>
          <p:cNvPr id="23" name="TextBox 22"/>
          <p:cNvSpPr txBox="1"/>
          <p:nvPr/>
        </p:nvSpPr>
        <p:spPr>
          <a:xfrm>
            <a:off x="774935" y="991944"/>
            <a:ext cx="10642129" cy="2117981"/>
          </a:xfrm>
          <a:prstGeom prst="rect">
            <a:avLst/>
          </a:prstGeom>
          <a:noFill/>
        </p:spPr>
        <p:txBody>
          <a:bodyPr wrap="none">
            <a:spAutoFit/>
          </a:bodyPr>
          <a:lstStyle/>
          <a:p>
            <a:pPr>
              <a:defRPr/>
            </a:pPr>
            <a:r>
              <a:t>Router buffers have limited capacity (finite queue space)</a:t>
            </a:r>
          </a:p>
          <a:p>
            <a:pPr>
              <a:defRPr/>
            </a:pPr>
            <a:r>
              <a:t>Buffer overflow: When packets arrive faster than they can be transmitted)</a:t>
            </a:r>
          </a:p>
          <a:p>
            <a:pPr>
              <a:defRPr/>
            </a:pPr>
            <a:r>
              <a:t>Drop policy: New packets dropped when buffer is full  Packet Loss</a:t>
            </a:r>
          </a:p>
        </p:txBody>
      </p:sp>
      <p:sp>
        <p:nvSpPr>
          <p:cNvPr id="24" name="TextBox 23"/>
          <p:cNvSpPr txBox="1"/>
          <p:nvPr/>
        </p:nvSpPr>
        <p:spPr>
          <a:xfrm>
            <a:off x="6698043" y="2995864"/>
            <a:ext cx="5376077" cy="3847207"/>
          </a:xfrm>
          <a:prstGeom prst="rect">
            <a:avLst/>
          </a:prstGeom>
          <a:noFill/>
        </p:spPr>
        <p:txBody>
          <a:bodyPr wrap="none">
            <a:spAutoFit/>
          </a:bodyPr>
          <a:lstStyle/>
          <a:p>
            <a:pPr>
              <a:defRPr/>
            </a:pPr>
            <a:r>
              <a:t>What Happens to Lost Packets?</a:t>
            </a:r>
          </a:p>
          <a:p>
            <a:pPr>
              <a:defRPr/>
            </a:pPr>
            <a:r>
              <a:t>Depends on protocol: TCP retransmits, UDP does not (we will see later on)</a:t>
            </a:r>
          </a:p>
          <a:p>
            <a:pPr>
              <a:defRPr/>
            </a:pPr>
            <a:r>
              <a:t>Retransmission location: Previous router, or source end system</a:t>
            </a:r>
          </a:p>
          <a:p>
            <a:pPr>
              <a:defRPr/>
            </a:pPr>
            <a:r>
              <a:t>Application impact: Delay (TCP) or missing data (UDP)</a:t>
            </a:r>
          </a:p>
          <a:p>
            <a:pPr>
              <a:defRPr/>
            </a:pPr>
            <a:r>
              <a:t>Real-world impact: Web browsing slows down, file downloads pause, video stutters, gaming lag spikes</a:t>
            </a:r>
          </a:p>
        </p:txBody>
      </p:sp>
    </p:spTree>
  </p:cSld>
  <p:clrMapOvr>
    <a:masterClrMapping/>
  </p:clrMapOvr>
</p:sld>
</file>

<file path=ppt/slides/slide3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004779" y="4480629"/>
            <a:ext cx="6316663" cy="0"/>
          </a:xfrm>
          <a:prstGeom prst="rect">
            <a:avLst/>
          </a:prstGeom>
          <a:noFill/>
        </p:spPr>
        <p:txBody>
          <a:bodyPr wrap="none">
            <a:spAutoFit/>
          </a:bodyPr>
          <a:lstStyle/>
          <a:p>
            <a:pPr>
              <a:defRPr/>
            </a:pPr>
          </a:p>
        </p:txBody>
      </p:sp>
      <p:sp>
        <p:nvSpPr>
          <p:cNvPr id="3" name="TextBox 2"/>
          <p:cNvSpPr txBox="1"/>
          <p:nvPr/>
        </p:nvSpPr>
        <p:spPr>
          <a:xfrm>
            <a:off x="1980004" y="3615115"/>
            <a:ext cx="500062" cy="581025"/>
          </a:xfrm>
          <a:prstGeom prst="rect">
            <a:avLst/>
          </a:prstGeom>
          <a:noFill/>
        </p:spPr>
        <p:txBody>
          <a:bodyPr wrap="none">
            <a:spAutoFit/>
          </a:bodyPr>
          <a:lstStyle/>
          <a:p>
            <a:pPr>
              <a:defRPr/>
            </a:pPr>
          </a:p>
        </p:txBody>
      </p:sp>
      <p:sp>
        <p:nvSpPr>
          <p:cNvPr id="4" name="TextBox 3"/>
          <p:cNvSpPr txBox="1"/>
          <p:nvPr/>
        </p:nvSpPr>
        <p:spPr>
          <a:xfrm>
            <a:off x="792820" y="5516537"/>
            <a:ext cx="2198742" cy="1036887"/>
          </a:xfrm>
          <a:prstGeom prst="rect">
            <a:avLst/>
          </a:prstGeom>
          <a:noFill/>
        </p:spPr>
        <p:txBody>
          <a:bodyPr wrap="none">
            <a:spAutoFit/>
          </a:bodyPr>
          <a:lstStyle/>
          <a:p>
            <a:pPr>
              <a:defRPr/>
            </a:pPr>
            <a:r>
              <a:t>server, with</a:t>
            </a:r>
          </a:p>
          <a:p>
            <a:pPr>
              <a:defRPr/>
            </a:pPr>
            <a:r>
              <a:t>file of F bits </a:t>
            </a:r>
          </a:p>
          <a:p>
            <a:pPr>
              <a:defRPr/>
            </a:pPr>
            <a:r>
              <a:t>to send to client</a:t>
            </a:r>
          </a:p>
        </p:txBody>
      </p:sp>
      <p:sp>
        <p:nvSpPr>
          <p:cNvPr id="5" name="TextBox 4"/>
          <p:cNvSpPr txBox="1"/>
          <p:nvPr/>
        </p:nvSpPr>
        <p:spPr>
          <a:xfrm>
            <a:off x="3097926" y="4936011"/>
            <a:ext cx="1722587" cy="722955"/>
          </a:xfrm>
          <a:prstGeom prst="rect">
            <a:avLst/>
          </a:prstGeom>
          <a:noFill/>
        </p:spPr>
        <p:txBody>
          <a:bodyPr wrap="none">
            <a:spAutoFit/>
          </a:bodyPr>
          <a:lstStyle/>
          <a:p>
            <a:pPr>
              <a:defRPr/>
            </a:pPr>
            <a:r>
              <a:t>link capacity</a:t>
            </a:r>
          </a:p>
          <a:p>
            <a:pPr>
              <a:defRPr/>
            </a:pPr>
            <a:r>
              <a:t> Rs bits/sec</a:t>
            </a:r>
          </a:p>
        </p:txBody>
      </p:sp>
      <p:sp>
        <p:nvSpPr>
          <p:cNvPr id="6" name="TextBox 5"/>
          <p:cNvSpPr txBox="1"/>
          <p:nvPr/>
        </p:nvSpPr>
        <p:spPr>
          <a:xfrm>
            <a:off x="7217773" y="4939162"/>
            <a:ext cx="1722587" cy="722955"/>
          </a:xfrm>
          <a:prstGeom prst="rect">
            <a:avLst/>
          </a:prstGeom>
          <a:noFill/>
        </p:spPr>
        <p:txBody>
          <a:bodyPr wrap="none">
            <a:spAutoFit/>
          </a:bodyPr>
          <a:lstStyle/>
          <a:p>
            <a:pPr>
              <a:defRPr/>
            </a:pPr>
            <a:r>
              <a:t>link capacity</a:t>
            </a:r>
          </a:p>
          <a:p>
            <a:pPr>
              <a:defRPr/>
            </a:pPr>
            <a:r>
              <a:t> Rc bits/sec</a:t>
            </a:r>
          </a:p>
        </p:txBody>
      </p:sp>
      <p:sp>
        <p:nvSpPr>
          <p:cNvPr id="7" name="TextBox 6"/>
          <p:cNvSpPr txBox="1"/>
          <p:nvPr/>
        </p:nvSpPr>
        <p:spPr>
          <a:xfrm>
            <a:off x="774935" y="991944"/>
            <a:ext cx="10642129" cy="2117981"/>
          </a:xfrm>
          <a:prstGeom prst="rect">
            <a:avLst/>
          </a:prstGeom>
          <a:noFill/>
        </p:spPr>
        <p:txBody>
          <a:bodyPr wrap="none">
            <a:spAutoFit/>
          </a:bodyPr>
          <a:lstStyle/>
          <a:p>
            <a:pPr>
              <a:defRPr/>
            </a:pPr>
            <a:r>
              <a:t>Throughput: rate (bits/time unit) at which bits are being sent from sender to receiver</a:t>
            </a:r>
          </a:p>
          <a:p>
            <a:pPr>
              <a:defRPr/>
            </a:pPr>
            <a:r>
              <a:t>Instantaneous: rate at given point in time</a:t>
            </a:r>
          </a:p>
          <a:p>
            <a:pPr>
              <a:defRPr/>
            </a:pPr>
            <a:r>
              <a:t>Average: rate over longer period of time</a:t>
            </a:r>
          </a:p>
        </p:txBody>
      </p:sp>
      <p:sp>
        <p:nvSpPr>
          <p:cNvPr id="8" name="TextBox 7"/>
          <p:cNvSpPr txBox="1"/>
          <p:nvPr/>
        </p:nvSpPr>
        <p:spPr>
          <a:xfrm>
            <a:off x="838200" y="0"/>
            <a:ext cx="10515600" cy="859518"/>
          </a:xfrm>
          <a:prstGeom prst="rect">
            <a:avLst/>
          </a:prstGeom>
          <a:noFill/>
        </p:spPr>
        <p:txBody>
          <a:bodyPr wrap="none">
            <a:spAutoFit/>
          </a:bodyPr>
          <a:lstStyle/>
          <a:p>
            <a:pPr>
              <a:defRPr/>
            </a:pPr>
            <a:r>
              <a:t>Network Performance: Throughput</a:t>
            </a:r>
          </a:p>
        </p:txBody>
      </p:sp>
    </p:spTree>
  </p:cSld>
  <p:clrMapOvr>
    <a:masterClrMapping/>
  </p:clrMapOvr>
</p:sld>
</file>

<file path=ppt/slides/slide3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859518"/>
          </a:xfrm>
          <a:prstGeom prst="rect">
            <a:avLst/>
          </a:prstGeom>
          <a:noFill/>
        </p:spPr>
        <p:txBody>
          <a:bodyPr wrap="none">
            <a:spAutoFit/>
          </a:bodyPr>
          <a:lstStyle/>
          <a:p>
            <a:pPr>
              <a:defRPr/>
            </a:pPr>
            <a:r>
              <a:t>Network Performance: Throughput</a:t>
            </a:r>
          </a:p>
        </p:txBody>
      </p:sp>
      <p:sp>
        <p:nvSpPr>
          <p:cNvPr id="3" name="TextBox 2"/>
          <p:cNvSpPr txBox="1"/>
          <p:nvPr/>
        </p:nvSpPr>
        <p:spPr>
          <a:xfrm>
            <a:off x="975618" y="1391460"/>
            <a:ext cx="10214897" cy="719344"/>
          </a:xfrm>
          <a:prstGeom prst="rect">
            <a:avLst/>
          </a:prstGeom>
          <a:noFill/>
        </p:spPr>
        <p:txBody>
          <a:bodyPr wrap="none">
            <a:spAutoFit/>
          </a:bodyPr>
          <a:lstStyle/>
          <a:p>
            <a:pPr>
              <a:defRPr/>
            </a:pPr>
          </a:p>
        </p:txBody>
      </p:sp>
      <p:sp>
        <p:nvSpPr>
          <p:cNvPr id="4" name="TextBox 3"/>
          <p:cNvSpPr txBox="1"/>
          <p:nvPr/>
        </p:nvSpPr>
        <p:spPr>
          <a:xfrm>
            <a:off x="1197539" y="1361756"/>
            <a:ext cx="8150225" cy="554038"/>
          </a:xfrm>
          <a:prstGeom prst="rect">
            <a:avLst/>
          </a:prstGeom>
          <a:noFill/>
        </p:spPr>
        <p:txBody>
          <a:bodyPr wrap="none">
            <a:spAutoFit/>
          </a:bodyPr>
          <a:lstStyle/>
          <a:p>
            <a:pPr>
              <a:defRPr/>
            </a:pPr>
            <a:r>
              <a:t>Rs &lt; Rc  What is average end-end throughput?</a:t>
            </a:r>
          </a:p>
        </p:txBody>
      </p:sp>
      <p:sp>
        <p:nvSpPr>
          <p:cNvPr id="5" name="TextBox 4"/>
          <p:cNvSpPr txBox="1"/>
          <p:nvPr/>
        </p:nvSpPr>
        <p:spPr>
          <a:xfrm>
            <a:off x="2534214" y="2270741"/>
            <a:ext cx="2586037" cy="396875"/>
          </a:xfrm>
          <a:prstGeom prst="rect">
            <a:avLst/>
          </a:prstGeom>
          <a:noFill/>
        </p:spPr>
        <p:txBody>
          <a:bodyPr wrap="none">
            <a:spAutoFit/>
          </a:bodyPr>
          <a:lstStyle/>
          <a:p>
            <a:pPr>
              <a:defRPr/>
            </a:pPr>
            <a:r>
              <a:t>  Rs bits/sec</a:t>
            </a:r>
          </a:p>
        </p:txBody>
      </p:sp>
      <p:sp>
        <p:nvSpPr>
          <p:cNvPr id="6" name="TextBox 5"/>
          <p:cNvSpPr txBox="1"/>
          <p:nvPr/>
        </p:nvSpPr>
        <p:spPr>
          <a:xfrm>
            <a:off x="1934139" y="2111880"/>
            <a:ext cx="895350" cy="565150"/>
          </a:xfrm>
          <a:prstGeom prst="rect">
            <a:avLst/>
          </a:prstGeom>
          <a:noFill/>
        </p:spPr>
        <p:txBody>
          <a:bodyPr wrap="none">
            <a:spAutoFit/>
          </a:bodyPr>
          <a:lstStyle/>
          <a:p>
            <a:pPr>
              <a:defRPr/>
            </a:pPr>
          </a:p>
        </p:txBody>
      </p:sp>
      <p:sp>
        <p:nvSpPr>
          <p:cNvPr id="7" name="TextBox 6"/>
          <p:cNvSpPr txBox="1"/>
          <p:nvPr/>
        </p:nvSpPr>
        <p:spPr>
          <a:xfrm>
            <a:off x="8168251" y="2318255"/>
            <a:ext cx="941624" cy="379413"/>
          </a:xfrm>
          <a:prstGeom prst="rect">
            <a:avLst/>
          </a:prstGeom>
          <a:noFill/>
        </p:spPr>
        <p:txBody>
          <a:bodyPr wrap="none">
            <a:spAutoFit/>
          </a:bodyPr>
          <a:lstStyle/>
          <a:p>
            <a:pPr>
              <a:defRPr/>
            </a:pPr>
          </a:p>
        </p:txBody>
      </p:sp>
      <p:sp>
        <p:nvSpPr>
          <p:cNvPr id="8" name="TextBox 7"/>
          <p:cNvSpPr txBox="1"/>
          <p:nvPr/>
        </p:nvSpPr>
        <p:spPr>
          <a:xfrm>
            <a:off x="1234051" y="3170791"/>
            <a:ext cx="8062913" cy="554038"/>
          </a:xfrm>
          <a:prstGeom prst="rect">
            <a:avLst/>
          </a:prstGeom>
          <a:noFill/>
        </p:spPr>
        <p:txBody>
          <a:bodyPr wrap="none">
            <a:spAutoFit/>
          </a:bodyPr>
          <a:lstStyle/>
          <a:p>
            <a:pPr>
              <a:defRPr/>
            </a:pPr>
            <a:r>
              <a:t>Rs &gt; Rc  What is average end-end throughput?</a:t>
            </a:r>
          </a:p>
        </p:txBody>
      </p:sp>
      <p:sp>
        <p:nvSpPr>
          <p:cNvPr id="9" name="TextBox 8"/>
          <p:cNvSpPr txBox="1"/>
          <p:nvPr/>
        </p:nvSpPr>
        <p:spPr>
          <a:xfrm>
            <a:off x="4883714" y="2311905"/>
            <a:ext cx="1365250" cy="381000"/>
          </a:xfrm>
          <a:prstGeom prst="rect">
            <a:avLst/>
          </a:prstGeom>
          <a:noFill/>
        </p:spPr>
        <p:txBody>
          <a:bodyPr wrap="none">
            <a:spAutoFit/>
          </a:bodyPr>
          <a:lstStyle/>
          <a:p>
            <a:pPr>
              <a:defRPr/>
            </a:pPr>
          </a:p>
        </p:txBody>
      </p:sp>
      <p:sp>
        <p:nvSpPr>
          <p:cNvPr id="10" name="TextBox 9"/>
          <p:cNvSpPr txBox="1"/>
          <p:nvPr/>
        </p:nvSpPr>
        <p:spPr>
          <a:xfrm>
            <a:off x="1846826" y="1854705"/>
            <a:ext cx="407988" cy="431800"/>
          </a:xfrm>
          <a:prstGeom prst="rect">
            <a:avLst/>
          </a:prstGeom>
          <a:noFill/>
        </p:spPr>
        <p:txBody>
          <a:bodyPr wrap="none">
            <a:spAutoFit/>
          </a:bodyPr>
          <a:lstStyle/>
          <a:p>
            <a:pPr>
              <a:defRPr/>
            </a:pPr>
          </a:p>
        </p:txBody>
      </p:sp>
    </p:spTree>
  </p:cSld>
  <p:clrMapOvr>
    <a:masterClrMapping/>
  </p:clrMapOvr>
</p:sld>
</file>

<file path=ppt/slides/slide3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5254"/>
            <a:ext cx="10515600" cy="894622"/>
          </a:xfrm>
          <a:prstGeom prst="rect">
            <a:avLst/>
          </a:prstGeom>
          <a:noFill/>
        </p:spPr>
        <p:txBody>
          <a:bodyPr wrap="none">
            <a:spAutoFit/>
          </a:bodyPr>
          <a:lstStyle/>
          <a:p>
            <a:pPr>
              <a:defRPr/>
            </a:pPr>
            <a:r>
              <a:t>Throughput: network scenario</a:t>
            </a:r>
          </a:p>
        </p:txBody>
      </p:sp>
      <p:sp>
        <p:nvSpPr>
          <p:cNvPr id="3" name="TextBox 2"/>
          <p:cNvSpPr txBox="1"/>
          <p:nvPr/>
        </p:nvSpPr>
        <p:spPr>
          <a:xfrm>
            <a:off x="6537636" y="2403968"/>
            <a:ext cx="4522733" cy="2486741"/>
          </a:xfrm>
          <a:prstGeom prst="rect">
            <a:avLst/>
          </a:prstGeom>
          <a:noFill/>
        </p:spPr>
        <p:txBody>
          <a:bodyPr wrap="none">
            <a:spAutoFit/>
          </a:bodyPr>
          <a:lstStyle/>
          <a:p>
            <a:pPr>
              <a:defRPr/>
            </a:pPr>
            <a:r>
              <a:t>Per-connection end-end throughput: min(Rc,Rs,R/10)</a:t>
            </a:r>
          </a:p>
          <a:p>
            <a:pPr>
              <a:defRPr/>
            </a:pPr>
            <a:r>
              <a:t>In practice: Rc or Rs is often bottleneck</a:t>
            </a:r>
          </a:p>
        </p:txBody>
      </p:sp>
    </p:spTree>
  </p:cSld>
  <p:clrMapOvr>
    <a:masterClrMapping/>
  </p:clrMapOvr>
</p:sld>
</file>

<file path=ppt/slides/slide3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6299626" y="4216886"/>
            <a:ext cx="3125305" cy="2566308"/>
          </a:xfrm>
          <a:prstGeom prst="rect">
            <a:avLst/>
          </a:prstGeom>
        </p:spPr>
      </p:pic>
      <p:sp>
        <p:nvSpPr>
          <p:cNvPr id="3" name="TextBox 2"/>
          <p:cNvSpPr txBox="1"/>
          <p:nvPr/>
        </p:nvSpPr>
        <p:spPr>
          <a:xfrm>
            <a:off x="838200" y="22677"/>
            <a:ext cx="10515600" cy="894622"/>
          </a:xfrm>
          <a:prstGeom prst="rect">
            <a:avLst/>
          </a:prstGeom>
          <a:noFill/>
        </p:spPr>
        <p:txBody>
          <a:bodyPr wrap="none">
            <a:spAutoFit/>
          </a:bodyPr>
          <a:lstStyle/>
          <a:p>
            <a:pPr>
              <a:defRPr/>
            </a:pPr>
            <a:r>
              <a:t>Caching example</a:t>
            </a:r>
          </a:p>
        </p:txBody>
      </p:sp>
      <p:sp>
        <p:nvSpPr>
          <p:cNvPr id="4" name="TextBox 3"/>
          <p:cNvSpPr txBox="1"/>
          <p:nvPr/>
        </p:nvSpPr>
        <p:spPr>
          <a:xfrm>
            <a:off x="4437479" y="4667868"/>
            <a:ext cx="940980" cy="509975"/>
          </a:xfrm>
          <a:prstGeom prst="rect">
            <a:avLst/>
          </a:prstGeom>
          <a:noFill/>
        </p:spPr>
        <p:txBody>
          <a:bodyPr wrap="none">
            <a:spAutoFit/>
          </a:bodyPr>
          <a:lstStyle/>
          <a:p>
            <a:pPr>
              <a:defRPr/>
            </a:pPr>
          </a:p>
        </p:txBody>
      </p:sp>
      <p:sp>
        <p:nvSpPr>
          <p:cNvPr id="5" name="TextBox 4"/>
          <p:cNvSpPr txBox="1"/>
          <p:nvPr/>
        </p:nvSpPr>
        <p:spPr>
          <a:xfrm>
            <a:off x="77200" y="756689"/>
            <a:ext cx="6784481" cy="3236151"/>
          </a:xfrm>
          <a:prstGeom prst="rect">
            <a:avLst/>
          </a:prstGeom>
          <a:noFill/>
        </p:spPr>
        <p:txBody>
          <a:bodyPr wrap="none">
            <a:spAutoFit/>
          </a:bodyPr>
          <a:lstStyle/>
          <a:p>
            <a:pPr>
              <a:defRPr/>
            </a:pPr>
            <a:r>
              <a:t>Scenario:</a:t>
            </a:r>
          </a:p>
          <a:p>
            <a:pPr>
              <a:defRPr/>
            </a:pPr>
            <a:r>
              <a:t>Access link rate: 1.54 Mbps (Megabits per second)</a:t>
            </a:r>
          </a:p>
          <a:p>
            <a:pPr>
              <a:defRPr/>
            </a:pPr>
            <a:r>
              <a:t>RTT from institutional router to server: 2 sec</a:t>
            </a:r>
          </a:p>
          <a:p>
            <a:pPr>
              <a:defRPr/>
            </a:pPr>
            <a:r>
              <a:t>Round-trip time (RTT): time for a small packet to travel from client to server and back</a:t>
            </a:r>
          </a:p>
          <a:p>
            <a:pPr>
              <a:defRPr/>
            </a:pPr>
            <a:r>
              <a:t>Web object size: 100K bits</a:t>
            </a:r>
          </a:p>
          <a:p>
            <a:pPr>
              <a:defRPr/>
            </a:pPr>
            <a:r>
              <a:t>Average request rate from browsers to origin servers: 15/sec</a:t>
            </a:r>
          </a:p>
          <a:p>
            <a:pPr>
              <a:defRPr/>
            </a:pPr>
            <a:r>
              <a:t>Avg data rate to browsers: 1.50 Mbps</a:t>
            </a:r>
          </a:p>
        </p:txBody>
      </p:sp>
      <p:sp>
        <p:nvSpPr>
          <p:cNvPr id="6" name="TextBox 5"/>
          <p:cNvSpPr txBox="1"/>
          <p:nvPr/>
        </p:nvSpPr>
        <p:spPr>
          <a:xfrm>
            <a:off x="3509527" y="6085261"/>
            <a:ext cx="1119350" cy="591127"/>
          </a:xfrm>
          <a:prstGeom prst="rect">
            <a:avLst/>
          </a:prstGeom>
          <a:noFill/>
        </p:spPr>
        <p:txBody>
          <a:bodyPr wrap="none">
            <a:spAutoFit/>
          </a:bodyPr>
          <a:lstStyle/>
          <a:p>
            <a:pPr>
              <a:defRPr/>
            </a:pPr>
          </a:p>
        </p:txBody>
      </p:sp>
      <p:sp>
        <p:nvSpPr>
          <p:cNvPr id="7" name="TextBox 6"/>
          <p:cNvSpPr txBox="1"/>
          <p:nvPr/>
        </p:nvSpPr>
        <p:spPr>
          <a:xfrm>
            <a:off x="9082940" y="4996503"/>
            <a:ext cx="2965450" cy="1174937"/>
          </a:xfrm>
          <a:prstGeom prst="rect">
            <a:avLst/>
          </a:prstGeom>
          <a:noFill/>
        </p:spPr>
        <p:txBody>
          <a:bodyPr wrap="none">
            <a:spAutoFit/>
          </a:bodyPr>
          <a:lstStyle/>
          <a:p>
            <a:pPr>
              <a:defRPr/>
            </a:pPr>
            <a:r>
              <a:t>Problem: large queueing delays at high utilization!</a:t>
            </a:r>
          </a:p>
        </p:txBody>
      </p:sp>
      <p:sp>
        <p:nvSpPr>
          <p:cNvPr id="8" name="TextBox 7"/>
          <p:cNvSpPr txBox="1"/>
          <p:nvPr/>
        </p:nvSpPr>
        <p:spPr>
          <a:xfrm>
            <a:off x="0" y="4351049"/>
            <a:ext cx="6784478" cy="2297982"/>
          </a:xfrm>
          <a:prstGeom prst="rect">
            <a:avLst/>
          </a:prstGeom>
          <a:noFill/>
        </p:spPr>
        <p:txBody>
          <a:bodyPr wrap="none">
            <a:spAutoFit/>
          </a:bodyPr>
          <a:lstStyle/>
          <a:p>
            <a:pPr>
              <a:defRPr/>
            </a:pPr>
            <a:r>
              <a:t>Performance:</a:t>
            </a:r>
          </a:p>
          <a:p>
            <a:pPr>
              <a:defRPr/>
            </a:pPr>
            <a:r>
              <a:t>Access link utilization = 1.5/1.54 = .97</a:t>
            </a:r>
          </a:p>
          <a:p>
            <a:pPr>
              <a:defRPr/>
            </a:pPr>
            <a:r>
              <a:t>LAN utilization: 0.0015</a:t>
            </a:r>
          </a:p>
          <a:p>
            <a:pPr>
              <a:defRPr/>
            </a:pPr>
            <a:r>
              <a:t>End-end delay  =  RTT +</a:t>
            </a:r>
          </a:p>
          <a:p>
            <a:pPr>
              <a:defRPr/>
            </a:pPr>
            <a:r>
              <a:t>                                     access link delay + LAN delay </a:t>
            </a:r>
          </a:p>
          <a:p>
            <a:pPr>
              <a:defRPr/>
            </a:pPr>
            <a:r>
              <a:t>                                 =  2 sec + minutes + microseconds</a:t>
            </a:r>
          </a:p>
          <a:p>
            <a:pPr>
              <a:defRPr/>
            </a:pPr>
          </a:p>
        </p:txBody>
      </p:sp>
    </p:spTree>
  </p:cSld>
  <p:clrMapOvr>
    <a:masterClrMapping/>
  </p:clrMapOvr>
</p:sld>
</file>

<file path=ppt/slides/slide3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9733" y="4064001"/>
            <a:ext cx="6728259" cy="2297982"/>
          </a:xfrm>
          <a:prstGeom prst="rect">
            <a:avLst/>
          </a:prstGeom>
          <a:noFill/>
        </p:spPr>
        <p:txBody>
          <a:bodyPr wrap="none">
            <a:spAutoFit/>
          </a:bodyPr>
          <a:lstStyle/>
          <a:p>
            <a:pPr>
              <a:defRPr/>
            </a:pPr>
            <a:r>
              <a:t>Performance:</a:t>
            </a:r>
          </a:p>
          <a:p>
            <a:pPr>
              <a:defRPr/>
            </a:pPr>
            <a:r>
              <a:t>access link utilization = .97</a:t>
            </a:r>
          </a:p>
          <a:p>
            <a:pPr>
              <a:defRPr/>
            </a:pPr>
            <a:r>
              <a:t>LAN utilization: .0015</a:t>
            </a:r>
          </a:p>
          <a:p>
            <a:pPr>
              <a:defRPr/>
            </a:pPr>
            <a:r>
              <a:t>end-end delay  =  Internet delay +</a:t>
            </a:r>
          </a:p>
          <a:p>
            <a:pPr>
              <a:defRPr/>
            </a:pPr>
            <a:r>
              <a:t>                                     access link delay + LAN delay </a:t>
            </a:r>
          </a:p>
          <a:p>
            <a:pPr>
              <a:defRPr/>
            </a:pPr>
            <a:r>
              <a:t>                                 =  2 sec + minutes + microseconds</a:t>
            </a:r>
          </a:p>
          <a:p>
            <a:pPr>
              <a:defRPr/>
            </a:pPr>
          </a:p>
        </p:txBody>
      </p:sp>
      <p:sp>
        <p:nvSpPr>
          <p:cNvPr id="3" name="TextBox 2"/>
          <p:cNvSpPr txBox="1"/>
          <p:nvPr/>
        </p:nvSpPr>
        <p:spPr>
          <a:xfrm>
            <a:off x="798691" y="379879"/>
            <a:ext cx="10515600" cy="894622"/>
          </a:xfrm>
          <a:prstGeom prst="rect">
            <a:avLst/>
          </a:prstGeom>
          <a:noFill/>
        </p:spPr>
        <p:txBody>
          <a:bodyPr wrap="none">
            <a:spAutoFit/>
          </a:bodyPr>
          <a:lstStyle/>
          <a:p>
            <a:pPr>
              <a:defRPr/>
            </a:pPr>
            <a:r>
              <a:t>Option 1: buy a faster access link</a:t>
            </a:r>
          </a:p>
        </p:txBody>
      </p:sp>
      <p:sp>
        <p:nvSpPr>
          <p:cNvPr id="4" name="TextBox 3"/>
          <p:cNvSpPr txBox="1"/>
          <p:nvPr/>
        </p:nvSpPr>
        <p:spPr>
          <a:xfrm>
            <a:off x="8083455" y="2487883"/>
            <a:ext cx="285750" cy="114300"/>
          </a:xfrm>
          <a:prstGeom prst="rect">
            <a:avLst/>
          </a:prstGeom>
          <a:noFill/>
        </p:spPr>
        <p:txBody>
          <a:bodyPr wrap="none">
            <a:spAutoFit/>
          </a:bodyPr>
          <a:lstStyle/>
          <a:p>
            <a:pPr>
              <a:defRPr/>
            </a:pPr>
          </a:p>
        </p:txBody>
      </p:sp>
      <p:sp>
        <p:nvSpPr>
          <p:cNvPr id="5" name="TextBox 4"/>
          <p:cNvSpPr txBox="1"/>
          <p:nvPr/>
        </p:nvSpPr>
        <p:spPr>
          <a:xfrm>
            <a:off x="10512330" y="1902096"/>
            <a:ext cx="933450" cy="641350"/>
          </a:xfrm>
          <a:prstGeom prst="rect">
            <a:avLst/>
          </a:prstGeom>
          <a:noFill/>
        </p:spPr>
        <p:txBody>
          <a:bodyPr wrap="none">
            <a:spAutoFit/>
          </a:bodyPr>
          <a:lstStyle/>
          <a:p>
            <a:pPr>
              <a:defRPr/>
            </a:pPr>
            <a:r>
              <a:t>origin</a:t>
            </a:r>
          </a:p>
          <a:p>
            <a:pPr>
              <a:defRPr/>
            </a:pPr>
            <a:r>
              <a:t>servers</a:t>
            </a:r>
          </a:p>
        </p:txBody>
      </p:sp>
      <p:sp>
        <p:nvSpPr>
          <p:cNvPr id="6" name="TextBox 5"/>
          <p:cNvSpPr txBox="1"/>
          <p:nvPr/>
        </p:nvSpPr>
        <p:spPr>
          <a:xfrm>
            <a:off x="8893080" y="2106883"/>
            <a:ext cx="66675" cy="276225"/>
          </a:xfrm>
          <a:prstGeom prst="rect">
            <a:avLst/>
          </a:prstGeom>
          <a:noFill/>
        </p:spPr>
        <p:txBody>
          <a:bodyPr wrap="none">
            <a:spAutoFit/>
          </a:bodyPr>
          <a:lstStyle/>
          <a:p>
            <a:pPr>
              <a:defRPr/>
            </a:pPr>
          </a:p>
        </p:txBody>
      </p:sp>
      <p:sp>
        <p:nvSpPr>
          <p:cNvPr id="7" name="TextBox 6"/>
          <p:cNvSpPr txBox="1"/>
          <p:nvPr/>
        </p:nvSpPr>
        <p:spPr>
          <a:xfrm>
            <a:off x="9521730" y="2144983"/>
            <a:ext cx="9525" cy="238125"/>
          </a:xfrm>
          <a:prstGeom prst="rect">
            <a:avLst/>
          </a:prstGeom>
          <a:noFill/>
        </p:spPr>
        <p:txBody>
          <a:bodyPr wrap="none">
            <a:spAutoFit/>
          </a:bodyPr>
          <a:lstStyle/>
          <a:p>
            <a:pPr>
              <a:defRPr/>
            </a:pPr>
          </a:p>
        </p:txBody>
      </p:sp>
      <p:sp>
        <p:nvSpPr>
          <p:cNvPr id="8" name="TextBox 7"/>
          <p:cNvSpPr txBox="1"/>
          <p:nvPr/>
        </p:nvSpPr>
        <p:spPr>
          <a:xfrm>
            <a:off x="9978930" y="2306908"/>
            <a:ext cx="133350" cy="209550"/>
          </a:xfrm>
          <a:prstGeom prst="rect">
            <a:avLst/>
          </a:prstGeom>
          <a:noFill/>
        </p:spPr>
        <p:txBody>
          <a:bodyPr wrap="none">
            <a:spAutoFit/>
          </a:bodyPr>
          <a:lstStyle/>
          <a:p>
            <a:pPr>
              <a:defRPr/>
            </a:pPr>
          </a:p>
        </p:txBody>
      </p:sp>
      <p:sp>
        <p:nvSpPr>
          <p:cNvPr id="9" name="TextBox 8"/>
          <p:cNvSpPr txBox="1"/>
          <p:nvPr/>
        </p:nvSpPr>
        <p:spPr>
          <a:xfrm>
            <a:off x="10140855" y="3068908"/>
            <a:ext cx="247650" cy="0"/>
          </a:xfrm>
          <a:prstGeom prst="rect">
            <a:avLst/>
          </a:prstGeom>
          <a:noFill/>
        </p:spPr>
        <p:txBody>
          <a:bodyPr wrap="none">
            <a:spAutoFit/>
          </a:bodyPr>
          <a:lstStyle/>
          <a:p>
            <a:pPr>
              <a:defRPr/>
            </a:pPr>
          </a:p>
        </p:txBody>
      </p:sp>
      <p:sp>
        <p:nvSpPr>
          <p:cNvPr id="10" name="TextBox 9"/>
          <p:cNvSpPr txBox="1"/>
          <p:nvPr/>
        </p:nvSpPr>
        <p:spPr>
          <a:xfrm>
            <a:off x="8158067" y="2111064"/>
            <a:ext cx="2174875" cy="1581150"/>
          </a:xfrm>
          <a:prstGeom prst="rect">
            <a:avLst/>
          </a:prstGeom>
          <a:noFill/>
        </p:spPr>
        <p:txBody>
          <a:bodyPr wrap="none">
            <a:spAutoFit/>
          </a:bodyPr>
          <a:lstStyle/>
          <a:p>
            <a:pPr>
              <a:defRPr/>
            </a:pPr>
          </a:p>
        </p:txBody>
      </p:sp>
      <p:sp>
        <p:nvSpPr>
          <p:cNvPr id="11" name="TextBox 10"/>
          <p:cNvSpPr txBox="1"/>
          <p:nvPr/>
        </p:nvSpPr>
        <p:spPr>
          <a:xfrm>
            <a:off x="8874030" y="2432321"/>
            <a:ext cx="931862" cy="581025"/>
          </a:xfrm>
          <a:prstGeom prst="rect">
            <a:avLst/>
          </a:prstGeom>
          <a:noFill/>
        </p:spPr>
        <p:txBody>
          <a:bodyPr wrap="none">
            <a:spAutoFit/>
          </a:bodyPr>
          <a:lstStyle/>
          <a:p>
            <a:pPr>
              <a:defRPr/>
            </a:pPr>
            <a:r>
              <a:t>public</a:t>
            </a:r>
          </a:p>
          <a:p>
            <a:pPr>
              <a:defRPr/>
            </a:pPr>
            <a:r>
              <a:t> Internet</a:t>
            </a:r>
          </a:p>
        </p:txBody>
      </p:sp>
      <p:sp>
        <p:nvSpPr>
          <p:cNvPr id="12" name="TextBox 11"/>
          <p:cNvSpPr txBox="1"/>
          <p:nvPr/>
        </p:nvSpPr>
        <p:spPr>
          <a:xfrm>
            <a:off x="7762780" y="4516708"/>
            <a:ext cx="2965450" cy="1390650"/>
          </a:xfrm>
          <a:prstGeom prst="rect">
            <a:avLst/>
          </a:prstGeom>
          <a:noFill/>
        </p:spPr>
        <p:txBody>
          <a:bodyPr wrap="none">
            <a:spAutoFit/>
          </a:bodyPr>
          <a:lstStyle/>
          <a:p>
            <a:pPr>
              <a:defRPr/>
            </a:pPr>
          </a:p>
        </p:txBody>
      </p:sp>
      <p:sp>
        <p:nvSpPr>
          <p:cNvPr id="13" name="TextBox 12"/>
          <p:cNvSpPr txBox="1"/>
          <p:nvPr/>
        </p:nvSpPr>
        <p:spPr>
          <a:xfrm>
            <a:off x="8197755" y="4780233"/>
            <a:ext cx="855662" cy="431800"/>
          </a:xfrm>
          <a:prstGeom prst="rect">
            <a:avLst/>
          </a:prstGeom>
          <a:noFill/>
        </p:spPr>
        <p:txBody>
          <a:bodyPr wrap="none">
            <a:spAutoFit/>
          </a:bodyPr>
          <a:lstStyle/>
          <a:p>
            <a:pPr>
              <a:defRPr/>
            </a:pPr>
          </a:p>
        </p:txBody>
      </p:sp>
      <p:sp>
        <p:nvSpPr>
          <p:cNvPr id="14" name="TextBox 13"/>
          <p:cNvSpPr txBox="1"/>
          <p:nvPr/>
        </p:nvSpPr>
        <p:spPr>
          <a:xfrm>
            <a:off x="8707342" y="4827858"/>
            <a:ext cx="563563" cy="393700"/>
          </a:xfrm>
          <a:prstGeom prst="rect">
            <a:avLst/>
          </a:prstGeom>
          <a:noFill/>
        </p:spPr>
        <p:txBody>
          <a:bodyPr wrap="none">
            <a:spAutoFit/>
          </a:bodyPr>
          <a:lstStyle/>
          <a:p>
            <a:pPr>
              <a:defRPr/>
            </a:pPr>
          </a:p>
        </p:txBody>
      </p:sp>
      <p:sp>
        <p:nvSpPr>
          <p:cNvPr id="15" name="TextBox 14"/>
          <p:cNvSpPr txBox="1"/>
          <p:nvPr/>
        </p:nvSpPr>
        <p:spPr>
          <a:xfrm>
            <a:off x="9245505" y="4834208"/>
            <a:ext cx="149225" cy="382588"/>
          </a:xfrm>
          <a:prstGeom prst="rect">
            <a:avLst/>
          </a:prstGeom>
          <a:noFill/>
        </p:spPr>
        <p:txBody>
          <a:bodyPr wrap="none">
            <a:spAutoFit/>
          </a:bodyPr>
          <a:lstStyle/>
          <a:p>
            <a:pPr>
              <a:defRPr/>
            </a:pPr>
          </a:p>
        </p:txBody>
      </p:sp>
      <p:sp>
        <p:nvSpPr>
          <p:cNvPr id="16" name="TextBox 15"/>
          <p:cNvSpPr txBox="1"/>
          <p:nvPr/>
        </p:nvSpPr>
        <p:spPr>
          <a:xfrm>
            <a:off x="9407430" y="3545158"/>
            <a:ext cx="0" cy="1062038"/>
          </a:xfrm>
          <a:prstGeom prst="rect">
            <a:avLst/>
          </a:prstGeom>
          <a:noFill/>
        </p:spPr>
        <p:txBody>
          <a:bodyPr wrap="none">
            <a:spAutoFit/>
          </a:bodyPr>
          <a:lstStyle/>
          <a:p>
            <a:pPr>
              <a:defRPr/>
            </a:pPr>
          </a:p>
        </p:txBody>
      </p:sp>
      <p:sp>
        <p:nvSpPr>
          <p:cNvPr id="17" name="TextBox 16"/>
          <p:cNvSpPr txBox="1"/>
          <p:nvPr/>
        </p:nvSpPr>
        <p:spPr>
          <a:xfrm>
            <a:off x="7775480" y="4357958"/>
            <a:ext cx="1198562" cy="581025"/>
          </a:xfrm>
          <a:prstGeom prst="rect">
            <a:avLst/>
          </a:prstGeom>
          <a:noFill/>
        </p:spPr>
        <p:txBody>
          <a:bodyPr wrap="none">
            <a:spAutoFit/>
          </a:bodyPr>
          <a:lstStyle/>
          <a:p>
            <a:pPr>
              <a:defRPr/>
            </a:pPr>
            <a:r>
              <a:t>institutional</a:t>
            </a:r>
          </a:p>
          <a:p>
            <a:pPr>
              <a:defRPr/>
            </a:pPr>
            <a:r>
              <a:t>network</a:t>
            </a:r>
          </a:p>
        </p:txBody>
      </p:sp>
      <p:sp>
        <p:nvSpPr>
          <p:cNvPr id="18" name="TextBox 17"/>
          <p:cNvSpPr txBox="1"/>
          <p:nvPr/>
        </p:nvSpPr>
        <p:spPr>
          <a:xfrm>
            <a:off x="9783667" y="4738958"/>
            <a:ext cx="1290638" cy="336550"/>
          </a:xfrm>
          <a:prstGeom prst="rect">
            <a:avLst/>
          </a:prstGeom>
          <a:noFill/>
        </p:spPr>
        <p:txBody>
          <a:bodyPr wrap="none">
            <a:spAutoFit/>
          </a:bodyPr>
          <a:lstStyle/>
          <a:p>
            <a:pPr>
              <a:defRPr/>
            </a:pPr>
            <a:r>
              <a:t>1 Gbps LAN</a:t>
            </a:r>
          </a:p>
        </p:txBody>
      </p:sp>
      <p:sp>
        <p:nvSpPr>
          <p:cNvPr id="19" name="TextBox 18"/>
          <p:cNvSpPr txBox="1"/>
          <p:nvPr/>
        </p:nvSpPr>
        <p:spPr>
          <a:xfrm>
            <a:off x="9409017" y="3734071"/>
            <a:ext cx="1190625" cy="581025"/>
          </a:xfrm>
          <a:prstGeom prst="rect">
            <a:avLst/>
          </a:prstGeom>
          <a:noFill/>
        </p:spPr>
        <p:txBody>
          <a:bodyPr wrap="none">
            <a:spAutoFit/>
          </a:bodyPr>
          <a:lstStyle/>
          <a:p>
            <a:pPr>
              <a:defRPr/>
            </a:pPr>
            <a:r>
              <a:t>1.54 Mbps </a:t>
            </a:r>
          </a:p>
          <a:p>
            <a:pPr>
              <a:defRPr/>
            </a:pPr>
            <a:r>
              <a:t>access link</a:t>
            </a:r>
          </a:p>
        </p:txBody>
      </p:sp>
      <p:sp>
        <p:nvSpPr>
          <p:cNvPr id="20" name="TextBox 19"/>
          <p:cNvSpPr txBox="1"/>
          <p:nvPr/>
        </p:nvSpPr>
        <p:spPr>
          <a:xfrm>
            <a:off x="870724" y="1362307"/>
            <a:ext cx="6123957" cy="2519263"/>
          </a:xfrm>
          <a:prstGeom prst="rect">
            <a:avLst/>
          </a:prstGeom>
          <a:noFill/>
        </p:spPr>
        <p:txBody>
          <a:bodyPr wrap="none">
            <a:spAutoFit/>
          </a:bodyPr>
          <a:lstStyle/>
          <a:p>
            <a:pPr>
              <a:defRPr/>
            </a:pPr>
            <a:r>
              <a:t>Scenario:</a:t>
            </a:r>
          </a:p>
          <a:p>
            <a:pPr>
              <a:defRPr/>
            </a:pPr>
            <a:r>
              <a:t>access link rate: 1.54 Mbps</a:t>
            </a:r>
          </a:p>
          <a:p>
            <a:pPr>
              <a:defRPr/>
            </a:pPr>
            <a:r>
              <a:t>RTT from institutional router to server: 2 sec</a:t>
            </a:r>
          </a:p>
          <a:p>
            <a:pPr>
              <a:defRPr/>
            </a:pPr>
            <a:r>
              <a:t>web object size: 100K bits</a:t>
            </a:r>
          </a:p>
          <a:p>
            <a:pPr>
              <a:defRPr/>
            </a:pPr>
            <a:r>
              <a:t>average request rate from browsers to origin servers: 15/sec</a:t>
            </a:r>
          </a:p>
          <a:p>
            <a:pPr>
              <a:defRPr/>
            </a:pPr>
            <a:r>
              <a:t>avg data rate to browsers: 1.50 Mbps</a:t>
            </a:r>
          </a:p>
        </p:txBody>
      </p:sp>
      <p:sp>
        <p:nvSpPr>
          <p:cNvPr id="21" name="TextBox 20"/>
          <p:cNvSpPr txBox="1"/>
          <p:nvPr/>
        </p:nvSpPr>
        <p:spPr>
          <a:xfrm>
            <a:off x="870724" y="6212256"/>
            <a:ext cx="4565737" cy="461665"/>
          </a:xfrm>
          <a:prstGeom prst="rect">
            <a:avLst/>
          </a:prstGeom>
          <a:noFill/>
        </p:spPr>
        <p:txBody>
          <a:bodyPr wrap="none">
            <a:spAutoFit/>
          </a:bodyPr>
          <a:lstStyle/>
          <a:p>
            <a:pPr>
              <a:defRPr/>
            </a:pPr>
            <a:r>
              <a:t>Cost: faster access link (expensive!)</a:t>
            </a:r>
          </a:p>
        </p:txBody>
      </p:sp>
    </p:spTree>
  </p:cSld>
  <p:clrMapOvr>
    <a:masterClrMapping/>
  </p:clrMapOvr>
</p:sld>
</file>

<file path=ppt/slides/slide3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379879"/>
            <a:ext cx="10515600" cy="894622"/>
          </a:xfrm>
          <a:prstGeom prst="rect">
            <a:avLst/>
          </a:prstGeom>
          <a:noFill/>
        </p:spPr>
        <p:txBody>
          <a:bodyPr wrap="none">
            <a:spAutoFit/>
          </a:bodyPr>
          <a:lstStyle/>
          <a:p>
            <a:pPr>
              <a:defRPr/>
            </a:pPr>
            <a:r>
              <a:t>Option 2: install a web cache</a:t>
            </a:r>
          </a:p>
        </p:txBody>
      </p:sp>
      <p:sp>
        <p:nvSpPr>
          <p:cNvPr id="3" name="TextBox 2"/>
          <p:cNvSpPr txBox="1"/>
          <p:nvPr/>
        </p:nvSpPr>
        <p:spPr>
          <a:xfrm>
            <a:off x="8083455" y="2487883"/>
            <a:ext cx="285750" cy="114300"/>
          </a:xfrm>
          <a:prstGeom prst="rect">
            <a:avLst/>
          </a:prstGeom>
          <a:noFill/>
        </p:spPr>
        <p:txBody>
          <a:bodyPr wrap="none">
            <a:spAutoFit/>
          </a:bodyPr>
          <a:lstStyle/>
          <a:p>
            <a:pPr>
              <a:defRPr/>
            </a:pPr>
          </a:p>
        </p:txBody>
      </p:sp>
      <p:sp>
        <p:nvSpPr>
          <p:cNvPr id="4" name="TextBox 3"/>
          <p:cNvSpPr txBox="1"/>
          <p:nvPr/>
        </p:nvSpPr>
        <p:spPr>
          <a:xfrm>
            <a:off x="10512330" y="1902096"/>
            <a:ext cx="933450" cy="641350"/>
          </a:xfrm>
          <a:prstGeom prst="rect">
            <a:avLst/>
          </a:prstGeom>
          <a:noFill/>
        </p:spPr>
        <p:txBody>
          <a:bodyPr wrap="none">
            <a:spAutoFit/>
          </a:bodyPr>
          <a:lstStyle/>
          <a:p>
            <a:pPr>
              <a:defRPr/>
            </a:pPr>
            <a:r>
              <a:t>origin</a:t>
            </a:r>
          </a:p>
          <a:p>
            <a:pPr>
              <a:defRPr/>
            </a:pPr>
            <a:r>
              <a:t>servers</a:t>
            </a:r>
          </a:p>
        </p:txBody>
      </p:sp>
      <p:sp>
        <p:nvSpPr>
          <p:cNvPr id="5" name="TextBox 4"/>
          <p:cNvSpPr txBox="1"/>
          <p:nvPr/>
        </p:nvSpPr>
        <p:spPr>
          <a:xfrm>
            <a:off x="8893080" y="2106883"/>
            <a:ext cx="66675" cy="276225"/>
          </a:xfrm>
          <a:prstGeom prst="rect">
            <a:avLst/>
          </a:prstGeom>
          <a:noFill/>
        </p:spPr>
        <p:txBody>
          <a:bodyPr wrap="none">
            <a:spAutoFit/>
          </a:bodyPr>
          <a:lstStyle/>
          <a:p>
            <a:pPr>
              <a:defRPr/>
            </a:pPr>
          </a:p>
        </p:txBody>
      </p:sp>
      <p:sp>
        <p:nvSpPr>
          <p:cNvPr id="6" name="TextBox 5"/>
          <p:cNvSpPr txBox="1"/>
          <p:nvPr/>
        </p:nvSpPr>
        <p:spPr>
          <a:xfrm>
            <a:off x="9521730" y="2144983"/>
            <a:ext cx="9525" cy="238125"/>
          </a:xfrm>
          <a:prstGeom prst="rect">
            <a:avLst/>
          </a:prstGeom>
          <a:noFill/>
        </p:spPr>
        <p:txBody>
          <a:bodyPr wrap="none">
            <a:spAutoFit/>
          </a:bodyPr>
          <a:lstStyle/>
          <a:p>
            <a:pPr>
              <a:defRPr/>
            </a:pPr>
          </a:p>
        </p:txBody>
      </p:sp>
      <p:sp>
        <p:nvSpPr>
          <p:cNvPr id="7" name="TextBox 6"/>
          <p:cNvSpPr txBox="1"/>
          <p:nvPr/>
        </p:nvSpPr>
        <p:spPr>
          <a:xfrm>
            <a:off x="9978930" y="2306908"/>
            <a:ext cx="133350" cy="209550"/>
          </a:xfrm>
          <a:prstGeom prst="rect">
            <a:avLst/>
          </a:prstGeom>
          <a:noFill/>
        </p:spPr>
        <p:txBody>
          <a:bodyPr wrap="none">
            <a:spAutoFit/>
          </a:bodyPr>
          <a:lstStyle/>
          <a:p>
            <a:pPr>
              <a:defRPr/>
            </a:pPr>
          </a:p>
        </p:txBody>
      </p:sp>
      <p:sp>
        <p:nvSpPr>
          <p:cNvPr id="8" name="TextBox 7"/>
          <p:cNvSpPr txBox="1"/>
          <p:nvPr/>
        </p:nvSpPr>
        <p:spPr>
          <a:xfrm>
            <a:off x="10140855" y="3068908"/>
            <a:ext cx="247650" cy="0"/>
          </a:xfrm>
          <a:prstGeom prst="rect">
            <a:avLst/>
          </a:prstGeom>
          <a:noFill/>
        </p:spPr>
        <p:txBody>
          <a:bodyPr wrap="none">
            <a:spAutoFit/>
          </a:bodyPr>
          <a:lstStyle/>
          <a:p>
            <a:pPr>
              <a:defRPr/>
            </a:pPr>
          </a:p>
        </p:txBody>
      </p:sp>
      <p:sp>
        <p:nvSpPr>
          <p:cNvPr id="9" name="TextBox 8"/>
          <p:cNvSpPr txBox="1"/>
          <p:nvPr/>
        </p:nvSpPr>
        <p:spPr>
          <a:xfrm>
            <a:off x="8158067" y="2111064"/>
            <a:ext cx="2174875" cy="1581150"/>
          </a:xfrm>
          <a:prstGeom prst="rect">
            <a:avLst/>
          </a:prstGeom>
          <a:noFill/>
        </p:spPr>
        <p:txBody>
          <a:bodyPr wrap="none">
            <a:spAutoFit/>
          </a:bodyPr>
          <a:lstStyle/>
          <a:p>
            <a:pPr>
              <a:defRPr/>
            </a:pPr>
          </a:p>
        </p:txBody>
      </p:sp>
      <p:sp>
        <p:nvSpPr>
          <p:cNvPr id="10" name="TextBox 9"/>
          <p:cNvSpPr txBox="1"/>
          <p:nvPr/>
        </p:nvSpPr>
        <p:spPr>
          <a:xfrm>
            <a:off x="8874030" y="2432321"/>
            <a:ext cx="931862" cy="581025"/>
          </a:xfrm>
          <a:prstGeom prst="rect">
            <a:avLst/>
          </a:prstGeom>
          <a:noFill/>
        </p:spPr>
        <p:txBody>
          <a:bodyPr wrap="none">
            <a:spAutoFit/>
          </a:bodyPr>
          <a:lstStyle/>
          <a:p>
            <a:pPr>
              <a:defRPr/>
            </a:pPr>
            <a:r>
              <a:t>public</a:t>
            </a:r>
          </a:p>
          <a:p>
            <a:pPr>
              <a:defRPr/>
            </a:pPr>
            <a:r>
              <a:t> Internet</a:t>
            </a:r>
          </a:p>
        </p:txBody>
      </p:sp>
      <p:sp>
        <p:nvSpPr>
          <p:cNvPr id="11" name="TextBox 10"/>
          <p:cNvSpPr txBox="1"/>
          <p:nvPr/>
        </p:nvSpPr>
        <p:spPr>
          <a:xfrm>
            <a:off x="7763006" y="4514213"/>
            <a:ext cx="2965450" cy="1390650"/>
          </a:xfrm>
          <a:prstGeom prst="rect">
            <a:avLst/>
          </a:prstGeom>
          <a:noFill/>
        </p:spPr>
        <p:txBody>
          <a:bodyPr wrap="none">
            <a:spAutoFit/>
          </a:bodyPr>
          <a:lstStyle/>
          <a:p>
            <a:pPr>
              <a:defRPr/>
            </a:pPr>
          </a:p>
        </p:txBody>
      </p:sp>
      <p:sp>
        <p:nvSpPr>
          <p:cNvPr id="12" name="TextBox 11"/>
          <p:cNvSpPr txBox="1"/>
          <p:nvPr/>
        </p:nvSpPr>
        <p:spPr>
          <a:xfrm>
            <a:off x="8197755" y="4780233"/>
            <a:ext cx="855662" cy="431800"/>
          </a:xfrm>
          <a:prstGeom prst="rect">
            <a:avLst/>
          </a:prstGeom>
          <a:noFill/>
        </p:spPr>
        <p:txBody>
          <a:bodyPr wrap="none">
            <a:spAutoFit/>
          </a:bodyPr>
          <a:lstStyle/>
          <a:p>
            <a:pPr>
              <a:defRPr/>
            </a:pPr>
          </a:p>
        </p:txBody>
      </p:sp>
      <p:sp>
        <p:nvSpPr>
          <p:cNvPr id="13" name="TextBox 12"/>
          <p:cNvSpPr txBox="1"/>
          <p:nvPr/>
        </p:nvSpPr>
        <p:spPr>
          <a:xfrm>
            <a:off x="8707342" y="4827858"/>
            <a:ext cx="563563" cy="393700"/>
          </a:xfrm>
          <a:prstGeom prst="rect">
            <a:avLst/>
          </a:prstGeom>
          <a:noFill/>
        </p:spPr>
        <p:txBody>
          <a:bodyPr wrap="none">
            <a:spAutoFit/>
          </a:bodyPr>
          <a:lstStyle/>
          <a:p>
            <a:pPr>
              <a:defRPr/>
            </a:pPr>
          </a:p>
        </p:txBody>
      </p:sp>
      <p:sp>
        <p:nvSpPr>
          <p:cNvPr id="14" name="TextBox 13"/>
          <p:cNvSpPr txBox="1"/>
          <p:nvPr/>
        </p:nvSpPr>
        <p:spPr>
          <a:xfrm>
            <a:off x="9245505" y="4834208"/>
            <a:ext cx="149225" cy="382588"/>
          </a:xfrm>
          <a:prstGeom prst="rect">
            <a:avLst/>
          </a:prstGeom>
          <a:noFill/>
        </p:spPr>
        <p:txBody>
          <a:bodyPr wrap="none">
            <a:spAutoFit/>
          </a:bodyPr>
          <a:lstStyle/>
          <a:p>
            <a:pPr>
              <a:defRPr/>
            </a:pPr>
          </a:p>
        </p:txBody>
      </p:sp>
      <p:sp>
        <p:nvSpPr>
          <p:cNvPr id="15" name="TextBox 14"/>
          <p:cNvSpPr txBox="1"/>
          <p:nvPr/>
        </p:nvSpPr>
        <p:spPr>
          <a:xfrm>
            <a:off x="9407430" y="3545158"/>
            <a:ext cx="0" cy="1062038"/>
          </a:xfrm>
          <a:prstGeom prst="rect">
            <a:avLst/>
          </a:prstGeom>
          <a:noFill/>
        </p:spPr>
        <p:txBody>
          <a:bodyPr wrap="none">
            <a:spAutoFit/>
          </a:bodyPr>
          <a:lstStyle/>
          <a:p>
            <a:pPr>
              <a:defRPr/>
            </a:pPr>
          </a:p>
        </p:txBody>
      </p:sp>
      <p:sp>
        <p:nvSpPr>
          <p:cNvPr id="16" name="TextBox 15"/>
          <p:cNvSpPr txBox="1"/>
          <p:nvPr/>
        </p:nvSpPr>
        <p:spPr>
          <a:xfrm>
            <a:off x="7775480" y="4357958"/>
            <a:ext cx="1198562" cy="581025"/>
          </a:xfrm>
          <a:prstGeom prst="rect">
            <a:avLst/>
          </a:prstGeom>
          <a:noFill/>
        </p:spPr>
        <p:txBody>
          <a:bodyPr wrap="none">
            <a:spAutoFit/>
          </a:bodyPr>
          <a:lstStyle/>
          <a:p>
            <a:pPr>
              <a:defRPr/>
            </a:pPr>
            <a:r>
              <a:t>institutional</a:t>
            </a:r>
          </a:p>
          <a:p>
            <a:pPr>
              <a:defRPr/>
            </a:pPr>
            <a:r>
              <a:t>network</a:t>
            </a:r>
          </a:p>
        </p:txBody>
      </p:sp>
      <p:sp>
        <p:nvSpPr>
          <p:cNvPr id="17" name="TextBox 16"/>
          <p:cNvSpPr txBox="1"/>
          <p:nvPr/>
        </p:nvSpPr>
        <p:spPr>
          <a:xfrm>
            <a:off x="9783667" y="4738958"/>
            <a:ext cx="1290638" cy="336550"/>
          </a:xfrm>
          <a:prstGeom prst="rect">
            <a:avLst/>
          </a:prstGeom>
          <a:noFill/>
        </p:spPr>
        <p:txBody>
          <a:bodyPr wrap="none">
            <a:spAutoFit/>
          </a:bodyPr>
          <a:lstStyle/>
          <a:p>
            <a:pPr>
              <a:defRPr/>
            </a:pPr>
            <a:r>
              <a:t>1 Gbps LAN</a:t>
            </a:r>
          </a:p>
        </p:txBody>
      </p:sp>
      <p:sp>
        <p:nvSpPr>
          <p:cNvPr id="18" name="TextBox 17"/>
          <p:cNvSpPr txBox="1"/>
          <p:nvPr/>
        </p:nvSpPr>
        <p:spPr>
          <a:xfrm>
            <a:off x="9409017" y="3734071"/>
            <a:ext cx="1190625" cy="581025"/>
          </a:xfrm>
          <a:prstGeom prst="rect">
            <a:avLst/>
          </a:prstGeom>
          <a:noFill/>
        </p:spPr>
        <p:txBody>
          <a:bodyPr wrap="none">
            <a:spAutoFit/>
          </a:bodyPr>
          <a:lstStyle/>
          <a:p>
            <a:pPr>
              <a:defRPr/>
            </a:pPr>
            <a:r>
              <a:t>1.54 Mbps </a:t>
            </a:r>
          </a:p>
          <a:p>
            <a:pPr>
              <a:defRPr/>
            </a:pPr>
            <a:r>
              <a:t>access link</a:t>
            </a:r>
          </a:p>
        </p:txBody>
      </p:sp>
      <p:sp>
        <p:nvSpPr>
          <p:cNvPr id="19" name="TextBox 18"/>
          <p:cNvSpPr txBox="1"/>
          <p:nvPr/>
        </p:nvSpPr>
        <p:spPr>
          <a:xfrm>
            <a:off x="87506" y="1121040"/>
            <a:ext cx="7947363" cy="5226062"/>
          </a:xfrm>
          <a:prstGeom prst="rect">
            <a:avLst/>
          </a:prstGeom>
          <a:noFill/>
        </p:spPr>
        <p:txBody>
          <a:bodyPr wrap="none">
            <a:spAutoFit/>
          </a:bodyPr>
          <a:lstStyle/>
          <a:p>
            <a:pPr>
              <a:defRPr/>
            </a:pPr>
            <a:r>
              <a:t>Solution:</a:t>
            </a:r>
          </a:p>
          <a:p>
            <a:pPr>
              <a:defRPr/>
            </a:pPr>
            <a:r>
              <a:t>Installed a Local Web Cache: Added a local web cache within the institutional network to store frequently accessed web content closer to the users.</a:t>
            </a:r>
          </a:p>
          <a:p>
            <a:pPr>
              <a:defRPr/>
            </a:pPr>
            <a:r>
              <a:t>Why it works:</a:t>
            </a:r>
          </a:p>
          <a:p>
            <a:pPr>
              <a:defRPr/>
            </a:pPr>
            <a:r>
              <a:t>Store frequently accessed data locally, reducing the need to fetch it repeatedly from a remote server</a:t>
            </a:r>
          </a:p>
          <a:p>
            <a:pPr>
              <a:defRPr/>
            </a:pPr>
            <a:r>
              <a:t>Reduce Load on Access Link: The institutional network is a bottleneck when multiple users request data simultaneously.</a:t>
            </a:r>
          </a:p>
          <a:p>
            <a:pPr>
              <a:defRPr/>
            </a:pPr>
            <a:r>
              <a:t>Improve Data Access Speed &amp; Lower Latency: Fetching data from the local web cache is much faster</a:t>
            </a:r>
          </a:p>
          <a:p>
            <a:pPr>
              <a:defRPr/>
            </a:pPr>
            <a:r>
              <a:t>Benefits:</a:t>
            </a:r>
          </a:p>
          <a:p>
            <a:pPr>
              <a:defRPr/>
            </a:pPr>
            <a:r>
              <a:t>Reduce Internet Latency</a:t>
            </a:r>
          </a:p>
          <a:p>
            <a:pPr>
              <a:defRPr/>
            </a:pPr>
            <a:r>
              <a:t>Faster Response Time &amp; Improved Performance</a:t>
            </a:r>
          </a:p>
        </p:txBody>
      </p:sp>
      <p:sp>
        <p:nvSpPr>
          <p:cNvPr id="20" name="TextBox 19"/>
          <p:cNvSpPr txBox="1"/>
          <p:nvPr/>
        </p:nvSpPr>
        <p:spPr>
          <a:xfrm>
            <a:off x="9443782" y="5793184"/>
            <a:ext cx="1641796" cy="338554"/>
          </a:xfrm>
          <a:prstGeom prst="rect">
            <a:avLst/>
          </a:prstGeom>
          <a:noFill/>
        </p:spPr>
        <p:txBody>
          <a:bodyPr wrap="none">
            <a:spAutoFit/>
          </a:bodyPr>
          <a:lstStyle/>
          <a:p>
            <a:pPr>
              <a:defRPr/>
            </a:pPr>
            <a:r>
              <a:t>local web cache</a:t>
            </a:r>
          </a:p>
        </p:txBody>
      </p:sp>
    </p:spTree>
  </p:cSld>
  <p:clrMapOvr>
    <a:masterClrMapping/>
  </p:clrMapOvr>
</p:sld>
</file>

<file path=ppt/slides/slide3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379879"/>
            <a:ext cx="10515600" cy="894622"/>
          </a:xfrm>
          <a:prstGeom prst="rect">
            <a:avLst/>
          </a:prstGeom>
          <a:noFill/>
        </p:spPr>
        <p:txBody>
          <a:bodyPr wrap="none">
            <a:spAutoFit/>
          </a:bodyPr>
          <a:lstStyle/>
          <a:p>
            <a:pPr>
              <a:defRPr/>
            </a:pPr>
            <a:r>
              <a:t>Maintaining user/server state: cookies</a:t>
            </a:r>
          </a:p>
        </p:txBody>
      </p:sp>
      <p:sp>
        <p:nvSpPr>
          <p:cNvPr id="3" name="TextBox 2"/>
          <p:cNvSpPr txBox="1"/>
          <p:nvPr/>
        </p:nvSpPr>
        <p:spPr>
          <a:xfrm>
            <a:off x="751523" y="1368109"/>
            <a:ext cx="5877880" cy="4836748"/>
          </a:xfrm>
          <a:prstGeom prst="rect">
            <a:avLst/>
          </a:prstGeom>
          <a:noFill/>
        </p:spPr>
        <p:txBody>
          <a:bodyPr wrap="none">
            <a:spAutoFit/>
          </a:bodyPr>
          <a:lstStyle/>
          <a:p>
            <a:pPr>
              <a:defRPr/>
            </a:pPr>
            <a:r>
              <a:t>Recall:  HTTP GET/response interaction is stateless</a:t>
            </a:r>
          </a:p>
          <a:p>
            <a:pPr>
              <a:defRPr/>
            </a:pPr>
            <a:r>
              <a:t>No notion of multi-step exchanges of HTTP messages to complete a Web “transaction” </a:t>
            </a:r>
          </a:p>
          <a:p>
            <a:pPr>
              <a:defRPr/>
            </a:pPr>
            <a:r>
              <a:t>No need for client/server to track “state” of multi-step exchange</a:t>
            </a:r>
          </a:p>
          <a:p>
            <a:pPr>
              <a:defRPr/>
            </a:pPr>
            <a:r>
              <a:t>All HTTP requests are independent of each other</a:t>
            </a:r>
          </a:p>
          <a:p>
            <a:pPr>
              <a:defRPr/>
            </a:pPr>
            <a:r>
              <a:t>No need for client/server to “recover” from a partially-completed-but-never-completely-completed transaction</a:t>
            </a:r>
          </a:p>
        </p:txBody>
      </p:sp>
      <p:sp>
        <p:nvSpPr>
          <p:cNvPr id="4" name="TextBox 3"/>
          <p:cNvSpPr txBox="1"/>
          <p:nvPr/>
        </p:nvSpPr>
        <p:spPr>
          <a:xfrm>
            <a:off x="7777183" y="1266045"/>
            <a:ext cx="3347349" cy="646331"/>
          </a:xfrm>
          <a:prstGeom prst="rect">
            <a:avLst/>
          </a:prstGeom>
          <a:noFill/>
        </p:spPr>
        <p:txBody>
          <a:bodyPr wrap="none">
            <a:spAutoFit/>
          </a:bodyPr>
          <a:lstStyle/>
          <a:p>
            <a:pPr>
              <a:defRPr/>
            </a:pPr>
            <a:r>
              <a:t>A stateful protocol: client makes two changes to X, or none at all</a:t>
            </a:r>
          </a:p>
        </p:txBody>
      </p:sp>
      <p:sp>
        <p:nvSpPr>
          <p:cNvPr id="5" name="TextBox 4"/>
          <p:cNvSpPr txBox="1"/>
          <p:nvPr/>
        </p:nvSpPr>
        <p:spPr>
          <a:xfrm>
            <a:off x="8211743" y="2818375"/>
            <a:ext cx="0" cy="2832100"/>
          </a:xfrm>
          <a:prstGeom prst="rect">
            <a:avLst/>
          </a:prstGeom>
          <a:noFill/>
        </p:spPr>
        <p:txBody>
          <a:bodyPr wrap="none">
            <a:spAutoFit/>
          </a:bodyPr>
          <a:lstStyle/>
          <a:p>
            <a:pPr>
              <a:defRPr/>
            </a:pPr>
          </a:p>
        </p:txBody>
      </p:sp>
      <p:sp>
        <p:nvSpPr>
          <p:cNvPr id="6" name="TextBox 5"/>
          <p:cNvSpPr txBox="1"/>
          <p:nvPr/>
        </p:nvSpPr>
        <p:spPr>
          <a:xfrm>
            <a:off x="9902430" y="2812025"/>
            <a:ext cx="0" cy="2881312"/>
          </a:xfrm>
          <a:prstGeom prst="rect">
            <a:avLst/>
          </a:prstGeom>
          <a:noFill/>
        </p:spPr>
        <p:txBody>
          <a:bodyPr wrap="none">
            <a:spAutoFit/>
          </a:bodyPr>
          <a:lstStyle/>
          <a:p>
            <a:pPr>
              <a:defRPr/>
            </a:pPr>
          </a:p>
        </p:txBody>
      </p:sp>
      <p:sp>
        <p:nvSpPr>
          <p:cNvPr id="7" name="TextBox 6"/>
          <p:cNvSpPr txBox="1"/>
          <p:nvPr/>
        </p:nvSpPr>
        <p:spPr>
          <a:xfrm>
            <a:off x="7986318" y="5664762"/>
            <a:ext cx="519694" cy="276999"/>
          </a:xfrm>
          <a:prstGeom prst="rect">
            <a:avLst/>
          </a:prstGeom>
          <a:noFill/>
        </p:spPr>
        <p:txBody>
          <a:bodyPr wrap="none">
            <a:spAutoFit/>
          </a:bodyPr>
          <a:lstStyle/>
          <a:p>
            <a:pPr>
              <a:defRPr/>
            </a:pPr>
            <a:r>
              <a:t>time</a:t>
            </a:r>
          </a:p>
        </p:txBody>
      </p:sp>
      <p:sp>
        <p:nvSpPr>
          <p:cNvPr id="8" name="TextBox 7"/>
          <p:cNvSpPr txBox="1"/>
          <p:nvPr/>
        </p:nvSpPr>
        <p:spPr>
          <a:xfrm>
            <a:off x="9664305" y="5647300"/>
            <a:ext cx="519694" cy="307777"/>
          </a:xfrm>
          <a:prstGeom prst="rect">
            <a:avLst/>
          </a:prstGeom>
          <a:noFill/>
        </p:spPr>
        <p:txBody>
          <a:bodyPr wrap="none">
            <a:spAutoFit/>
          </a:bodyPr>
          <a:lstStyle/>
          <a:p>
            <a:pPr>
              <a:defRPr/>
            </a:pPr>
            <a:r>
              <a:t>time</a:t>
            </a:r>
          </a:p>
        </p:txBody>
      </p:sp>
      <p:sp>
        <p:nvSpPr>
          <p:cNvPr id="9" name="TextBox 8"/>
          <p:cNvSpPr txBox="1"/>
          <p:nvPr/>
        </p:nvSpPr>
        <p:spPr>
          <a:xfrm>
            <a:off x="10157378" y="2195369"/>
            <a:ext cx="510086" cy="400110"/>
          </a:xfrm>
          <a:prstGeom prst="rect">
            <a:avLst/>
          </a:prstGeom>
          <a:noFill/>
        </p:spPr>
        <p:txBody>
          <a:bodyPr wrap="none">
            <a:spAutoFit/>
          </a:bodyPr>
          <a:lstStyle/>
          <a:p>
            <a:pPr>
              <a:defRPr/>
            </a:pPr>
          </a:p>
        </p:txBody>
      </p:sp>
      <p:sp>
        <p:nvSpPr>
          <p:cNvPr id="10" name="TextBox 9"/>
          <p:cNvSpPr txBox="1"/>
          <p:nvPr/>
        </p:nvSpPr>
        <p:spPr>
          <a:xfrm>
            <a:off x="10383166" y="2287702"/>
            <a:ext cx="294460" cy="307777"/>
          </a:xfrm>
          <a:prstGeom prst="rect">
            <a:avLst/>
          </a:prstGeom>
          <a:noFill/>
        </p:spPr>
        <p:txBody>
          <a:bodyPr wrap="none">
            <a:spAutoFit/>
          </a:bodyPr>
          <a:lstStyle/>
          <a:p>
            <a:pPr>
              <a:defRPr/>
            </a:pPr>
            <a:r>
              <a:t>X</a:t>
            </a:r>
          </a:p>
        </p:txBody>
      </p:sp>
      <p:sp>
        <p:nvSpPr>
          <p:cNvPr id="11" name="TextBox 10"/>
          <p:cNvSpPr txBox="1"/>
          <p:nvPr/>
        </p:nvSpPr>
        <p:spPr>
          <a:xfrm>
            <a:off x="7895870" y="4140346"/>
            <a:ext cx="414291" cy="338554"/>
          </a:xfrm>
          <a:prstGeom prst="rect">
            <a:avLst/>
          </a:prstGeom>
          <a:noFill/>
        </p:spPr>
        <p:txBody>
          <a:bodyPr wrap="none">
            <a:spAutoFit/>
          </a:bodyPr>
          <a:lstStyle/>
          <a:p>
            <a:pPr>
              <a:defRPr/>
            </a:pPr>
            <a:r>
              <a:t>t’</a:t>
            </a:r>
          </a:p>
        </p:txBody>
      </p:sp>
      <p:sp>
        <p:nvSpPr>
          <p:cNvPr id="12" name="TextBox 11"/>
          <p:cNvSpPr txBox="1"/>
          <p:nvPr/>
        </p:nvSpPr>
        <p:spPr>
          <a:xfrm>
            <a:off x="7384517" y="5969340"/>
            <a:ext cx="4115505" cy="584775"/>
          </a:xfrm>
          <a:prstGeom prst="rect">
            <a:avLst/>
          </a:prstGeom>
          <a:noFill/>
        </p:spPr>
        <p:txBody>
          <a:bodyPr wrap="none">
            <a:spAutoFit/>
          </a:bodyPr>
          <a:lstStyle/>
          <a:p>
            <a:pPr>
              <a:defRPr/>
            </a:pPr>
            <a:r>
              <a:t>Q: what happens if network connection or client crashes at t’ ?</a:t>
            </a:r>
          </a:p>
        </p:txBody>
      </p:sp>
    </p:spTree>
  </p:cSld>
  <p:clrMapOvr>
    <a:masterClrMapping/>
  </p:clrMapOvr>
</p:sld>
</file>

<file path=ppt/slides/slide3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379879"/>
            <a:ext cx="10515600" cy="894622"/>
          </a:xfrm>
          <a:prstGeom prst="rect">
            <a:avLst/>
          </a:prstGeom>
          <a:noFill/>
        </p:spPr>
        <p:txBody>
          <a:bodyPr wrap="none">
            <a:spAutoFit/>
          </a:bodyPr>
          <a:lstStyle/>
          <a:p>
            <a:pPr>
              <a:defRPr/>
            </a:pPr>
            <a:r>
              <a:t>Maintaining user/server state: cookies</a:t>
            </a:r>
          </a:p>
        </p:txBody>
      </p:sp>
      <p:sp>
        <p:nvSpPr>
          <p:cNvPr id="3" name="TextBox 2"/>
          <p:cNvSpPr txBox="1"/>
          <p:nvPr/>
        </p:nvSpPr>
        <p:spPr>
          <a:xfrm>
            <a:off x="622608" y="1452389"/>
            <a:ext cx="6335547" cy="5278020"/>
          </a:xfrm>
          <a:prstGeom prst="rect">
            <a:avLst/>
          </a:prstGeom>
          <a:noFill/>
        </p:spPr>
        <p:txBody>
          <a:bodyPr wrap="none">
            <a:spAutoFit/>
          </a:bodyPr>
          <a:lstStyle/>
          <a:p>
            <a:pPr>
              <a:defRPr/>
            </a:pPr>
            <a:r>
              <a:t>Web sites and client browser  use cookies to maintain some state between transactions</a:t>
            </a:r>
          </a:p>
          <a:p>
            <a:pPr>
              <a:defRPr/>
            </a:pPr>
            <a:r>
              <a:t>four components:</a:t>
            </a:r>
          </a:p>
          <a:p>
            <a:pPr>
              <a:defRPr/>
            </a:pPr>
            <a:r>
              <a:t>1) cookie header line of HTTP response message</a:t>
            </a:r>
          </a:p>
          <a:p>
            <a:pPr>
              <a:defRPr/>
            </a:pPr>
            <a:r>
              <a:t>2) cookie header line in next HTTP request message</a:t>
            </a:r>
          </a:p>
          <a:p>
            <a:pPr>
              <a:defRPr/>
            </a:pPr>
            <a:r>
              <a:t>3) cookie file kept on user’s host (client), managed by user’s browser</a:t>
            </a:r>
          </a:p>
          <a:p>
            <a:pPr>
              <a:defRPr/>
            </a:pPr>
            <a:r>
              <a:t>4) cookie also kept on back-end database at Website</a:t>
            </a:r>
          </a:p>
        </p:txBody>
      </p:sp>
      <p:sp>
        <p:nvSpPr>
          <p:cNvPr id="4" name="TextBox 3"/>
          <p:cNvSpPr txBox="1"/>
          <p:nvPr/>
        </p:nvSpPr>
        <p:spPr>
          <a:xfrm>
            <a:off x="7599363" y="1452389"/>
            <a:ext cx="4363453" cy="5025732"/>
          </a:xfrm>
          <a:prstGeom prst="rect">
            <a:avLst/>
          </a:prstGeom>
          <a:noFill/>
        </p:spPr>
        <p:txBody>
          <a:bodyPr wrap="none">
            <a:spAutoFit/>
          </a:bodyPr>
          <a:lstStyle/>
          <a:p>
            <a:pPr>
              <a:defRPr/>
            </a:pPr>
            <a:r>
              <a:t>Example:</a:t>
            </a:r>
          </a:p>
          <a:p>
            <a:pPr>
              <a:defRPr/>
            </a:pPr>
            <a:r>
              <a:t>Susan uses browser on laptop, visits specific e-commerce site for first time</a:t>
            </a:r>
          </a:p>
          <a:p>
            <a:pPr>
              <a:defRPr/>
            </a:pPr>
            <a:r>
              <a:t>when initial HTTP requests arrives at site, site creates: </a:t>
            </a:r>
          </a:p>
          <a:p>
            <a:pPr>
              <a:defRPr/>
            </a:pPr>
            <a:r>
              <a:t>Unique ID (aka “cookie”)</a:t>
            </a:r>
          </a:p>
          <a:p>
            <a:pPr>
              <a:defRPr/>
            </a:pPr>
            <a:r>
              <a:t>Entry in backend database for ID</a:t>
            </a:r>
          </a:p>
          <a:p>
            <a:pPr>
              <a:defRPr/>
            </a:pPr>
            <a:r>
              <a:t>Subsequent HTTP requests from Susan to this site will contain cookie ID value, allowing site to “identify” Susan</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67006"/>
            <a:ext cx="10515600" cy="847448"/>
          </a:xfrm>
          <a:prstGeom prst="rect">
            <a:avLst/>
          </a:prstGeom>
          <a:noFill/>
        </p:spPr>
        <p:txBody>
          <a:bodyPr wrap="none">
            <a:spAutoFit/>
          </a:bodyPr>
          <a:lstStyle/>
          <a:p>
            <a:pPr>
              <a:defRPr/>
            </a:pPr>
            <a:r>
              <a:t>Pseudorandom Generators</a:t>
            </a:r>
          </a:p>
        </p:txBody>
      </p:sp>
    </p:spTree>
  </p:cSld>
  <p:clrMapOvr>
    <a:masterClrMapping/>
  </p:clrMapOvr>
</p:sld>
</file>

<file path=ppt/slides/slide3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379879"/>
            <a:ext cx="10515600" cy="894622"/>
          </a:xfrm>
          <a:prstGeom prst="rect">
            <a:avLst/>
          </a:prstGeom>
          <a:noFill/>
        </p:spPr>
        <p:txBody>
          <a:bodyPr wrap="none">
            <a:spAutoFit/>
          </a:bodyPr>
          <a:lstStyle/>
          <a:p>
            <a:pPr>
              <a:defRPr/>
            </a:pPr>
            <a:r>
              <a:t>Maintaining user/server state: cookies</a:t>
            </a:r>
          </a:p>
        </p:txBody>
      </p:sp>
      <p:sp>
        <p:nvSpPr>
          <p:cNvPr id="3" name="TextBox 2"/>
          <p:cNvSpPr txBox="1"/>
          <p:nvPr/>
        </p:nvSpPr>
        <p:spPr>
          <a:xfrm>
            <a:off x="2092674" y="1266659"/>
            <a:ext cx="873957" cy="461665"/>
          </a:xfrm>
          <a:prstGeom prst="rect">
            <a:avLst/>
          </a:prstGeom>
          <a:noFill/>
        </p:spPr>
        <p:txBody>
          <a:bodyPr wrap="none">
            <a:spAutoFit/>
          </a:bodyPr>
          <a:lstStyle/>
          <a:p>
            <a:pPr>
              <a:defRPr/>
            </a:pPr>
            <a:r>
              <a:t>client</a:t>
            </a:r>
          </a:p>
        </p:txBody>
      </p:sp>
      <p:sp>
        <p:nvSpPr>
          <p:cNvPr id="4" name="TextBox 3"/>
          <p:cNvSpPr txBox="1"/>
          <p:nvPr/>
        </p:nvSpPr>
        <p:spPr>
          <a:xfrm>
            <a:off x="7045557" y="1520844"/>
            <a:ext cx="2052165" cy="461665"/>
          </a:xfrm>
          <a:prstGeom prst="rect">
            <a:avLst/>
          </a:prstGeom>
          <a:noFill/>
        </p:spPr>
        <p:txBody>
          <a:bodyPr wrap="none">
            <a:spAutoFit/>
          </a:bodyPr>
          <a:lstStyle/>
          <a:p>
            <a:pPr>
              <a:defRPr/>
            </a:pPr>
            <a:r>
              <a:t>Amazon server</a:t>
            </a:r>
          </a:p>
        </p:txBody>
      </p:sp>
      <p:sp>
        <p:nvSpPr>
          <p:cNvPr id="5" name="TextBox 4"/>
          <p:cNvSpPr txBox="1"/>
          <p:nvPr/>
        </p:nvSpPr>
        <p:spPr>
          <a:xfrm>
            <a:off x="1733156" y="2293935"/>
            <a:ext cx="1787525" cy="369332"/>
          </a:xfrm>
          <a:prstGeom prst="rect">
            <a:avLst/>
          </a:prstGeom>
          <a:noFill/>
        </p:spPr>
        <p:txBody>
          <a:bodyPr wrap="none">
            <a:spAutoFit/>
          </a:bodyPr>
          <a:lstStyle/>
          <a:p>
            <a:pPr>
              <a:defRPr/>
            </a:pPr>
            <a:r>
              <a:t>cookie file</a:t>
            </a:r>
          </a:p>
        </p:txBody>
      </p:sp>
      <p:sp>
        <p:nvSpPr>
          <p:cNvPr id="6" name="TextBox 5"/>
          <p:cNvSpPr txBox="1"/>
          <p:nvPr/>
        </p:nvSpPr>
        <p:spPr>
          <a:xfrm>
            <a:off x="1550772" y="4672055"/>
            <a:ext cx="1810111" cy="400110"/>
          </a:xfrm>
          <a:prstGeom prst="rect">
            <a:avLst/>
          </a:prstGeom>
          <a:noFill/>
        </p:spPr>
        <p:txBody>
          <a:bodyPr wrap="none">
            <a:spAutoFit/>
          </a:bodyPr>
          <a:lstStyle/>
          <a:p>
            <a:pPr>
              <a:defRPr/>
            </a:pPr>
            <a:r>
              <a:t>one week later:</a:t>
            </a:r>
          </a:p>
        </p:txBody>
      </p:sp>
      <p:sp>
        <p:nvSpPr>
          <p:cNvPr id="7" name="TextBox 6"/>
          <p:cNvSpPr txBox="1"/>
          <p:nvPr/>
        </p:nvSpPr>
        <p:spPr>
          <a:xfrm>
            <a:off x="9834963" y="2582111"/>
            <a:ext cx="1140056" cy="707886"/>
          </a:xfrm>
          <a:prstGeom prst="rect">
            <a:avLst/>
          </a:prstGeom>
          <a:noFill/>
        </p:spPr>
        <p:txBody>
          <a:bodyPr wrap="none">
            <a:spAutoFit/>
          </a:bodyPr>
          <a:lstStyle/>
          <a:p>
            <a:pPr>
              <a:defRPr/>
            </a:pPr>
            <a:r>
              <a:t>backend</a:t>
            </a:r>
          </a:p>
          <a:p>
            <a:pPr>
              <a:defRPr/>
            </a:pPr>
            <a:r>
              <a:t>database</a:t>
            </a:r>
          </a:p>
        </p:txBody>
      </p:sp>
      <p:sp>
        <p:nvSpPr>
          <p:cNvPr id="8" name="TextBox 7"/>
          <p:cNvSpPr txBox="1"/>
          <p:nvPr/>
        </p:nvSpPr>
        <p:spPr>
          <a:xfrm>
            <a:off x="10104838" y="3202824"/>
            <a:ext cx="592138" cy="908050"/>
          </a:xfrm>
          <a:prstGeom prst="rect">
            <a:avLst/>
          </a:prstGeom>
          <a:noFill/>
        </p:spPr>
        <p:txBody>
          <a:bodyPr wrap="none">
            <a:spAutoFit/>
          </a:bodyPr>
          <a:lstStyle/>
          <a:p>
            <a:pPr>
              <a:defRPr/>
            </a:pPr>
          </a:p>
        </p:txBody>
      </p:sp>
      <p:sp>
        <p:nvSpPr>
          <p:cNvPr id="9" name="TextBox 8"/>
          <p:cNvSpPr txBox="1"/>
          <p:nvPr/>
        </p:nvSpPr>
        <p:spPr>
          <a:xfrm>
            <a:off x="2999897" y="1993139"/>
            <a:ext cx="510" cy="4465805"/>
          </a:xfrm>
          <a:prstGeom prst="rect">
            <a:avLst/>
          </a:prstGeom>
          <a:noFill/>
        </p:spPr>
        <p:txBody>
          <a:bodyPr wrap="none">
            <a:spAutoFit/>
          </a:bodyPr>
          <a:lstStyle/>
          <a:p>
            <a:pPr>
              <a:defRPr/>
            </a:pPr>
          </a:p>
        </p:txBody>
      </p:sp>
      <p:sp>
        <p:nvSpPr>
          <p:cNvPr id="10" name="TextBox 9"/>
          <p:cNvSpPr txBox="1"/>
          <p:nvPr/>
        </p:nvSpPr>
        <p:spPr>
          <a:xfrm>
            <a:off x="2746707" y="6459827"/>
            <a:ext cx="519694" cy="276999"/>
          </a:xfrm>
          <a:prstGeom prst="rect">
            <a:avLst/>
          </a:prstGeom>
          <a:noFill/>
        </p:spPr>
        <p:txBody>
          <a:bodyPr wrap="none">
            <a:spAutoFit/>
          </a:bodyPr>
          <a:lstStyle/>
          <a:p>
            <a:pPr>
              <a:defRPr/>
            </a:pPr>
            <a:r>
              <a:t>time</a:t>
            </a:r>
          </a:p>
        </p:txBody>
      </p:sp>
      <p:sp>
        <p:nvSpPr>
          <p:cNvPr id="11" name="TextBox 10"/>
          <p:cNvSpPr txBox="1"/>
          <p:nvPr/>
        </p:nvSpPr>
        <p:spPr>
          <a:xfrm>
            <a:off x="6867352" y="2001551"/>
            <a:ext cx="510" cy="4465805"/>
          </a:xfrm>
          <a:prstGeom prst="rect">
            <a:avLst/>
          </a:prstGeom>
          <a:noFill/>
        </p:spPr>
        <p:txBody>
          <a:bodyPr wrap="none">
            <a:spAutoFit/>
          </a:bodyPr>
          <a:lstStyle/>
          <a:p>
            <a:pPr>
              <a:defRPr/>
            </a:pPr>
          </a:p>
        </p:txBody>
      </p:sp>
      <p:sp>
        <p:nvSpPr>
          <p:cNvPr id="12" name="TextBox 11"/>
          <p:cNvSpPr txBox="1"/>
          <p:nvPr/>
        </p:nvSpPr>
        <p:spPr>
          <a:xfrm>
            <a:off x="6614162" y="6468239"/>
            <a:ext cx="519694" cy="276999"/>
          </a:xfrm>
          <a:prstGeom prst="rect">
            <a:avLst/>
          </a:prstGeom>
          <a:noFill/>
        </p:spPr>
        <p:txBody>
          <a:bodyPr wrap="none">
            <a:spAutoFit/>
          </a:bodyPr>
          <a:lstStyle/>
          <a:p>
            <a:pPr>
              <a:defRPr/>
            </a:pPr>
            <a:r>
              <a:t>time</a:t>
            </a:r>
          </a:p>
        </p:txBody>
      </p:sp>
    </p:spTree>
  </p:cSld>
  <p:clrMapOvr>
    <a:masterClrMapping/>
  </p:clrMapOvr>
</p:sld>
</file>

<file path=ppt/slides/slide3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47438" y="271742"/>
            <a:ext cx="10897123" cy="894622"/>
          </a:xfrm>
          <a:prstGeom prst="rect">
            <a:avLst/>
          </a:prstGeom>
          <a:noFill/>
        </p:spPr>
        <p:txBody>
          <a:bodyPr wrap="none">
            <a:spAutoFit/>
          </a:bodyPr>
          <a:lstStyle/>
          <a:p>
            <a:pPr>
              <a:defRPr/>
            </a:pPr>
            <a:r>
              <a:t>HTTP Cookies: Tracking a User’s Browsing Behavior</a:t>
            </a:r>
          </a:p>
        </p:txBody>
      </p:sp>
      <p:sp>
        <p:nvSpPr>
          <p:cNvPr id="3" name="TextBox 2"/>
          <p:cNvSpPr txBox="1"/>
          <p:nvPr/>
        </p:nvSpPr>
        <p:spPr>
          <a:xfrm>
            <a:off x="949840" y="1628577"/>
            <a:ext cx="5252484" cy="2931738"/>
          </a:xfrm>
          <a:prstGeom prst="rect">
            <a:avLst/>
          </a:prstGeom>
          <a:noFill/>
        </p:spPr>
        <p:txBody>
          <a:bodyPr wrap="none">
            <a:spAutoFit/>
          </a:bodyPr>
          <a:lstStyle/>
          <a:p>
            <a:pPr>
              <a:defRPr/>
            </a:pPr>
            <a:r>
              <a:t>What cookies can be used for:</a:t>
            </a:r>
          </a:p>
          <a:p>
            <a:pPr>
              <a:defRPr/>
            </a:pPr>
            <a:r>
              <a:t>User session state (Web, e-mail)</a:t>
            </a:r>
          </a:p>
          <a:p>
            <a:pPr>
              <a:defRPr/>
            </a:pPr>
            <a:r>
              <a:t>Authorization</a:t>
            </a:r>
          </a:p>
          <a:p>
            <a:pPr>
              <a:defRPr/>
            </a:pPr>
            <a:r>
              <a:t>Shopping carts</a:t>
            </a:r>
          </a:p>
          <a:p>
            <a:pPr>
              <a:defRPr/>
            </a:pPr>
            <a:r>
              <a:t>Recommendations</a:t>
            </a:r>
          </a:p>
        </p:txBody>
      </p:sp>
      <p:sp>
        <p:nvSpPr>
          <p:cNvPr id="4" name="TextBox 3"/>
          <p:cNvSpPr txBox="1"/>
          <p:nvPr/>
        </p:nvSpPr>
        <p:spPr>
          <a:xfrm>
            <a:off x="5029200" y="3015815"/>
            <a:ext cx="7013944" cy="3693329"/>
          </a:xfrm>
          <a:prstGeom prst="rect">
            <a:avLst/>
          </a:prstGeom>
          <a:noFill/>
        </p:spPr>
        <p:txBody>
          <a:bodyPr wrap="none">
            <a:spAutoFit/>
          </a:bodyPr>
          <a:lstStyle/>
          <a:p>
            <a:pPr>
              <a:defRPr/>
            </a:pPr>
            <a:r>
              <a:t>cookies and privacy:</a:t>
            </a:r>
          </a:p>
          <a:p>
            <a:pPr>
              <a:defRPr/>
            </a:pPr>
            <a:r>
              <a:t>Cookies permit sites to learn a lot about you on their site</a:t>
            </a:r>
          </a:p>
          <a:p>
            <a:pPr>
              <a:defRPr/>
            </a:pPr>
            <a:r>
              <a:t>Third party persistent cookies (tracking cookies) allow common identity (cookie value) to be tracked across multiple web sites</a:t>
            </a:r>
          </a:p>
          <a:p>
            <a:pPr>
              <a:defRPr/>
            </a:pPr>
            <a:r>
              <a:t>Third party tracking via cookies:</a:t>
            </a:r>
          </a:p>
          <a:p>
            <a:pPr>
              <a:defRPr/>
            </a:pPr>
            <a:r>
              <a:t>Disabled by default in Firefox, Safari browsers</a:t>
            </a:r>
          </a:p>
          <a:p>
            <a:pPr>
              <a:defRPr/>
            </a:pPr>
            <a:r>
              <a:t>Disabled in Chrome browser since 2023</a:t>
            </a:r>
          </a:p>
          <a:p>
            <a:pPr>
              <a:defRPr/>
            </a:pPr>
          </a:p>
        </p:txBody>
      </p:sp>
      <p:sp>
        <p:nvSpPr>
          <p:cNvPr id="5" name="TextBox 4"/>
          <p:cNvSpPr txBox="1"/>
          <p:nvPr/>
        </p:nvSpPr>
        <p:spPr>
          <a:xfrm>
            <a:off x="10422437" y="2679777"/>
            <a:ext cx="1026243" cy="523220"/>
          </a:xfrm>
          <a:prstGeom prst="rect">
            <a:avLst/>
          </a:prstGeom>
          <a:noFill/>
        </p:spPr>
        <p:txBody>
          <a:bodyPr wrap="none">
            <a:spAutoFit/>
          </a:bodyPr>
          <a:lstStyle/>
          <a:p>
            <a:pPr>
              <a:defRPr/>
            </a:pPr>
            <a:r>
              <a:t>aside</a:t>
            </a:r>
          </a:p>
        </p:txBody>
      </p:sp>
    </p:spTree>
  </p:cSld>
  <p:clrMapOvr>
    <a:masterClrMapping/>
  </p:clrMapOvr>
</p:sld>
</file>

<file path=ppt/slides/slide3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60491" y="261258"/>
            <a:ext cx="9806082" cy="769441"/>
          </a:xfrm>
          <a:prstGeom prst="rect">
            <a:avLst/>
          </a:prstGeom>
          <a:noFill/>
        </p:spPr>
        <p:txBody>
          <a:bodyPr wrap="none">
            <a:spAutoFit/>
          </a:bodyPr>
          <a:lstStyle/>
          <a:p>
            <a:pPr>
              <a:defRPr/>
            </a:pPr>
            <a:r>
              <a:t>Example:  displaying a NY Times web page</a:t>
            </a:r>
          </a:p>
        </p:txBody>
      </p:sp>
      <p:pic>
        <p:nvPicPr>
          <p:cNvPr id="3" name="Picture 2" descr="image.png"/>
          <p:cNvPicPr>
            <a:picLocks noChangeAspect="1"/>
          </p:cNvPicPr>
          <p:nvPr/>
        </p:nvPicPr>
        <p:blipFill>
          <a:blip r:embed="rId2"/>
          <a:stretch>
            <a:fillRect/>
          </a:stretch>
        </p:blipFill>
        <p:spPr>
          <a:xfrm>
            <a:off x="4987471" y="1230461"/>
            <a:ext cx="1797957" cy="1299560"/>
          </a:xfrm>
          <a:prstGeom prst="rect">
            <a:avLst/>
          </a:prstGeom>
        </p:spPr>
      </p:pic>
      <p:pic>
        <p:nvPicPr>
          <p:cNvPr id="4" name="Picture 3" descr="image.png"/>
          <p:cNvPicPr>
            <a:picLocks noChangeAspect="1"/>
          </p:cNvPicPr>
          <p:nvPr/>
        </p:nvPicPr>
        <p:blipFill>
          <a:blip r:embed="rId3"/>
          <a:stretch>
            <a:fillRect/>
          </a:stretch>
        </p:blipFill>
        <p:spPr>
          <a:xfrm>
            <a:off x="8186057" y="4524829"/>
            <a:ext cx="1783443" cy="249682"/>
          </a:xfrm>
          <a:prstGeom prst="rect">
            <a:avLst/>
          </a:prstGeom>
        </p:spPr>
      </p:pic>
      <p:sp>
        <p:nvSpPr>
          <p:cNvPr id="5" name="TextBox 4"/>
          <p:cNvSpPr txBox="1"/>
          <p:nvPr/>
        </p:nvSpPr>
        <p:spPr>
          <a:xfrm>
            <a:off x="4352471" y="2398486"/>
            <a:ext cx="1798441" cy="523220"/>
          </a:xfrm>
          <a:prstGeom prst="rect">
            <a:avLst/>
          </a:prstGeom>
          <a:noFill/>
        </p:spPr>
        <p:txBody>
          <a:bodyPr wrap="none">
            <a:spAutoFit/>
          </a:bodyPr>
          <a:lstStyle/>
          <a:p>
            <a:pPr>
              <a:defRPr/>
            </a:pPr>
            <a:r>
              <a:t>nytimes.com</a:t>
            </a:r>
          </a:p>
        </p:txBody>
      </p:sp>
      <p:sp>
        <p:nvSpPr>
          <p:cNvPr id="6" name="TextBox 5"/>
          <p:cNvSpPr txBox="1"/>
          <p:nvPr/>
        </p:nvSpPr>
        <p:spPr>
          <a:xfrm>
            <a:off x="8095344" y="5878285"/>
            <a:ext cx="1227900" cy="523220"/>
          </a:xfrm>
          <a:prstGeom prst="rect">
            <a:avLst/>
          </a:prstGeom>
          <a:noFill/>
        </p:spPr>
        <p:txBody>
          <a:bodyPr wrap="none">
            <a:spAutoFit/>
          </a:bodyPr>
          <a:lstStyle/>
          <a:p>
            <a:pPr>
              <a:defRPr/>
            </a:pPr>
            <a:r>
              <a:t>AdX.com</a:t>
            </a:r>
          </a:p>
        </p:txBody>
      </p:sp>
      <p:pic>
        <p:nvPicPr>
          <p:cNvPr id="7" name="Picture 6" descr="image.png"/>
          <p:cNvPicPr>
            <a:picLocks noChangeAspect="1"/>
          </p:cNvPicPr>
          <p:nvPr/>
        </p:nvPicPr>
        <p:blipFill>
          <a:blip r:embed="rId2"/>
          <a:stretch>
            <a:fillRect/>
          </a:stretch>
        </p:blipFill>
        <p:spPr>
          <a:xfrm>
            <a:off x="5009242" y="1223204"/>
            <a:ext cx="1797957" cy="1299560"/>
          </a:xfrm>
          <a:prstGeom prst="rect">
            <a:avLst/>
          </a:prstGeom>
        </p:spPr>
      </p:pic>
      <p:pic>
        <p:nvPicPr>
          <p:cNvPr id="8" name="Picture 7" descr="image.png"/>
          <p:cNvPicPr>
            <a:picLocks noChangeAspect="1"/>
          </p:cNvPicPr>
          <p:nvPr/>
        </p:nvPicPr>
        <p:blipFill>
          <a:blip r:embed="rId3"/>
          <a:stretch>
            <a:fillRect/>
          </a:stretch>
        </p:blipFill>
        <p:spPr>
          <a:xfrm>
            <a:off x="8211457" y="4524829"/>
            <a:ext cx="1788365" cy="250371"/>
          </a:xfrm>
          <a:prstGeom prst="rect">
            <a:avLst/>
          </a:prstGeom>
        </p:spPr>
      </p:pic>
      <p:pic>
        <p:nvPicPr>
          <p:cNvPr id="9" name="Picture 8" descr="image.png"/>
          <p:cNvPicPr>
            <a:picLocks noChangeAspect="1"/>
          </p:cNvPicPr>
          <p:nvPr/>
        </p:nvPicPr>
        <p:blipFill>
          <a:blip r:embed="rId4"/>
          <a:stretch>
            <a:fillRect/>
          </a:stretch>
        </p:blipFill>
        <p:spPr>
          <a:xfrm>
            <a:off x="5016500" y="4394023"/>
            <a:ext cx="1790700" cy="1295576"/>
          </a:xfrm>
          <a:prstGeom prst="rect">
            <a:avLst/>
          </a:prstGeom>
        </p:spPr>
      </p:pic>
      <p:sp>
        <p:nvSpPr>
          <p:cNvPr id="10" name="TextBox 9"/>
          <p:cNvSpPr txBox="1"/>
          <p:nvPr/>
        </p:nvSpPr>
        <p:spPr>
          <a:xfrm>
            <a:off x="1917701" y="5803900"/>
            <a:ext cx="2425700" cy="646331"/>
          </a:xfrm>
          <a:prstGeom prst="rect">
            <a:avLst/>
          </a:prstGeom>
          <a:noFill/>
        </p:spPr>
        <p:txBody>
          <a:bodyPr wrap="none">
            <a:spAutoFit/>
          </a:bodyPr>
          <a:lstStyle/>
          <a:p>
            <a:pPr>
              <a:defRPr/>
            </a:pPr>
            <a:r>
              <a:t>NY times page with embedded ad displayed</a:t>
            </a:r>
          </a:p>
        </p:txBody>
      </p:sp>
    </p:spTree>
  </p:cSld>
  <p:clrMapOvr>
    <a:masterClrMapping/>
  </p:clrMapOvr>
</p:sld>
</file>

<file path=ppt/slides/slide3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4987471" y="1230461"/>
            <a:ext cx="1797957" cy="1299560"/>
          </a:xfrm>
          <a:prstGeom prst="rect">
            <a:avLst/>
          </a:prstGeom>
        </p:spPr>
      </p:pic>
      <p:pic>
        <p:nvPicPr>
          <p:cNvPr id="3" name="Picture 2" descr="image.png"/>
          <p:cNvPicPr>
            <a:picLocks noChangeAspect="1"/>
          </p:cNvPicPr>
          <p:nvPr/>
        </p:nvPicPr>
        <p:blipFill>
          <a:blip r:embed="rId3"/>
          <a:stretch>
            <a:fillRect/>
          </a:stretch>
        </p:blipFill>
        <p:spPr>
          <a:xfrm>
            <a:off x="8186057" y="4524829"/>
            <a:ext cx="1783443" cy="249682"/>
          </a:xfrm>
          <a:prstGeom prst="rect">
            <a:avLst/>
          </a:prstGeom>
        </p:spPr>
      </p:pic>
      <p:sp>
        <p:nvSpPr>
          <p:cNvPr id="4" name="TextBox 3"/>
          <p:cNvSpPr txBox="1"/>
          <p:nvPr/>
        </p:nvSpPr>
        <p:spPr>
          <a:xfrm>
            <a:off x="4352471" y="2398486"/>
            <a:ext cx="2572692" cy="523220"/>
          </a:xfrm>
          <a:prstGeom prst="rect">
            <a:avLst/>
          </a:prstGeom>
          <a:noFill/>
        </p:spPr>
        <p:txBody>
          <a:bodyPr wrap="none">
            <a:spAutoFit/>
          </a:bodyPr>
          <a:lstStyle/>
          <a:p>
            <a:pPr>
              <a:defRPr/>
            </a:pPr>
            <a:r>
              <a:t>nytimes.com (sports)</a:t>
            </a:r>
          </a:p>
        </p:txBody>
      </p:sp>
      <p:sp>
        <p:nvSpPr>
          <p:cNvPr id="5" name="TextBox 4"/>
          <p:cNvSpPr txBox="1"/>
          <p:nvPr/>
        </p:nvSpPr>
        <p:spPr>
          <a:xfrm>
            <a:off x="8095344" y="5878285"/>
            <a:ext cx="1227900" cy="523220"/>
          </a:xfrm>
          <a:prstGeom prst="rect">
            <a:avLst/>
          </a:prstGeom>
          <a:noFill/>
        </p:spPr>
        <p:txBody>
          <a:bodyPr wrap="none">
            <a:spAutoFit/>
          </a:bodyPr>
          <a:lstStyle/>
          <a:p>
            <a:pPr>
              <a:defRPr/>
            </a:pPr>
            <a:r>
              <a:t>AdX.com</a:t>
            </a:r>
          </a:p>
        </p:txBody>
      </p:sp>
      <p:sp>
        <p:nvSpPr>
          <p:cNvPr id="6" name="TextBox 5"/>
          <p:cNvSpPr txBox="1"/>
          <p:nvPr/>
        </p:nvSpPr>
        <p:spPr>
          <a:xfrm>
            <a:off x="6997700" y="1778000"/>
            <a:ext cx="2047355" cy="369332"/>
          </a:xfrm>
          <a:prstGeom prst="rect">
            <a:avLst/>
          </a:prstGeom>
          <a:noFill/>
        </p:spPr>
        <p:txBody>
          <a:bodyPr wrap="none">
            <a:spAutoFit/>
          </a:bodyPr>
          <a:lstStyle/>
          <a:p>
            <a:pPr>
              <a:defRPr/>
            </a:pPr>
            <a:r>
              <a:t>1634: sports, 2/15/25</a:t>
            </a:r>
          </a:p>
        </p:txBody>
      </p:sp>
      <p:sp>
        <p:nvSpPr>
          <p:cNvPr id="7" name="TextBox 6"/>
          <p:cNvSpPr txBox="1"/>
          <p:nvPr/>
        </p:nvSpPr>
        <p:spPr>
          <a:xfrm>
            <a:off x="4229100" y="5867400"/>
            <a:ext cx="1524776" cy="369332"/>
          </a:xfrm>
          <a:prstGeom prst="rect">
            <a:avLst/>
          </a:prstGeom>
          <a:noFill/>
        </p:spPr>
        <p:txBody>
          <a:bodyPr wrap="none">
            <a:spAutoFit/>
          </a:bodyPr>
          <a:lstStyle/>
          <a:p>
            <a:pPr>
              <a:defRPr/>
            </a:pPr>
            <a:r>
              <a:t>NY Times: 1634</a:t>
            </a:r>
          </a:p>
        </p:txBody>
      </p:sp>
      <p:sp>
        <p:nvSpPr>
          <p:cNvPr id="8" name="TextBox 7"/>
          <p:cNvSpPr txBox="1"/>
          <p:nvPr/>
        </p:nvSpPr>
        <p:spPr>
          <a:xfrm>
            <a:off x="9226009" y="5181600"/>
            <a:ext cx="2864887" cy="369332"/>
          </a:xfrm>
          <a:prstGeom prst="rect">
            <a:avLst/>
          </a:prstGeom>
          <a:noFill/>
        </p:spPr>
        <p:txBody>
          <a:bodyPr wrap="none">
            <a:spAutoFit/>
          </a:bodyPr>
          <a:lstStyle/>
          <a:p>
            <a:pPr>
              <a:defRPr/>
            </a:pPr>
            <a:r>
              <a:t>7493: NY Times sports, 2/15/25</a:t>
            </a:r>
          </a:p>
        </p:txBody>
      </p:sp>
      <p:sp>
        <p:nvSpPr>
          <p:cNvPr id="9" name="TextBox 8"/>
          <p:cNvSpPr txBox="1"/>
          <p:nvPr/>
        </p:nvSpPr>
        <p:spPr>
          <a:xfrm>
            <a:off x="4660900" y="6121400"/>
            <a:ext cx="1085554" cy="369332"/>
          </a:xfrm>
          <a:prstGeom prst="rect">
            <a:avLst/>
          </a:prstGeom>
          <a:noFill/>
        </p:spPr>
        <p:txBody>
          <a:bodyPr wrap="none">
            <a:spAutoFit/>
          </a:bodyPr>
          <a:lstStyle/>
          <a:p>
            <a:pPr>
              <a:defRPr/>
            </a:pPr>
            <a:r>
              <a:t>AdX: 7493</a:t>
            </a:r>
          </a:p>
        </p:txBody>
      </p:sp>
      <p:sp>
        <p:nvSpPr>
          <p:cNvPr id="10" name="TextBox 9"/>
          <p:cNvSpPr txBox="1"/>
          <p:nvPr/>
        </p:nvSpPr>
        <p:spPr>
          <a:xfrm>
            <a:off x="360491" y="261258"/>
            <a:ext cx="8853001" cy="769441"/>
          </a:xfrm>
          <a:prstGeom prst="rect">
            <a:avLst/>
          </a:prstGeom>
          <a:noFill/>
        </p:spPr>
        <p:txBody>
          <a:bodyPr wrap="none">
            <a:spAutoFit/>
          </a:bodyPr>
          <a:lstStyle/>
          <a:p>
            <a:pPr>
              <a:defRPr/>
            </a:pPr>
            <a:r>
              <a:t>Cookies: tracking a user’s browsing behavior</a:t>
            </a:r>
          </a:p>
        </p:txBody>
      </p:sp>
    </p:spTree>
  </p:cSld>
  <p:clrMapOvr>
    <a:masterClrMapping/>
  </p:clrMapOvr>
</p:sld>
</file>

<file path=ppt/slides/slide3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60491" y="261258"/>
            <a:ext cx="8853001" cy="769441"/>
          </a:xfrm>
          <a:prstGeom prst="rect">
            <a:avLst/>
          </a:prstGeom>
          <a:noFill/>
        </p:spPr>
        <p:txBody>
          <a:bodyPr wrap="none">
            <a:spAutoFit/>
          </a:bodyPr>
          <a:lstStyle/>
          <a:p>
            <a:pPr>
              <a:defRPr/>
            </a:pPr>
            <a:r>
              <a:t>Cookies: tracking a user’s browsing behavior</a:t>
            </a:r>
          </a:p>
        </p:txBody>
      </p:sp>
      <p:pic>
        <p:nvPicPr>
          <p:cNvPr id="3" name="Picture 2" descr="image.png"/>
          <p:cNvPicPr>
            <a:picLocks noChangeAspect="1"/>
          </p:cNvPicPr>
          <p:nvPr/>
        </p:nvPicPr>
        <p:blipFill>
          <a:blip r:embed="rId2"/>
          <a:stretch>
            <a:fillRect/>
          </a:stretch>
        </p:blipFill>
        <p:spPr>
          <a:xfrm>
            <a:off x="4987471" y="1230461"/>
            <a:ext cx="1797957" cy="1299560"/>
          </a:xfrm>
          <a:prstGeom prst="rect">
            <a:avLst/>
          </a:prstGeom>
        </p:spPr>
      </p:pic>
      <p:sp>
        <p:nvSpPr>
          <p:cNvPr id="4" name="TextBox 3"/>
          <p:cNvSpPr txBox="1"/>
          <p:nvPr/>
        </p:nvSpPr>
        <p:spPr>
          <a:xfrm>
            <a:off x="4352471" y="2398486"/>
            <a:ext cx="1798441" cy="523220"/>
          </a:xfrm>
          <a:prstGeom prst="rect">
            <a:avLst/>
          </a:prstGeom>
          <a:noFill/>
        </p:spPr>
        <p:txBody>
          <a:bodyPr wrap="none">
            <a:spAutoFit/>
          </a:bodyPr>
          <a:lstStyle/>
          <a:p>
            <a:pPr>
              <a:defRPr/>
            </a:pPr>
            <a:r>
              <a:t>nytimes.com</a:t>
            </a:r>
          </a:p>
        </p:txBody>
      </p:sp>
      <p:sp>
        <p:nvSpPr>
          <p:cNvPr id="5" name="TextBox 4"/>
          <p:cNvSpPr txBox="1"/>
          <p:nvPr/>
        </p:nvSpPr>
        <p:spPr>
          <a:xfrm>
            <a:off x="8095344" y="5878285"/>
            <a:ext cx="1227900" cy="523220"/>
          </a:xfrm>
          <a:prstGeom prst="rect">
            <a:avLst/>
          </a:prstGeom>
          <a:noFill/>
        </p:spPr>
        <p:txBody>
          <a:bodyPr wrap="none">
            <a:spAutoFit/>
          </a:bodyPr>
          <a:lstStyle/>
          <a:p>
            <a:pPr>
              <a:defRPr/>
            </a:pPr>
            <a:r>
              <a:t>AdX.com</a:t>
            </a:r>
          </a:p>
        </p:txBody>
      </p:sp>
      <p:sp>
        <p:nvSpPr>
          <p:cNvPr id="6" name="TextBox 5"/>
          <p:cNvSpPr txBox="1"/>
          <p:nvPr/>
        </p:nvSpPr>
        <p:spPr>
          <a:xfrm>
            <a:off x="6997700" y="1778000"/>
            <a:ext cx="2047355" cy="369332"/>
          </a:xfrm>
          <a:prstGeom prst="rect">
            <a:avLst/>
          </a:prstGeom>
          <a:noFill/>
        </p:spPr>
        <p:txBody>
          <a:bodyPr wrap="none">
            <a:spAutoFit/>
          </a:bodyPr>
          <a:lstStyle/>
          <a:p>
            <a:pPr>
              <a:defRPr/>
            </a:pPr>
            <a:r>
              <a:t>1634: sports, 2/15/25</a:t>
            </a:r>
          </a:p>
        </p:txBody>
      </p:sp>
      <p:sp>
        <p:nvSpPr>
          <p:cNvPr id="7" name="TextBox 6"/>
          <p:cNvSpPr txBox="1"/>
          <p:nvPr/>
        </p:nvSpPr>
        <p:spPr>
          <a:xfrm>
            <a:off x="4229100" y="5867400"/>
            <a:ext cx="1524776" cy="369332"/>
          </a:xfrm>
          <a:prstGeom prst="rect">
            <a:avLst/>
          </a:prstGeom>
          <a:noFill/>
        </p:spPr>
        <p:txBody>
          <a:bodyPr wrap="none">
            <a:spAutoFit/>
          </a:bodyPr>
          <a:lstStyle/>
          <a:p>
            <a:pPr>
              <a:defRPr/>
            </a:pPr>
            <a:r>
              <a:t>NY Times: 1634</a:t>
            </a:r>
          </a:p>
        </p:txBody>
      </p:sp>
      <p:sp>
        <p:nvSpPr>
          <p:cNvPr id="8" name="TextBox 7"/>
          <p:cNvSpPr txBox="1"/>
          <p:nvPr/>
        </p:nvSpPr>
        <p:spPr>
          <a:xfrm>
            <a:off x="9226009" y="5181600"/>
            <a:ext cx="2864887" cy="369332"/>
          </a:xfrm>
          <a:prstGeom prst="rect">
            <a:avLst/>
          </a:prstGeom>
          <a:noFill/>
        </p:spPr>
        <p:txBody>
          <a:bodyPr wrap="none">
            <a:spAutoFit/>
          </a:bodyPr>
          <a:lstStyle/>
          <a:p>
            <a:pPr>
              <a:defRPr/>
            </a:pPr>
            <a:r>
              <a:t>7493: NY Times sports, 2/15/25</a:t>
            </a:r>
          </a:p>
        </p:txBody>
      </p:sp>
      <p:sp>
        <p:nvSpPr>
          <p:cNvPr id="9" name="TextBox 8"/>
          <p:cNvSpPr txBox="1"/>
          <p:nvPr/>
        </p:nvSpPr>
        <p:spPr>
          <a:xfrm>
            <a:off x="4660900" y="6121400"/>
            <a:ext cx="1085554" cy="369332"/>
          </a:xfrm>
          <a:prstGeom prst="rect">
            <a:avLst/>
          </a:prstGeom>
          <a:noFill/>
        </p:spPr>
        <p:txBody>
          <a:bodyPr wrap="none">
            <a:spAutoFit/>
          </a:bodyPr>
          <a:lstStyle/>
          <a:p>
            <a:pPr>
              <a:defRPr/>
            </a:pPr>
            <a:r>
              <a:t>AdX: 7493</a:t>
            </a:r>
          </a:p>
        </p:txBody>
      </p:sp>
      <p:sp>
        <p:nvSpPr>
          <p:cNvPr id="10" name="TextBox 9"/>
          <p:cNvSpPr txBox="1"/>
          <p:nvPr/>
        </p:nvSpPr>
        <p:spPr>
          <a:xfrm>
            <a:off x="1482271" y="2995386"/>
            <a:ext cx="1428148" cy="523220"/>
          </a:xfrm>
          <a:prstGeom prst="rect">
            <a:avLst/>
          </a:prstGeom>
          <a:noFill/>
        </p:spPr>
        <p:txBody>
          <a:bodyPr wrap="none">
            <a:spAutoFit/>
          </a:bodyPr>
          <a:lstStyle/>
          <a:p>
            <a:pPr>
              <a:defRPr/>
            </a:pPr>
            <a:r>
              <a:t>socks.com</a:t>
            </a:r>
          </a:p>
        </p:txBody>
      </p:sp>
      <p:pic>
        <p:nvPicPr>
          <p:cNvPr id="11" name="Picture 10" descr="image.png"/>
          <p:cNvPicPr>
            <a:picLocks noChangeAspect="1"/>
          </p:cNvPicPr>
          <p:nvPr/>
        </p:nvPicPr>
        <p:blipFill>
          <a:blip r:embed="rId3"/>
          <a:stretch>
            <a:fillRect/>
          </a:stretch>
        </p:blipFill>
        <p:spPr>
          <a:xfrm>
            <a:off x="241300" y="1492250"/>
            <a:ext cx="2197100" cy="1572924"/>
          </a:xfrm>
          <a:prstGeom prst="rect">
            <a:avLst/>
          </a:prstGeom>
        </p:spPr>
      </p:pic>
      <p:sp>
        <p:nvSpPr>
          <p:cNvPr id="12" name="TextBox 11"/>
          <p:cNvSpPr txBox="1"/>
          <p:nvPr/>
        </p:nvSpPr>
        <p:spPr>
          <a:xfrm>
            <a:off x="9238709" y="5397500"/>
            <a:ext cx="2385140" cy="369332"/>
          </a:xfrm>
          <a:prstGeom prst="rect">
            <a:avLst/>
          </a:prstGeom>
          <a:noFill/>
        </p:spPr>
        <p:txBody>
          <a:bodyPr wrap="none">
            <a:spAutoFit/>
          </a:bodyPr>
          <a:lstStyle/>
          <a:p>
            <a:pPr>
              <a:defRPr/>
            </a:pPr>
            <a:r>
              <a:t>7493: socks.com, 2/16/25</a:t>
            </a:r>
          </a:p>
        </p:txBody>
      </p:sp>
      <p:sp>
        <p:nvSpPr>
          <p:cNvPr id="13" name="TextBox 12"/>
          <p:cNvSpPr txBox="1"/>
          <p:nvPr/>
        </p:nvSpPr>
        <p:spPr>
          <a:xfrm>
            <a:off x="4218941" y="1075056"/>
            <a:ext cx="4737100" cy="1828800"/>
          </a:xfrm>
          <a:prstGeom prst="rect">
            <a:avLst/>
          </a:prstGeom>
          <a:noFill/>
        </p:spPr>
        <p:txBody>
          <a:bodyPr wrap="none">
            <a:spAutoFit/>
          </a:bodyPr>
          <a:lstStyle/>
          <a:p>
            <a:pPr>
              <a:defRPr/>
            </a:pPr>
          </a:p>
        </p:txBody>
      </p:sp>
      <p:sp>
        <p:nvSpPr>
          <p:cNvPr id="14" name="TextBox 13"/>
          <p:cNvSpPr txBox="1"/>
          <p:nvPr/>
        </p:nvSpPr>
        <p:spPr>
          <a:xfrm>
            <a:off x="7973060" y="2425700"/>
            <a:ext cx="3886201" cy="2000548"/>
          </a:xfrm>
          <a:prstGeom prst="rect">
            <a:avLst/>
          </a:prstGeom>
          <a:noFill/>
        </p:spPr>
        <p:txBody>
          <a:bodyPr wrap="none">
            <a:spAutoFit/>
          </a:bodyPr>
          <a:lstStyle/>
          <a:p>
            <a:pPr>
              <a:defRPr/>
            </a:pPr>
            <a:r>
              <a:t>AdX:</a:t>
            </a:r>
          </a:p>
          <a:p>
            <a:pPr>
              <a:defRPr/>
            </a:pPr>
            <a:r>
              <a:t>tracks my web browsing over sites with AdX ads</a:t>
            </a:r>
          </a:p>
          <a:p>
            <a:pPr>
              <a:defRPr/>
            </a:pPr>
            <a:r>
              <a:t>can return targeted ads based on browsing history</a:t>
            </a:r>
          </a:p>
        </p:txBody>
      </p:sp>
      <p:sp>
        <p:nvSpPr>
          <p:cNvPr id="15" name="TextBox 14"/>
          <p:cNvSpPr txBox="1"/>
          <p:nvPr/>
        </p:nvSpPr>
        <p:spPr>
          <a:xfrm>
            <a:off x="12700" y="1075056"/>
            <a:ext cx="2954209" cy="400110"/>
          </a:xfrm>
          <a:prstGeom prst="rect">
            <a:avLst/>
          </a:prstGeom>
          <a:noFill/>
        </p:spPr>
        <p:txBody>
          <a:bodyPr wrap="none">
            <a:spAutoFit/>
          </a:bodyPr>
          <a:lstStyle/>
          <a:p>
            <a:pPr>
              <a:defRPr/>
            </a:pPr>
            <a:r>
              <a:t>On 2/16/25, I visit socks.com</a:t>
            </a:r>
          </a:p>
        </p:txBody>
      </p:sp>
    </p:spTree>
  </p:cSld>
  <p:clrMapOvr>
    <a:masterClrMapping/>
  </p:clrMapOvr>
</p:sld>
</file>

<file path=ppt/slides/slide3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60491" y="261258"/>
            <a:ext cx="11068415" cy="769441"/>
          </a:xfrm>
          <a:prstGeom prst="rect">
            <a:avLst/>
          </a:prstGeom>
          <a:noFill/>
        </p:spPr>
        <p:txBody>
          <a:bodyPr wrap="none">
            <a:spAutoFit/>
          </a:bodyPr>
          <a:lstStyle/>
          <a:p>
            <a:pPr>
              <a:defRPr/>
            </a:pPr>
            <a:r>
              <a:t>Cookies: tracking a user’s browsing behavior (one day later)</a:t>
            </a:r>
          </a:p>
        </p:txBody>
      </p:sp>
      <p:pic>
        <p:nvPicPr>
          <p:cNvPr id="3" name="Picture 2" descr="image.png"/>
          <p:cNvPicPr>
            <a:picLocks noChangeAspect="1"/>
          </p:cNvPicPr>
          <p:nvPr/>
        </p:nvPicPr>
        <p:blipFill>
          <a:blip r:embed="rId2"/>
          <a:stretch>
            <a:fillRect/>
          </a:stretch>
        </p:blipFill>
        <p:spPr>
          <a:xfrm>
            <a:off x="4987471" y="1230461"/>
            <a:ext cx="1797957" cy="1299560"/>
          </a:xfrm>
          <a:prstGeom prst="rect">
            <a:avLst/>
          </a:prstGeom>
        </p:spPr>
      </p:pic>
      <p:sp>
        <p:nvSpPr>
          <p:cNvPr id="4" name="TextBox 3"/>
          <p:cNvSpPr txBox="1"/>
          <p:nvPr/>
        </p:nvSpPr>
        <p:spPr>
          <a:xfrm>
            <a:off x="4352471" y="2398486"/>
            <a:ext cx="2349874" cy="523220"/>
          </a:xfrm>
          <a:prstGeom prst="rect">
            <a:avLst/>
          </a:prstGeom>
          <a:noFill/>
        </p:spPr>
        <p:txBody>
          <a:bodyPr wrap="none">
            <a:spAutoFit/>
          </a:bodyPr>
          <a:lstStyle/>
          <a:p>
            <a:pPr>
              <a:defRPr/>
            </a:pPr>
            <a:r>
              <a:t>nytimes.com (arts)</a:t>
            </a:r>
          </a:p>
        </p:txBody>
      </p:sp>
      <p:sp>
        <p:nvSpPr>
          <p:cNvPr id="5" name="TextBox 4"/>
          <p:cNvSpPr txBox="1"/>
          <p:nvPr/>
        </p:nvSpPr>
        <p:spPr>
          <a:xfrm>
            <a:off x="8095344" y="5878285"/>
            <a:ext cx="1227900" cy="523220"/>
          </a:xfrm>
          <a:prstGeom prst="rect">
            <a:avLst/>
          </a:prstGeom>
          <a:noFill/>
        </p:spPr>
        <p:txBody>
          <a:bodyPr wrap="none">
            <a:spAutoFit/>
          </a:bodyPr>
          <a:lstStyle/>
          <a:p>
            <a:pPr>
              <a:defRPr/>
            </a:pPr>
            <a:r>
              <a:t>AdX.com</a:t>
            </a:r>
          </a:p>
        </p:txBody>
      </p:sp>
      <p:sp>
        <p:nvSpPr>
          <p:cNvPr id="6" name="TextBox 5"/>
          <p:cNvSpPr txBox="1"/>
          <p:nvPr/>
        </p:nvSpPr>
        <p:spPr>
          <a:xfrm>
            <a:off x="6997700" y="1778000"/>
            <a:ext cx="2047355" cy="369332"/>
          </a:xfrm>
          <a:prstGeom prst="rect">
            <a:avLst/>
          </a:prstGeom>
          <a:noFill/>
        </p:spPr>
        <p:txBody>
          <a:bodyPr wrap="none">
            <a:spAutoFit/>
          </a:bodyPr>
          <a:lstStyle/>
          <a:p>
            <a:pPr>
              <a:defRPr/>
            </a:pPr>
            <a:r>
              <a:t>1634: sports, 2/15/25</a:t>
            </a:r>
          </a:p>
        </p:txBody>
      </p:sp>
      <p:sp>
        <p:nvSpPr>
          <p:cNvPr id="7" name="TextBox 6"/>
          <p:cNvSpPr txBox="1"/>
          <p:nvPr/>
        </p:nvSpPr>
        <p:spPr>
          <a:xfrm>
            <a:off x="4229100" y="5867400"/>
            <a:ext cx="1636987" cy="369332"/>
          </a:xfrm>
          <a:prstGeom prst="rect">
            <a:avLst/>
          </a:prstGeom>
          <a:noFill/>
        </p:spPr>
        <p:txBody>
          <a:bodyPr wrap="none">
            <a:spAutoFit/>
          </a:bodyPr>
          <a:lstStyle/>
          <a:p>
            <a:pPr>
              <a:defRPr/>
            </a:pPr>
            <a:r>
              <a:t>NY Times: 1634</a:t>
            </a:r>
          </a:p>
        </p:txBody>
      </p:sp>
      <p:sp>
        <p:nvSpPr>
          <p:cNvPr id="8" name="TextBox 7"/>
          <p:cNvSpPr txBox="1"/>
          <p:nvPr/>
        </p:nvSpPr>
        <p:spPr>
          <a:xfrm>
            <a:off x="9226009" y="5181600"/>
            <a:ext cx="2864887" cy="369332"/>
          </a:xfrm>
          <a:prstGeom prst="rect">
            <a:avLst/>
          </a:prstGeom>
          <a:noFill/>
        </p:spPr>
        <p:txBody>
          <a:bodyPr wrap="none">
            <a:spAutoFit/>
          </a:bodyPr>
          <a:lstStyle/>
          <a:p>
            <a:pPr>
              <a:defRPr/>
            </a:pPr>
            <a:r>
              <a:t>7493: NY Times sports, 2/15/25</a:t>
            </a:r>
          </a:p>
        </p:txBody>
      </p:sp>
      <p:sp>
        <p:nvSpPr>
          <p:cNvPr id="9" name="TextBox 8"/>
          <p:cNvSpPr txBox="1"/>
          <p:nvPr/>
        </p:nvSpPr>
        <p:spPr>
          <a:xfrm>
            <a:off x="4660900" y="6121400"/>
            <a:ext cx="1085554" cy="369332"/>
          </a:xfrm>
          <a:prstGeom prst="rect">
            <a:avLst/>
          </a:prstGeom>
          <a:noFill/>
        </p:spPr>
        <p:txBody>
          <a:bodyPr wrap="none">
            <a:spAutoFit/>
          </a:bodyPr>
          <a:lstStyle/>
          <a:p>
            <a:pPr>
              <a:defRPr/>
            </a:pPr>
            <a:r>
              <a:t>AdX: 7493</a:t>
            </a:r>
          </a:p>
        </p:txBody>
      </p:sp>
      <p:sp>
        <p:nvSpPr>
          <p:cNvPr id="10" name="TextBox 9"/>
          <p:cNvSpPr txBox="1"/>
          <p:nvPr/>
        </p:nvSpPr>
        <p:spPr>
          <a:xfrm>
            <a:off x="1482271" y="2995386"/>
            <a:ext cx="1428148" cy="523220"/>
          </a:xfrm>
          <a:prstGeom prst="rect">
            <a:avLst/>
          </a:prstGeom>
          <a:noFill/>
        </p:spPr>
        <p:txBody>
          <a:bodyPr wrap="none">
            <a:spAutoFit/>
          </a:bodyPr>
          <a:lstStyle/>
          <a:p>
            <a:pPr>
              <a:defRPr/>
            </a:pPr>
            <a:r>
              <a:t>socks.com</a:t>
            </a:r>
          </a:p>
        </p:txBody>
      </p:sp>
      <p:pic>
        <p:nvPicPr>
          <p:cNvPr id="11" name="Picture 10" descr="image.png"/>
          <p:cNvPicPr>
            <a:picLocks noChangeAspect="1"/>
          </p:cNvPicPr>
          <p:nvPr/>
        </p:nvPicPr>
        <p:blipFill>
          <a:blip r:embed="rId3"/>
          <a:stretch>
            <a:fillRect/>
          </a:stretch>
        </p:blipFill>
        <p:spPr>
          <a:xfrm>
            <a:off x="241300" y="1492250"/>
            <a:ext cx="2197100" cy="1572924"/>
          </a:xfrm>
          <a:prstGeom prst="rect">
            <a:avLst/>
          </a:prstGeom>
        </p:spPr>
      </p:pic>
      <p:sp>
        <p:nvSpPr>
          <p:cNvPr id="12" name="TextBox 11"/>
          <p:cNvSpPr txBox="1"/>
          <p:nvPr/>
        </p:nvSpPr>
        <p:spPr>
          <a:xfrm>
            <a:off x="9238709" y="5397500"/>
            <a:ext cx="2385140" cy="369332"/>
          </a:xfrm>
          <a:prstGeom prst="rect">
            <a:avLst/>
          </a:prstGeom>
          <a:noFill/>
        </p:spPr>
        <p:txBody>
          <a:bodyPr wrap="none">
            <a:spAutoFit/>
          </a:bodyPr>
          <a:lstStyle/>
          <a:p>
            <a:pPr>
              <a:defRPr/>
            </a:pPr>
            <a:r>
              <a:t>7493: socks.com, 2/16/25</a:t>
            </a:r>
          </a:p>
        </p:txBody>
      </p:sp>
      <p:sp>
        <p:nvSpPr>
          <p:cNvPr id="13" name="TextBox 12"/>
          <p:cNvSpPr txBox="1"/>
          <p:nvPr/>
        </p:nvSpPr>
        <p:spPr>
          <a:xfrm>
            <a:off x="152400" y="1257300"/>
            <a:ext cx="3035300" cy="2273300"/>
          </a:xfrm>
          <a:prstGeom prst="rect">
            <a:avLst/>
          </a:prstGeom>
          <a:noFill/>
        </p:spPr>
        <p:txBody>
          <a:bodyPr wrap="none">
            <a:spAutoFit/>
          </a:bodyPr>
          <a:lstStyle/>
          <a:p>
            <a:pPr>
              <a:defRPr/>
            </a:pPr>
          </a:p>
        </p:txBody>
      </p:sp>
      <p:sp>
        <p:nvSpPr>
          <p:cNvPr id="14" name="TextBox 13"/>
          <p:cNvSpPr txBox="1"/>
          <p:nvPr/>
        </p:nvSpPr>
        <p:spPr>
          <a:xfrm>
            <a:off x="5041900" y="1663700"/>
            <a:ext cx="1676400" cy="825500"/>
          </a:xfrm>
          <a:prstGeom prst="rect">
            <a:avLst/>
          </a:prstGeom>
          <a:noFill/>
        </p:spPr>
        <p:txBody>
          <a:bodyPr wrap="none">
            <a:spAutoFit/>
          </a:bodyPr>
          <a:lstStyle/>
          <a:p>
            <a:pPr>
              <a:defRPr/>
            </a:pPr>
          </a:p>
        </p:txBody>
      </p:sp>
      <p:pic>
        <p:nvPicPr>
          <p:cNvPr id="15" name="Picture 14" descr="image.png"/>
          <p:cNvPicPr>
            <a:picLocks noChangeAspect="1"/>
          </p:cNvPicPr>
          <p:nvPr/>
        </p:nvPicPr>
        <p:blipFill>
          <a:blip r:embed="rId4"/>
          <a:stretch>
            <a:fillRect/>
          </a:stretch>
        </p:blipFill>
        <p:spPr>
          <a:xfrm>
            <a:off x="5168900" y="1705046"/>
            <a:ext cx="1447800" cy="777076"/>
          </a:xfrm>
          <a:prstGeom prst="rect">
            <a:avLst/>
          </a:prstGeom>
        </p:spPr>
      </p:pic>
      <p:sp>
        <p:nvSpPr>
          <p:cNvPr id="16" name="TextBox 15"/>
          <p:cNvSpPr txBox="1"/>
          <p:nvPr/>
        </p:nvSpPr>
        <p:spPr>
          <a:xfrm>
            <a:off x="7010400" y="2019300"/>
            <a:ext cx="1848583" cy="369332"/>
          </a:xfrm>
          <a:prstGeom prst="rect">
            <a:avLst/>
          </a:prstGeom>
          <a:noFill/>
        </p:spPr>
        <p:txBody>
          <a:bodyPr wrap="none">
            <a:spAutoFit/>
          </a:bodyPr>
          <a:lstStyle/>
          <a:p>
            <a:pPr>
              <a:defRPr/>
            </a:pPr>
            <a:r>
              <a:t>1634: arts, 2/17/25</a:t>
            </a:r>
          </a:p>
        </p:txBody>
      </p:sp>
      <p:sp>
        <p:nvSpPr>
          <p:cNvPr id="17" name="TextBox 16"/>
          <p:cNvSpPr txBox="1"/>
          <p:nvPr/>
        </p:nvSpPr>
        <p:spPr>
          <a:xfrm>
            <a:off x="9251409" y="5626100"/>
            <a:ext cx="2666114" cy="369332"/>
          </a:xfrm>
          <a:prstGeom prst="rect">
            <a:avLst/>
          </a:prstGeom>
          <a:noFill/>
        </p:spPr>
        <p:txBody>
          <a:bodyPr wrap="none">
            <a:spAutoFit/>
          </a:bodyPr>
          <a:lstStyle/>
          <a:p>
            <a:pPr>
              <a:defRPr/>
            </a:pPr>
            <a:r>
              <a:t>7493: NY Times arts, 2/17/25</a:t>
            </a:r>
          </a:p>
        </p:txBody>
      </p:sp>
      <p:sp>
        <p:nvSpPr>
          <p:cNvPr id="18" name="TextBox 17"/>
          <p:cNvSpPr txBox="1"/>
          <p:nvPr/>
        </p:nvSpPr>
        <p:spPr>
          <a:xfrm>
            <a:off x="5753100" y="6108700"/>
            <a:ext cx="2269596" cy="369332"/>
          </a:xfrm>
          <a:prstGeom prst="rect">
            <a:avLst/>
          </a:prstGeom>
          <a:noFill/>
        </p:spPr>
        <p:txBody>
          <a:bodyPr wrap="none">
            <a:spAutoFit/>
          </a:bodyPr>
          <a:lstStyle/>
          <a:p>
            <a:pPr>
              <a:defRPr/>
            </a:pPr>
            <a:r>
              <a:t>Returned ad for socks!</a:t>
            </a:r>
          </a:p>
        </p:txBody>
      </p:sp>
    </p:spTree>
  </p:cSld>
  <p:clrMapOvr>
    <a:masterClrMapping/>
  </p:clrMapOvr>
</p:sld>
</file>

<file path=ppt/slides/slide3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3, Lecture 1: Domain Name System </a:t>
            </a:r>
          </a:p>
        </p:txBody>
      </p:sp>
    </p:spTree>
  </p:cSld>
  <p:clrMapOvr>
    <a:masterClrMapping/>
  </p:clrMapOvr>
</p:sld>
</file>

<file path=ppt/slides/slide3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What is DNS for?</a:t>
            </a:r>
          </a:p>
          <a:p>
            <a:pPr>
              <a:defRPr/>
            </a:pPr>
            <a:r>
              <a:t>Design and implementation</a:t>
            </a:r>
          </a:p>
        </p:txBody>
      </p:sp>
    </p:spTree>
  </p:cSld>
  <p:clrMapOvr>
    <a:masterClrMapping/>
  </p:clrMapOvr>
</p:sld>
</file>

<file path=ppt/slides/slide3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894622"/>
          </a:xfrm>
          <a:prstGeom prst="rect">
            <a:avLst/>
          </a:prstGeom>
          <a:noFill/>
        </p:spPr>
        <p:txBody>
          <a:bodyPr wrap="none">
            <a:spAutoFit/>
          </a:bodyPr>
          <a:lstStyle/>
          <a:p>
            <a:pPr>
              <a:defRPr/>
            </a:pPr>
            <a:r>
              <a:t>DNS: Domain Name System</a:t>
            </a:r>
          </a:p>
        </p:txBody>
      </p:sp>
      <p:sp>
        <p:nvSpPr>
          <p:cNvPr id="3" name="TextBox 2"/>
          <p:cNvSpPr txBox="1"/>
          <p:nvPr/>
        </p:nvSpPr>
        <p:spPr>
          <a:xfrm>
            <a:off x="142241" y="1336419"/>
            <a:ext cx="5655694" cy="4751938"/>
          </a:xfrm>
          <a:prstGeom prst="rect">
            <a:avLst/>
          </a:prstGeom>
          <a:noFill/>
        </p:spPr>
        <p:txBody>
          <a:bodyPr wrap="none">
            <a:spAutoFit/>
          </a:bodyPr>
          <a:lstStyle/>
          <a:p>
            <a:pPr>
              <a:defRPr/>
            </a:pPr>
            <a:r>
              <a:t>People: many identifiers:</a:t>
            </a:r>
          </a:p>
          <a:p>
            <a:pPr>
              <a:defRPr/>
            </a:pPr>
            <a:r>
              <a:t>SSN, name, passport #</a:t>
            </a:r>
          </a:p>
          <a:p>
            <a:pPr>
              <a:defRPr/>
            </a:pPr>
            <a:r>
              <a:t>Internet hosts, routers:</a:t>
            </a:r>
          </a:p>
          <a:p>
            <a:pPr>
              <a:defRPr/>
            </a:pPr>
            <a:r>
              <a:t>Human-readable names (host name), e.g., www.msoe.edu - contains no relevant routing information</a:t>
            </a:r>
          </a:p>
          <a:p>
            <a:pPr>
              <a:defRPr/>
            </a:pPr>
            <a:r>
              <a:t>IP address (8.8.8.8) - used for machines to route datagrams but Hard to remember</a:t>
            </a:r>
          </a:p>
          <a:p>
            <a:pPr>
              <a:defRPr/>
            </a:pPr>
            <a:r>
              <a:t>Q: how to map between name and IP address, and vice versa ?</a:t>
            </a:r>
          </a:p>
        </p:txBody>
      </p:sp>
      <p:sp>
        <p:nvSpPr>
          <p:cNvPr id="4" name="TextBox 3"/>
          <p:cNvSpPr txBox="1"/>
          <p:nvPr/>
        </p:nvSpPr>
        <p:spPr>
          <a:xfrm>
            <a:off x="5682920" y="1083543"/>
            <a:ext cx="6088112" cy="2770811"/>
          </a:xfrm>
          <a:prstGeom prst="rect">
            <a:avLst/>
          </a:prstGeom>
          <a:noFill/>
        </p:spPr>
        <p:txBody>
          <a:bodyPr wrap="none">
            <a:spAutoFit/>
          </a:bodyPr>
          <a:lstStyle/>
          <a:p>
            <a:pPr>
              <a:defRPr/>
            </a:pPr>
            <a:r>
              <a:t>Domain Name System (DNS):</a:t>
            </a:r>
          </a:p>
          <a:p>
            <a:pPr>
              <a:defRPr/>
            </a:pPr>
            <a:r>
              <a:t>Application-layer protocol: hosts, DNS servers communicate to resolve names (address/name translation)</a:t>
            </a:r>
          </a:p>
          <a:p>
            <a:pPr>
              <a:defRPr/>
            </a:pPr>
            <a:r>
              <a:t>A distributed database implemented in hierarchy of many name servers</a:t>
            </a:r>
          </a:p>
          <a:p>
            <a:pPr>
              <a:defRPr/>
            </a:pPr>
          </a:p>
        </p:txBody>
      </p:sp>
    </p:spTree>
  </p:cSld>
  <p:clrMapOvr>
    <a:masterClrMapping/>
  </p:clrMapOvr>
</p:sld>
</file>

<file path=ppt/slides/slide3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DNS: Definition</a:t>
            </a:r>
          </a:p>
        </p:txBody>
      </p:sp>
      <p:sp>
        <p:nvSpPr>
          <p:cNvPr id="3" name="TextBox 2"/>
          <p:cNvSpPr txBox="1"/>
          <p:nvPr/>
        </p:nvSpPr>
        <p:spPr>
          <a:xfrm>
            <a:off x="838200" y="1408040"/>
            <a:ext cx="10515600" cy="4017600"/>
          </a:xfrm>
          <a:prstGeom prst="rect">
            <a:avLst/>
          </a:prstGeom>
          <a:noFill/>
        </p:spPr>
        <p:txBody>
          <a:bodyPr wrap="none">
            <a:spAutoFit/>
          </a:bodyPr>
          <a:lstStyle/>
          <a:p>
            <a:pPr>
              <a:defRPr/>
            </a:pPr>
            <a:r>
              <a:t>DNS (Domain Name System): An application layer protocol for translating human-readable domain names to IP addresses</a:t>
            </a:r>
          </a:p>
          <a:p>
            <a:pPr>
              <a:defRPr/>
            </a:pPr>
            <a:r>
              <a:t>Usage:</a:t>
            </a:r>
          </a:p>
          <a:p>
            <a:pPr>
              <a:defRPr/>
            </a:pPr>
            <a:r>
              <a:t>You want to send a packet to a certain domain (e.g. you type a www.google.com into your browser)</a:t>
            </a:r>
          </a:p>
          <a:p>
            <a:pPr>
              <a:defRPr/>
            </a:pPr>
            <a:r>
              <a:t>Your computer performs a DNS lookup to translate the domain name to an IP address</a:t>
            </a:r>
          </a:p>
          <a:p>
            <a:pPr>
              <a:defRPr/>
            </a:pPr>
            <a:r>
              <a:t>Your computer sends the packet to the corresponding IP address</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261" y="155705"/>
            <a:ext cx="11179629" cy="736892"/>
          </a:xfrm>
          <a:prstGeom prst="rect">
            <a:avLst/>
          </a:prstGeom>
          <a:noFill/>
        </p:spPr>
        <p:txBody>
          <a:bodyPr wrap="none">
            <a:spAutoFit/>
          </a:bodyPr>
          <a:lstStyle/>
          <a:p>
            <a:pPr>
              <a:defRPr/>
            </a:pPr>
            <a:r>
              <a:t>PRGs &amp; Stream Ciphers</a:t>
            </a:r>
          </a:p>
        </p:txBody>
      </p:sp>
      <p:sp>
        <p:nvSpPr>
          <p:cNvPr id="3" name="TextBox 2"/>
          <p:cNvSpPr txBox="1"/>
          <p:nvPr/>
        </p:nvSpPr>
        <p:spPr>
          <a:xfrm>
            <a:off x="5888736" y="1268201"/>
            <a:ext cx="6248399" cy="3253622"/>
          </a:xfrm>
          <a:prstGeom prst="rect">
            <a:avLst/>
          </a:prstGeom>
          <a:noFill/>
        </p:spPr>
        <p:txBody>
          <a:bodyPr wrap="none">
            <a:spAutoFit/>
          </a:bodyPr>
          <a:lstStyle/>
          <a:p>
            <a:pPr>
              <a:defRPr/>
            </a:pPr>
            <a:r>
              <a:t>Gen(1n): output uniform n-bit key k</a:t>
            </a:r>
          </a:p>
          <a:p>
            <a:pPr>
              <a:defRPr/>
            </a:pPr>
            <a:r>
              <a:t>Security parameter n  message space {0,1}p(n)</a:t>
            </a:r>
          </a:p>
          <a:p>
            <a:pPr>
              <a:defRPr/>
            </a:pPr>
            <a:r>
              <a:t>Enck(m): output G(k)  m</a:t>
            </a:r>
          </a:p>
          <a:p>
            <a:pPr>
              <a:defRPr/>
            </a:pPr>
            <a:r>
              <a:t>Deck(c): output G(k)  c</a:t>
            </a:r>
          </a:p>
          <a:p>
            <a:pPr>
              <a:defRPr/>
            </a:pPr>
            <a:r>
              <a:t>Correctness follows as in the OTP…</a:t>
            </a:r>
          </a:p>
          <a:p>
            <a:pPr>
              <a:defRPr/>
            </a:pPr>
            <a:r>
              <a:t>“Pseudo” One-Time Pad</a:t>
            </a:r>
          </a:p>
          <a:p>
            <a:pPr>
              <a:defRPr/>
            </a:pPr>
            <a:r>
              <a:t>Key reuse problem?</a:t>
            </a:r>
          </a:p>
        </p:txBody>
      </p:sp>
    </p:spTree>
  </p:cSld>
  <p:clrMapOvr>
    <a:masterClrMapping/>
  </p:clrMapOvr>
</p:sld>
</file>

<file path=ppt/slides/slide3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684"/>
            <a:ext cx="10515600" cy="1325563"/>
          </a:xfrm>
          <a:prstGeom prst="rect">
            <a:avLst/>
          </a:prstGeom>
          <a:noFill/>
        </p:spPr>
        <p:txBody>
          <a:bodyPr wrap="none">
            <a:spAutoFit/>
          </a:bodyPr>
          <a:lstStyle/>
          <a:p>
            <a:pPr>
              <a:defRPr/>
            </a:pPr>
            <a:r>
              <a:t>Goals of DNS</a:t>
            </a:r>
          </a:p>
        </p:txBody>
      </p:sp>
      <p:sp>
        <p:nvSpPr>
          <p:cNvPr id="3" name="TextBox 2"/>
          <p:cNvSpPr txBox="1"/>
          <p:nvPr/>
        </p:nvSpPr>
        <p:spPr>
          <a:xfrm>
            <a:off x="838200" y="1060767"/>
            <a:ext cx="10515600" cy="5289233"/>
          </a:xfrm>
          <a:prstGeom prst="rect">
            <a:avLst/>
          </a:prstGeom>
          <a:noFill/>
        </p:spPr>
        <p:txBody>
          <a:bodyPr wrap="none">
            <a:spAutoFit/>
          </a:bodyPr>
          <a:lstStyle/>
          <a:p>
            <a:pPr>
              <a:defRPr/>
            </a:pPr>
            <a:r>
              <a:t>DNS must be scalable</a:t>
            </a:r>
          </a:p>
          <a:p>
            <a:pPr>
              <a:defRPr/>
            </a:pPr>
            <a:r>
              <a:t>Many hosts/names; Many lookups; Many updates</a:t>
            </a:r>
          </a:p>
          <a:p>
            <a:pPr>
              <a:defRPr/>
            </a:pPr>
          </a:p>
          <a:p>
            <a:pPr>
              <a:defRPr/>
            </a:pPr>
            <a:r>
              <a:t>DNS must be highly available</a:t>
            </a:r>
          </a:p>
          <a:p>
            <a:pPr>
              <a:defRPr/>
            </a:pPr>
            <a:r>
              <a:t>No single point of failure  replication?</a:t>
            </a:r>
          </a:p>
          <a:p>
            <a:pPr>
              <a:defRPr/>
            </a:pPr>
          </a:p>
          <a:p>
            <a:pPr>
              <a:defRPr/>
            </a:pPr>
            <a:r>
              <a:t>DNS must be lightweight and fast</a:t>
            </a:r>
          </a:p>
          <a:p>
            <a:pPr>
              <a:defRPr/>
            </a:pPr>
            <a:r>
              <a:t>Connections often start with a name lookup (e.g. user typing domain in browser)</a:t>
            </a:r>
          </a:p>
          <a:p>
            <a:pPr>
              <a:defRPr/>
            </a:pPr>
            <a:r>
              <a:t>If DNS is slow, every connection is slow</a:t>
            </a:r>
          </a:p>
        </p:txBody>
      </p:sp>
    </p:spTree>
  </p:cSld>
  <p:clrMapOvr>
    <a:masterClrMapping/>
  </p:clrMapOvr>
</p:sld>
</file>

<file path=ppt/slides/slide3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What is DNS for?</a:t>
            </a:r>
          </a:p>
          <a:p>
            <a:pPr>
              <a:defRPr/>
            </a:pPr>
            <a:r>
              <a:t>Design and implementation</a:t>
            </a:r>
          </a:p>
        </p:txBody>
      </p:sp>
    </p:spTree>
  </p:cSld>
  <p:clrMapOvr>
    <a:masterClrMapping/>
  </p:clrMapOvr>
</p:sld>
</file>

<file path=ppt/slides/slide3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150186"/>
            <a:ext cx="12192000" cy="934721"/>
          </a:xfrm>
          <a:prstGeom prst="rect">
            <a:avLst/>
          </a:prstGeom>
          <a:noFill/>
        </p:spPr>
        <p:txBody>
          <a:bodyPr wrap="none">
            <a:spAutoFit/>
          </a:bodyPr>
          <a:lstStyle/>
          <a:p>
            <a:pPr>
              <a:defRPr/>
            </a:pPr>
            <a:r>
              <a:t>The First Trial: A Single DNS Name Server</a:t>
            </a:r>
          </a:p>
        </p:txBody>
      </p:sp>
      <p:sp>
        <p:nvSpPr>
          <p:cNvPr id="3" name="TextBox 2"/>
          <p:cNvSpPr txBox="1"/>
          <p:nvPr/>
        </p:nvSpPr>
        <p:spPr>
          <a:xfrm>
            <a:off x="156200" y="1084907"/>
            <a:ext cx="11879600" cy="2344093"/>
          </a:xfrm>
          <a:prstGeom prst="rect">
            <a:avLst/>
          </a:prstGeom>
          <a:noFill/>
        </p:spPr>
        <p:txBody>
          <a:bodyPr wrap="none">
            <a:spAutoFit/>
          </a:bodyPr>
          <a:lstStyle/>
          <a:p>
            <a:pPr>
              <a:defRPr/>
            </a:pPr>
            <a:r>
              <a:t>DNS is a client-server, request-response protocol.</a:t>
            </a:r>
          </a:p>
          <a:p>
            <a:pPr>
              <a:defRPr/>
            </a:pPr>
            <a:r>
              <a:t>To perform a DNS lookup, you (the client) send a DNS query:</a:t>
            </a:r>
            <a:br/>
            <a:r>
              <a:t>"What is the IP address of www.google.com?"</a:t>
            </a:r>
          </a:p>
          <a:p>
            <a:pPr>
              <a:defRPr/>
            </a:pPr>
            <a:r>
              <a:t>The name server sends a DNS response with the answer:</a:t>
            </a:r>
            <a:br/>
            <a:r>
              <a:t>"The IP address of www.google.com is 74.125.25.99."</a:t>
            </a:r>
          </a:p>
        </p:txBody>
      </p:sp>
      <p:sp>
        <p:nvSpPr>
          <p:cNvPr id="4" name="TextBox 3"/>
          <p:cNvSpPr txBox="1"/>
          <p:nvPr/>
        </p:nvSpPr>
        <p:spPr>
          <a:xfrm>
            <a:off x="6466840" y="3510510"/>
            <a:ext cx="5355600" cy="2908489"/>
          </a:xfrm>
          <a:prstGeom prst="rect">
            <a:avLst/>
          </a:prstGeom>
          <a:noFill/>
        </p:spPr>
        <p:txBody>
          <a:bodyPr wrap="none">
            <a:spAutoFit/>
          </a:bodyPr>
          <a:lstStyle/>
          <a:p>
            <a:pPr>
              <a:defRPr/>
            </a:pPr>
            <a:r>
              <a:t>Issues:</a:t>
            </a:r>
          </a:p>
          <a:p>
            <a:pPr>
              <a:defRPr/>
            </a:pPr>
            <a:r>
              <a:t>Too many requests: one name server can't handle every DNS request from the entire Internet</a:t>
            </a:r>
          </a:p>
          <a:p>
            <a:pPr>
              <a:defRPr/>
            </a:pPr>
            <a:r>
              <a:t>Single point of failure</a:t>
            </a:r>
          </a:p>
          <a:p>
            <a:pPr>
              <a:defRPr/>
            </a:pPr>
            <a:r>
              <a:t>If there are many name servers, how do you know which one to contact?</a:t>
            </a:r>
          </a:p>
        </p:txBody>
      </p:sp>
      <p:sp>
        <p:nvSpPr>
          <p:cNvPr id="5" name="TextBox 4"/>
          <p:cNvSpPr txBox="1"/>
          <p:nvPr/>
        </p:nvSpPr>
        <p:spPr>
          <a:xfrm>
            <a:off x="156200" y="3510510"/>
            <a:ext cx="5777240" cy="2831544"/>
          </a:xfrm>
          <a:prstGeom prst="rect">
            <a:avLst/>
          </a:prstGeom>
          <a:noFill/>
        </p:spPr>
        <p:txBody>
          <a:bodyPr wrap="none">
            <a:spAutoFit/>
          </a:bodyPr>
          <a:lstStyle/>
          <a:p>
            <a:pPr>
              <a:defRPr/>
            </a:pPr>
            <a:r>
              <a:t>Name server: A server on the Internet responsible for answering DNS requests</a:t>
            </a:r>
          </a:p>
          <a:p>
            <a:pPr>
              <a:defRPr/>
            </a:pPr>
            <a:r>
              <a:t>Name servers have domain names and IP addresses too</a:t>
            </a:r>
          </a:p>
          <a:p>
            <a:pPr>
              <a:defRPr/>
            </a:pPr>
            <a:r>
              <a:t>Example: There's a name server with name a.edu-servers.net and IP 192.5.6.30.</a:t>
            </a:r>
          </a:p>
        </p:txBody>
      </p:sp>
    </p:spTree>
  </p:cSld>
  <p:clrMapOvr>
    <a:masterClrMapping/>
  </p:clrMapOvr>
</p:sld>
</file>

<file path=ppt/slides/slide3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325563"/>
          </a:xfrm>
          <a:prstGeom prst="rect">
            <a:avLst/>
          </a:prstGeom>
          <a:noFill/>
        </p:spPr>
        <p:txBody>
          <a:bodyPr wrap="none">
            <a:spAutoFit/>
          </a:bodyPr>
          <a:lstStyle/>
          <a:p>
            <a:pPr>
              <a:defRPr/>
            </a:pPr>
            <a:r>
              <a:t>DNS Name Server Hierarchy</a:t>
            </a:r>
          </a:p>
        </p:txBody>
      </p:sp>
      <p:sp>
        <p:nvSpPr>
          <p:cNvPr id="3" name="TextBox 2"/>
          <p:cNvSpPr txBox="1"/>
          <p:nvPr/>
        </p:nvSpPr>
        <p:spPr>
          <a:xfrm>
            <a:off x="0" y="1040448"/>
            <a:ext cx="12192000" cy="2220912"/>
          </a:xfrm>
          <a:prstGeom prst="rect">
            <a:avLst/>
          </a:prstGeom>
          <a:noFill/>
        </p:spPr>
        <p:txBody>
          <a:bodyPr wrap="none">
            <a:spAutoFit/>
          </a:bodyPr>
          <a:lstStyle/>
          <a:p>
            <a:pPr>
              <a:defRPr/>
            </a:pPr>
            <a:r>
              <a:t>Idea #1: If one name server doesn't know the answer to your query, the name server can direct you to another name server</a:t>
            </a:r>
          </a:p>
          <a:p>
            <a:pPr>
              <a:defRPr/>
            </a:pPr>
            <a:r>
              <a:t>Analogy: If I don't know the answer to your question, I will direct you to a friend who can help.</a:t>
            </a:r>
          </a:p>
          <a:p>
            <a:pPr>
              <a:defRPr/>
            </a:pPr>
            <a:r>
              <a:t>Idea #2: Arrange the name servers in a tree hierarchy</a:t>
            </a:r>
          </a:p>
          <a:p>
            <a:pPr>
              <a:defRPr/>
            </a:pPr>
            <a:r>
              <a:t>Intuition: Name servers will direct you down the tree until you receive the answer to your query</a:t>
            </a:r>
          </a:p>
        </p:txBody>
      </p:sp>
    </p:spTree>
  </p:cSld>
  <p:clrMapOvr>
    <a:masterClrMapping/>
  </p:clrMapOvr>
</p:sld>
</file>

<file path=ppt/slides/slide3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325563"/>
          </a:xfrm>
          <a:prstGeom prst="rect">
            <a:avLst/>
          </a:prstGeom>
          <a:noFill/>
        </p:spPr>
        <p:txBody>
          <a:bodyPr wrap="none">
            <a:spAutoFit/>
          </a:bodyPr>
          <a:lstStyle/>
          <a:p>
            <a:pPr>
              <a:defRPr/>
            </a:pPr>
            <a:r>
              <a:t>DNS Name Server Hierarchy</a:t>
            </a:r>
          </a:p>
        </p:txBody>
      </p:sp>
      <p:sp>
        <p:nvSpPr>
          <p:cNvPr id="3" name="TextBox 2"/>
          <p:cNvSpPr txBox="1"/>
          <p:nvPr/>
        </p:nvSpPr>
        <p:spPr>
          <a:xfrm>
            <a:off x="8629920" y="3775759"/>
            <a:ext cx="771493" cy="461665"/>
          </a:xfrm>
          <a:prstGeom prst="rect">
            <a:avLst/>
          </a:prstGeom>
          <a:noFill/>
        </p:spPr>
        <p:txBody>
          <a:bodyPr wrap="none">
            <a:spAutoFit/>
          </a:bodyPr>
          <a:lstStyle/>
          <a:p>
            <a:pPr>
              <a:defRPr/>
            </a:pPr>
            <a:r>
              <a:t>Root</a:t>
            </a:r>
          </a:p>
        </p:txBody>
      </p:sp>
      <p:sp>
        <p:nvSpPr>
          <p:cNvPr id="4" name="TextBox 3"/>
          <p:cNvSpPr txBox="1"/>
          <p:nvPr/>
        </p:nvSpPr>
        <p:spPr>
          <a:xfrm>
            <a:off x="8629920" y="5056371"/>
            <a:ext cx="2388987" cy="461665"/>
          </a:xfrm>
          <a:prstGeom prst="rect">
            <a:avLst/>
          </a:prstGeom>
          <a:noFill/>
        </p:spPr>
        <p:txBody>
          <a:bodyPr wrap="none">
            <a:spAutoFit/>
          </a:bodyPr>
          <a:lstStyle/>
          <a:p>
            <a:pPr>
              <a:defRPr/>
            </a:pPr>
            <a:r>
              <a:t>Top Level Domain</a:t>
            </a:r>
          </a:p>
        </p:txBody>
      </p:sp>
      <p:sp>
        <p:nvSpPr>
          <p:cNvPr id="5" name="TextBox 4"/>
          <p:cNvSpPr txBox="1"/>
          <p:nvPr/>
        </p:nvSpPr>
        <p:spPr>
          <a:xfrm>
            <a:off x="8629920" y="6080291"/>
            <a:ext cx="1835695" cy="461665"/>
          </a:xfrm>
          <a:prstGeom prst="rect">
            <a:avLst/>
          </a:prstGeom>
          <a:noFill/>
        </p:spPr>
        <p:txBody>
          <a:bodyPr wrap="none">
            <a:spAutoFit/>
          </a:bodyPr>
          <a:lstStyle/>
          <a:p>
            <a:pPr>
              <a:defRPr/>
            </a:pPr>
            <a:r>
              <a:t>Authoritative</a:t>
            </a:r>
          </a:p>
        </p:txBody>
      </p:sp>
      <p:sp>
        <p:nvSpPr>
          <p:cNvPr id="6" name="TextBox 5"/>
          <p:cNvSpPr txBox="1"/>
          <p:nvPr/>
        </p:nvSpPr>
        <p:spPr>
          <a:xfrm>
            <a:off x="963299" y="1215445"/>
            <a:ext cx="10515600" cy="1325563"/>
          </a:xfrm>
          <a:prstGeom prst="rect">
            <a:avLst/>
          </a:prstGeom>
          <a:noFill/>
        </p:spPr>
        <p:txBody>
          <a:bodyPr wrap="none">
            <a:spAutoFit/>
          </a:bodyPr>
          <a:lstStyle/>
          <a:p>
            <a:pPr>
              <a:defRPr/>
            </a:pPr>
            <a:r>
              <a:t>Each box is a name server. The label represents which queries the name server is responsible for answering</a:t>
            </a:r>
          </a:p>
        </p:txBody>
      </p:sp>
      <p:sp>
        <p:nvSpPr>
          <p:cNvPr id="7" name="TextBox 6"/>
          <p:cNvSpPr txBox="1"/>
          <p:nvPr/>
        </p:nvSpPr>
        <p:spPr>
          <a:xfrm>
            <a:off x="912666" y="2289435"/>
            <a:ext cx="4686232" cy="1323409"/>
          </a:xfrm>
          <a:prstGeom prst="rect">
            <a:avLst/>
          </a:prstGeom>
          <a:noFill/>
        </p:spPr>
        <p:txBody>
          <a:bodyPr wrap="none">
            <a:spAutoFit/>
          </a:bodyPr>
          <a:lstStyle/>
          <a:p>
            <a:pPr>
              <a:defRPr/>
            </a:pPr>
            <a:r>
              <a:t>This name server is responsible for .edu queries like www.msoe.edu, but not a query like mail.google.com.</a:t>
            </a:r>
          </a:p>
        </p:txBody>
      </p:sp>
    </p:spTree>
  </p:cSld>
  <p:clrMapOvr>
    <a:masterClrMapping/>
  </p:clrMapOvr>
</p:sld>
</file>

<file path=ppt/slides/slide3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894622"/>
          </a:xfrm>
          <a:prstGeom prst="rect">
            <a:avLst/>
          </a:prstGeom>
          <a:noFill/>
        </p:spPr>
        <p:txBody>
          <a:bodyPr wrap="none">
            <a:spAutoFit/>
          </a:bodyPr>
          <a:lstStyle/>
          <a:p>
            <a:pPr>
              <a:defRPr/>
            </a:pPr>
            <a:r>
              <a:t>DNS: root name servers</a:t>
            </a:r>
          </a:p>
        </p:txBody>
      </p:sp>
      <p:pic>
        <p:nvPicPr>
          <p:cNvPr id="3" name="Picture 2" descr="image.png"/>
          <p:cNvPicPr>
            <a:picLocks noChangeAspect="1"/>
          </p:cNvPicPr>
          <p:nvPr/>
        </p:nvPicPr>
        <p:blipFill>
          <a:blip r:embed="rId2"/>
          <a:stretch>
            <a:fillRect/>
          </a:stretch>
        </p:blipFill>
        <p:spPr>
          <a:xfrm>
            <a:off x="5930900" y="2856025"/>
            <a:ext cx="6261100" cy="3200400"/>
          </a:xfrm>
          <a:prstGeom prst="rect">
            <a:avLst/>
          </a:prstGeom>
        </p:spPr>
      </p:pic>
      <p:sp>
        <p:nvSpPr>
          <p:cNvPr id="4" name="TextBox 3"/>
          <p:cNvSpPr txBox="1"/>
          <p:nvPr/>
        </p:nvSpPr>
        <p:spPr>
          <a:xfrm>
            <a:off x="240474" y="1513670"/>
            <a:ext cx="5444283" cy="4724570"/>
          </a:xfrm>
          <a:prstGeom prst="rect">
            <a:avLst/>
          </a:prstGeom>
          <a:noFill/>
        </p:spPr>
        <p:txBody>
          <a:bodyPr wrap="none">
            <a:spAutoFit/>
          </a:bodyPr>
          <a:lstStyle/>
          <a:p>
            <a:pPr>
              <a:defRPr/>
            </a:pPr>
            <a:r>
              <a:t>Official, contact-of-last-resort by name servers that can not resolve name</a:t>
            </a:r>
          </a:p>
          <a:p>
            <a:pPr>
              <a:defRPr/>
            </a:pPr>
            <a:r>
              <a:t>Incredibly important Internet function</a:t>
            </a:r>
          </a:p>
          <a:p>
            <a:pPr>
              <a:defRPr/>
            </a:pPr>
            <a:r>
              <a:t>Internet couldn’t function without it!</a:t>
            </a:r>
          </a:p>
          <a:p>
            <a:pPr>
              <a:defRPr/>
            </a:pPr>
            <a:r>
              <a:t>DNSSEC – provides security (authentication, message integrity)</a:t>
            </a:r>
          </a:p>
          <a:p>
            <a:pPr>
              <a:defRPr/>
            </a:pPr>
            <a:r>
              <a:t>ICANN (Internet Corporation for Assigned Names and Numbers) manages root DNS domain</a:t>
            </a:r>
          </a:p>
        </p:txBody>
      </p:sp>
      <p:sp>
        <p:nvSpPr>
          <p:cNvPr id="5" name="TextBox 4"/>
          <p:cNvSpPr txBox="1"/>
          <p:nvPr/>
        </p:nvSpPr>
        <p:spPr>
          <a:xfrm>
            <a:off x="6423186" y="1752600"/>
            <a:ext cx="5142916" cy="1198735"/>
          </a:xfrm>
          <a:prstGeom prst="rect">
            <a:avLst/>
          </a:prstGeom>
          <a:noFill/>
        </p:spPr>
        <p:txBody>
          <a:bodyPr wrap="none">
            <a:spAutoFit/>
          </a:bodyPr>
          <a:lstStyle/>
          <a:p>
            <a:pPr>
              <a:defRPr/>
            </a:pPr>
            <a:r>
              <a:t>13 logical root name “servers” worldwide each “server” replicated many times (~200 servers in US)</a:t>
            </a:r>
          </a:p>
        </p:txBody>
      </p:sp>
    </p:spTree>
  </p:cSld>
  <p:clrMapOvr>
    <a:masterClrMapping/>
  </p:clrMapOvr>
</p:sld>
</file>

<file path=ppt/slides/slide3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9990"/>
            <a:ext cx="10515600" cy="894622"/>
          </a:xfrm>
          <a:prstGeom prst="rect">
            <a:avLst/>
          </a:prstGeom>
          <a:noFill/>
        </p:spPr>
        <p:txBody>
          <a:bodyPr wrap="none">
            <a:spAutoFit/>
          </a:bodyPr>
          <a:lstStyle/>
          <a:p>
            <a:pPr>
              <a:defRPr/>
            </a:pPr>
            <a:r>
              <a:t>Top-Level Domain, and authoritative servers</a:t>
            </a:r>
          </a:p>
        </p:txBody>
      </p:sp>
      <p:sp>
        <p:nvSpPr>
          <p:cNvPr id="3" name="TextBox 2"/>
          <p:cNvSpPr txBox="1"/>
          <p:nvPr/>
        </p:nvSpPr>
        <p:spPr>
          <a:xfrm>
            <a:off x="168529" y="879124"/>
            <a:ext cx="10868375" cy="3100209"/>
          </a:xfrm>
          <a:prstGeom prst="rect">
            <a:avLst/>
          </a:prstGeom>
          <a:noFill/>
        </p:spPr>
        <p:txBody>
          <a:bodyPr wrap="none">
            <a:spAutoFit/>
          </a:bodyPr>
          <a:lstStyle/>
          <a:p>
            <a:pPr>
              <a:defRPr/>
            </a:pPr>
            <a:r>
              <a:t>Top-Level Domain (TLD) servers:</a:t>
            </a:r>
          </a:p>
          <a:p>
            <a:pPr>
              <a:defRPr/>
            </a:pPr>
            <a:r>
              <a:t>Responsible for managing the top-level domains such as .com, .org, .net, .edu, .aero, .jobs, .museums, and all top-level country domains, e.g.: .cn, .uk, .fr, .ca, .jp</a:t>
            </a:r>
          </a:p>
          <a:p>
            <a:pPr>
              <a:defRPr/>
            </a:pPr>
            <a:r>
              <a:t>Maintain a directory of which DNS servers are authoritative for each domain under their TLD</a:t>
            </a:r>
          </a:p>
          <a:p>
            <a:pPr>
              <a:defRPr/>
            </a:pPr>
            <a:r>
              <a:t>Network Solutions: authoritative registry for .com, .net TLD</a:t>
            </a:r>
          </a:p>
          <a:p>
            <a:pPr>
              <a:defRPr/>
            </a:pPr>
            <a:r>
              <a:t>Educause: .edu TLD</a:t>
            </a:r>
          </a:p>
          <a:p>
            <a:pPr>
              <a:defRPr/>
            </a:pPr>
          </a:p>
        </p:txBody>
      </p:sp>
      <p:sp>
        <p:nvSpPr>
          <p:cNvPr id="4" name="TextBox 3"/>
          <p:cNvSpPr txBox="1"/>
          <p:nvPr/>
        </p:nvSpPr>
        <p:spPr>
          <a:xfrm>
            <a:off x="168530" y="4639733"/>
            <a:ext cx="10868375" cy="1829515"/>
          </a:xfrm>
          <a:prstGeom prst="rect">
            <a:avLst/>
          </a:prstGeom>
          <a:noFill/>
        </p:spPr>
        <p:txBody>
          <a:bodyPr wrap="none">
            <a:spAutoFit/>
          </a:bodyPr>
          <a:lstStyle/>
          <a:p>
            <a:pPr>
              <a:defRPr/>
            </a:pPr>
            <a:r>
              <a:t>Authoritative DNS servers: </a:t>
            </a:r>
          </a:p>
          <a:p>
            <a:pPr>
              <a:defRPr/>
            </a:pPr>
            <a:r>
              <a:t>Organization’s own DNS server(s), providing authoritative hostname to IP mappings for organization’s named hosts </a:t>
            </a:r>
          </a:p>
          <a:p>
            <a:pPr>
              <a:defRPr/>
            </a:pPr>
            <a:r>
              <a:t>Can be maintained by organization or service provider</a:t>
            </a:r>
          </a:p>
          <a:p>
            <a:pPr>
              <a:defRPr/>
            </a:pPr>
          </a:p>
        </p:txBody>
      </p:sp>
      <p:pic>
        <p:nvPicPr>
          <p:cNvPr id="5" name="Picture 4" descr="image.png"/>
          <p:cNvPicPr>
            <a:picLocks noChangeAspect="1"/>
          </p:cNvPicPr>
          <p:nvPr/>
        </p:nvPicPr>
        <p:blipFill>
          <a:blip r:embed="rId2"/>
          <a:stretch>
            <a:fillRect/>
          </a:stretch>
        </p:blipFill>
        <p:spPr>
          <a:xfrm>
            <a:off x="6265332" y="3122476"/>
            <a:ext cx="5317067" cy="1606470"/>
          </a:xfrm>
          <a:prstGeom prst="rect">
            <a:avLst/>
          </a:prstGeom>
        </p:spPr>
      </p:pic>
    </p:spTree>
  </p:cSld>
  <p:clrMapOvr>
    <a:masterClrMapping/>
  </p:clrMapOvr>
</p:sld>
</file>

<file path=ppt/slides/slide3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894622"/>
          </a:xfrm>
          <a:prstGeom prst="rect">
            <a:avLst/>
          </a:prstGeom>
          <a:noFill/>
        </p:spPr>
        <p:txBody>
          <a:bodyPr wrap="none">
            <a:spAutoFit/>
          </a:bodyPr>
          <a:lstStyle/>
          <a:p>
            <a:pPr>
              <a:defRPr/>
            </a:pPr>
            <a:r>
              <a:t>Local DNS name servers</a:t>
            </a:r>
          </a:p>
        </p:txBody>
      </p:sp>
      <p:sp>
        <p:nvSpPr>
          <p:cNvPr id="3" name="TextBox 2"/>
          <p:cNvSpPr txBox="1"/>
          <p:nvPr/>
        </p:nvSpPr>
        <p:spPr>
          <a:xfrm>
            <a:off x="138976" y="814621"/>
            <a:ext cx="11907520" cy="3228451"/>
          </a:xfrm>
          <a:prstGeom prst="rect">
            <a:avLst/>
          </a:prstGeom>
          <a:noFill/>
        </p:spPr>
        <p:txBody>
          <a:bodyPr wrap="none">
            <a:spAutoFit/>
          </a:bodyPr>
          <a:lstStyle/>
          <a:p>
            <a:pPr>
              <a:defRPr/>
            </a:pPr>
            <a:r>
              <a:t>When host makes DNS query, it is sent to its local DNS server</a:t>
            </a:r>
          </a:p>
          <a:p>
            <a:pPr>
              <a:defRPr/>
            </a:pPr>
            <a:r>
              <a:t>Local DNS server returns reply:</a:t>
            </a:r>
          </a:p>
          <a:p>
            <a:pPr>
              <a:defRPr/>
            </a:pPr>
            <a:r>
              <a:t>From its local cache of recent name-to-address translation pairs (possibly out of date!)</a:t>
            </a:r>
          </a:p>
          <a:p>
            <a:pPr>
              <a:defRPr/>
            </a:pPr>
            <a:r>
              <a:t>Forwarding request into DNS hierarchy for resolution. Once resolved, the local DNS server caches the response for future queries to speed up access for you and other users on the network.</a:t>
            </a:r>
          </a:p>
          <a:p>
            <a:pPr>
              <a:defRPr/>
            </a:pPr>
            <a:r>
              <a:t>Each ISP has local DNS name server; to find yours: </a:t>
            </a:r>
          </a:p>
          <a:p>
            <a:pPr>
              <a:defRPr/>
            </a:pPr>
            <a:r>
              <a:t>MacOS: % scutil --dns</a:t>
            </a:r>
          </a:p>
          <a:p>
            <a:pPr>
              <a:defRPr/>
            </a:pPr>
            <a:r>
              <a:t>Windows: &gt;ipconfig /all</a:t>
            </a:r>
          </a:p>
        </p:txBody>
      </p:sp>
      <p:sp>
        <p:nvSpPr>
          <p:cNvPr id="4" name="TextBox 3"/>
          <p:cNvSpPr txBox="1"/>
          <p:nvPr/>
        </p:nvSpPr>
        <p:spPr>
          <a:xfrm>
            <a:off x="90600" y="5823866"/>
            <a:ext cx="3903980" cy="1006429"/>
          </a:xfrm>
          <a:prstGeom prst="rect">
            <a:avLst/>
          </a:prstGeom>
          <a:noFill/>
        </p:spPr>
        <p:txBody>
          <a:bodyPr wrap="none">
            <a:spAutoFit/>
          </a:bodyPr>
          <a:lstStyle/>
          <a:p>
            <a:pPr>
              <a:defRPr/>
            </a:pPr>
            <a:r>
              <a:t>Local DNS server (aka Recursive Resolver) doesn’t strictly belong to hierarchy</a:t>
            </a:r>
          </a:p>
        </p:txBody>
      </p:sp>
    </p:spTree>
  </p:cSld>
  <p:clrMapOvr>
    <a:masterClrMapping/>
  </p:clrMapOvr>
</p:sld>
</file>

<file path=ppt/slides/slide3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894622"/>
          </a:xfrm>
          <a:prstGeom prst="rect">
            <a:avLst/>
          </a:prstGeom>
          <a:noFill/>
        </p:spPr>
        <p:txBody>
          <a:bodyPr wrap="none">
            <a:spAutoFit/>
          </a:bodyPr>
          <a:lstStyle/>
          <a:p>
            <a:pPr>
              <a:defRPr/>
            </a:pPr>
            <a:r>
              <a:t>DNS Name Resolution: Iterated Query</a:t>
            </a:r>
          </a:p>
        </p:txBody>
      </p:sp>
      <p:sp>
        <p:nvSpPr>
          <p:cNvPr id="3" name="TextBox 2"/>
          <p:cNvSpPr txBox="1"/>
          <p:nvPr/>
        </p:nvSpPr>
        <p:spPr>
          <a:xfrm>
            <a:off x="684201" y="1617338"/>
            <a:ext cx="5664200" cy="1061130"/>
          </a:xfrm>
          <a:prstGeom prst="rect">
            <a:avLst/>
          </a:prstGeom>
          <a:noFill/>
        </p:spPr>
        <p:txBody>
          <a:bodyPr wrap="none">
            <a:spAutoFit/>
          </a:bodyPr>
          <a:lstStyle/>
          <a:p>
            <a:pPr>
              <a:defRPr/>
            </a:pPr>
            <a:r>
              <a:t>Example: host at engineering.mit.edu wants IP address for dsac.msoe.edu</a:t>
            </a:r>
          </a:p>
        </p:txBody>
      </p:sp>
      <p:sp>
        <p:nvSpPr>
          <p:cNvPr id="4" name="TextBox 3"/>
          <p:cNvSpPr txBox="1"/>
          <p:nvPr/>
        </p:nvSpPr>
        <p:spPr>
          <a:xfrm>
            <a:off x="858433" y="2824122"/>
            <a:ext cx="4183126" cy="2617787"/>
          </a:xfrm>
          <a:prstGeom prst="rect">
            <a:avLst/>
          </a:prstGeom>
          <a:noFill/>
        </p:spPr>
        <p:txBody>
          <a:bodyPr wrap="none">
            <a:spAutoFit/>
          </a:bodyPr>
          <a:lstStyle/>
          <a:p>
            <a:pPr>
              <a:defRPr/>
            </a:pPr>
            <a:r>
              <a:t>Iterated query:</a:t>
            </a:r>
          </a:p>
          <a:p>
            <a:pPr>
              <a:defRPr/>
            </a:pPr>
            <a:r>
              <a:t>Contacted server replies with name of server to contact</a:t>
            </a:r>
          </a:p>
          <a:p>
            <a:pPr>
              <a:defRPr/>
            </a:pPr>
            <a:r>
              <a:t>“I don’t know this name, but ask this server”</a:t>
            </a:r>
          </a:p>
        </p:txBody>
      </p:sp>
      <p:sp>
        <p:nvSpPr>
          <p:cNvPr id="5" name="TextBox 4"/>
          <p:cNvSpPr txBox="1"/>
          <p:nvPr/>
        </p:nvSpPr>
        <p:spPr>
          <a:xfrm>
            <a:off x="4953226" y="3848735"/>
            <a:ext cx="1854995" cy="553998"/>
          </a:xfrm>
          <a:prstGeom prst="rect">
            <a:avLst/>
          </a:prstGeom>
          <a:noFill/>
        </p:spPr>
        <p:txBody>
          <a:bodyPr wrap="none">
            <a:spAutoFit/>
          </a:bodyPr>
          <a:lstStyle/>
          <a:p>
            <a:pPr>
              <a:defRPr/>
            </a:pPr>
            <a:r>
              <a:t>requesting host at</a:t>
            </a:r>
          </a:p>
          <a:p>
            <a:pPr>
              <a:defRPr/>
            </a:pPr>
            <a:r>
              <a:t>engineering.mit.edu</a:t>
            </a:r>
          </a:p>
        </p:txBody>
      </p:sp>
      <p:sp>
        <p:nvSpPr>
          <p:cNvPr id="6" name="TextBox 5"/>
          <p:cNvSpPr txBox="1"/>
          <p:nvPr/>
        </p:nvSpPr>
        <p:spPr>
          <a:xfrm>
            <a:off x="10333030" y="4237785"/>
            <a:ext cx="1576072" cy="338554"/>
          </a:xfrm>
          <a:prstGeom prst="rect">
            <a:avLst/>
          </a:prstGeom>
          <a:noFill/>
        </p:spPr>
        <p:txBody>
          <a:bodyPr wrap="none">
            <a:spAutoFit/>
          </a:bodyPr>
          <a:lstStyle/>
          <a:p>
            <a:pPr>
              <a:defRPr/>
            </a:pPr>
            <a:r>
              <a:t>dsac.msoe.edu</a:t>
            </a:r>
          </a:p>
        </p:txBody>
      </p:sp>
      <p:sp>
        <p:nvSpPr>
          <p:cNvPr id="7" name="TextBox 6"/>
          <p:cNvSpPr txBox="1"/>
          <p:nvPr/>
        </p:nvSpPr>
        <p:spPr>
          <a:xfrm>
            <a:off x="8172896" y="1322438"/>
            <a:ext cx="2011363" cy="366712"/>
          </a:xfrm>
          <a:prstGeom prst="rect">
            <a:avLst/>
          </a:prstGeom>
          <a:noFill/>
        </p:spPr>
        <p:txBody>
          <a:bodyPr wrap="none">
            <a:spAutoFit/>
          </a:bodyPr>
          <a:lstStyle/>
          <a:p>
            <a:pPr>
              <a:defRPr/>
            </a:pPr>
            <a:r>
              <a:t>root DNS server</a:t>
            </a:r>
          </a:p>
        </p:txBody>
      </p:sp>
      <p:sp>
        <p:nvSpPr>
          <p:cNvPr id="8" name="TextBox 7"/>
          <p:cNvSpPr txBox="1"/>
          <p:nvPr/>
        </p:nvSpPr>
        <p:spPr>
          <a:xfrm>
            <a:off x="6489235" y="3275781"/>
            <a:ext cx="1196994" cy="0"/>
          </a:xfrm>
          <a:prstGeom prst="rect">
            <a:avLst/>
          </a:prstGeom>
          <a:noFill/>
        </p:spPr>
        <p:txBody>
          <a:bodyPr wrap="none">
            <a:spAutoFit/>
          </a:bodyPr>
          <a:lstStyle/>
          <a:p>
            <a:pPr>
              <a:defRPr/>
            </a:pPr>
          </a:p>
        </p:txBody>
      </p:sp>
      <p:sp>
        <p:nvSpPr>
          <p:cNvPr id="9" name="TextBox 8"/>
          <p:cNvSpPr txBox="1"/>
          <p:nvPr/>
        </p:nvSpPr>
        <p:spPr>
          <a:xfrm>
            <a:off x="7968785" y="2005693"/>
            <a:ext cx="914400" cy="971550"/>
          </a:xfrm>
          <a:prstGeom prst="rect">
            <a:avLst/>
          </a:prstGeom>
          <a:noFill/>
        </p:spPr>
        <p:txBody>
          <a:bodyPr wrap="none">
            <a:spAutoFit/>
          </a:bodyPr>
          <a:lstStyle/>
          <a:p>
            <a:pPr>
              <a:defRPr/>
            </a:pPr>
          </a:p>
        </p:txBody>
      </p:sp>
      <p:sp>
        <p:nvSpPr>
          <p:cNvPr id="10" name="TextBox 9"/>
          <p:cNvSpPr txBox="1"/>
          <p:nvPr/>
        </p:nvSpPr>
        <p:spPr>
          <a:xfrm>
            <a:off x="8254535" y="3167743"/>
            <a:ext cx="1485900" cy="9525"/>
          </a:xfrm>
          <a:prstGeom prst="rect">
            <a:avLst/>
          </a:prstGeom>
          <a:noFill/>
        </p:spPr>
        <p:txBody>
          <a:bodyPr wrap="none">
            <a:spAutoFit/>
          </a:bodyPr>
          <a:lstStyle/>
          <a:p>
            <a:pPr>
              <a:defRPr/>
            </a:pPr>
          </a:p>
        </p:txBody>
      </p:sp>
      <p:sp>
        <p:nvSpPr>
          <p:cNvPr id="11" name="TextBox 10"/>
          <p:cNvSpPr txBox="1"/>
          <p:nvPr/>
        </p:nvSpPr>
        <p:spPr>
          <a:xfrm>
            <a:off x="8254535" y="3339193"/>
            <a:ext cx="1419225" cy="0"/>
          </a:xfrm>
          <a:prstGeom prst="rect">
            <a:avLst/>
          </a:prstGeom>
          <a:noFill/>
        </p:spPr>
        <p:txBody>
          <a:bodyPr wrap="none">
            <a:spAutoFit/>
          </a:bodyPr>
          <a:lstStyle/>
          <a:p>
            <a:pPr>
              <a:defRPr/>
            </a:pPr>
          </a:p>
        </p:txBody>
      </p:sp>
      <p:sp>
        <p:nvSpPr>
          <p:cNvPr id="12" name="TextBox 11"/>
          <p:cNvSpPr txBox="1"/>
          <p:nvPr/>
        </p:nvSpPr>
        <p:spPr>
          <a:xfrm>
            <a:off x="8178335" y="2234293"/>
            <a:ext cx="733425" cy="762000"/>
          </a:xfrm>
          <a:prstGeom prst="rect">
            <a:avLst/>
          </a:prstGeom>
          <a:noFill/>
        </p:spPr>
        <p:txBody>
          <a:bodyPr wrap="none">
            <a:spAutoFit/>
          </a:bodyPr>
          <a:lstStyle/>
          <a:p>
            <a:pPr>
              <a:defRPr/>
            </a:pPr>
          </a:p>
        </p:txBody>
      </p:sp>
      <p:sp>
        <p:nvSpPr>
          <p:cNvPr id="13" name="TextBox 12"/>
          <p:cNvSpPr txBox="1"/>
          <p:nvPr/>
        </p:nvSpPr>
        <p:spPr>
          <a:xfrm>
            <a:off x="6381511" y="3439703"/>
            <a:ext cx="1319232" cy="0"/>
          </a:xfrm>
          <a:prstGeom prst="rect">
            <a:avLst/>
          </a:prstGeom>
          <a:noFill/>
        </p:spPr>
        <p:txBody>
          <a:bodyPr wrap="none">
            <a:spAutoFit/>
          </a:bodyPr>
          <a:lstStyle/>
          <a:p>
            <a:pPr>
              <a:defRPr/>
            </a:pPr>
          </a:p>
        </p:txBody>
      </p:sp>
      <p:sp>
        <p:nvSpPr>
          <p:cNvPr id="14" name="TextBox 13"/>
          <p:cNvSpPr txBox="1"/>
          <p:nvPr/>
        </p:nvSpPr>
        <p:spPr>
          <a:xfrm>
            <a:off x="6939499" y="2886705"/>
            <a:ext cx="311150" cy="366713"/>
          </a:xfrm>
          <a:prstGeom prst="rect">
            <a:avLst/>
          </a:prstGeom>
          <a:noFill/>
        </p:spPr>
        <p:txBody>
          <a:bodyPr wrap="none">
            <a:spAutoFit/>
          </a:bodyPr>
          <a:lstStyle/>
          <a:p>
            <a:pPr>
              <a:defRPr/>
            </a:pPr>
            <a:r>
              <a:t>1</a:t>
            </a:r>
          </a:p>
        </p:txBody>
      </p:sp>
      <p:sp>
        <p:nvSpPr>
          <p:cNvPr id="15" name="TextBox 14"/>
          <p:cNvSpPr txBox="1"/>
          <p:nvPr/>
        </p:nvSpPr>
        <p:spPr>
          <a:xfrm>
            <a:off x="8108485" y="2223180"/>
            <a:ext cx="311150" cy="366713"/>
          </a:xfrm>
          <a:prstGeom prst="rect">
            <a:avLst/>
          </a:prstGeom>
          <a:noFill/>
        </p:spPr>
        <p:txBody>
          <a:bodyPr wrap="none">
            <a:spAutoFit/>
          </a:bodyPr>
          <a:lstStyle/>
          <a:p>
            <a:pPr>
              <a:defRPr/>
            </a:pPr>
            <a:r>
              <a:t>2</a:t>
            </a:r>
          </a:p>
        </p:txBody>
      </p:sp>
      <p:sp>
        <p:nvSpPr>
          <p:cNvPr id="16" name="TextBox 15"/>
          <p:cNvSpPr txBox="1"/>
          <p:nvPr/>
        </p:nvSpPr>
        <p:spPr>
          <a:xfrm>
            <a:off x="8546635" y="2461305"/>
            <a:ext cx="311150" cy="366713"/>
          </a:xfrm>
          <a:prstGeom prst="rect">
            <a:avLst/>
          </a:prstGeom>
          <a:noFill/>
        </p:spPr>
        <p:txBody>
          <a:bodyPr wrap="none">
            <a:spAutoFit/>
          </a:bodyPr>
          <a:lstStyle/>
          <a:p>
            <a:pPr>
              <a:defRPr/>
            </a:pPr>
            <a:r>
              <a:t>3</a:t>
            </a:r>
          </a:p>
        </p:txBody>
      </p:sp>
      <p:sp>
        <p:nvSpPr>
          <p:cNvPr id="17" name="TextBox 16"/>
          <p:cNvSpPr txBox="1"/>
          <p:nvPr/>
        </p:nvSpPr>
        <p:spPr>
          <a:xfrm>
            <a:off x="8860960" y="2870880"/>
            <a:ext cx="311150" cy="366713"/>
          </a:xfrm>
          <a:prstGeom prst="rect">
            <a:avLst/>
          </a:prstGeom>
          <a:noFill/>
        </p:spPr>
        <p:txBody>
          <a:bodyPr wrap="none">
            <a:spAutoFit/>
          </a:bodyPr>
          <a:lstStyle/>
          <a:p>
            <a:pPr>
              <a:defRPr/>
            </a:pPr>
            <a:r>
              <a:t>4</a:t>
            </a:r>
          </a:p>
        </p:txBody>
      </p:sp>
      <p:sp>
        <p:nvSpPr>
          <p:cNvPr id="18" name="TextBox 17"/>
          <p:cNvSpPr txBox="1"/>
          <p:nvPr/>
        </p:nvSpPr>
        <p:spPr>
          <a:xfrm>
            <a:off x="8891123" y="3358243"/>
            <a:ext cx="311150" cy="366712"/>
          </a:xfrm>
          <a:prstGeom prst="rect">
            <a:avLst/>
          </a:prstGeom>
          <a:noFill/>
        </p:spPr>
        <p:txBody>
          <a:bodyPr wrap="none">
            <a:spAutoFit/>
          </a:bodyPr>
          <a:lstStyle/>
          <a:p>
            <a:pPr>
              <a:defRPr/>
            </a:pPr>
            <a:r>
              <a:t>5</a:t>
            </a:r>
          </a:p>
        </p:txBody>
      </p:sp>
      <p:sp>
        <p:nvSpPr>
          <p:cNvPr id="19" name="TextBox 18"/>
          <p:cNvSpPr txBox="1"/>
          <p:nvPr/>
        </p:nvSpPr>
        <p:spPr>
          <a:xfrm>
            <a:off x="9488023" y="4398055"/>
            <a:ext cx="311150" cy="366713"/>
          </a:xfrm>
          <a:prstGeom prst="rect">
            <a:avLst/>
          </a:prstGeom>
          <a:noFill/>
        </p:spPr>
        <p:txBody>
          <a:bodyPr wrap="none">
            <a:spAutoFit/>
          </a:bodyPr>
          <a:lstStyle/>
          <a:p>
            <a:pPr>
              <a:defRPr/>
            </a:pPr>
            <a:r>
              <a:t>6</a:t>
            </a:r>
          </a:p>
        </p:txBody>
      </p:sp>
      <p:sp>
        <p:nvSpPr>
          <p:cNvPr id="20" name="TextBox 19"/>
          <p:cNvSpPr txBox="1"/>
          <p:nvPr/>
        </p:nvSpPr>
        <p:spPr>
          <a:xfrm>
            <a:off x="8921285" y="5214030"/>
            <a:ext cx="2397125" cy="581025"/>
          </a:xfrm>
          <a:prstGeom prst="rect">
            <a:avLst/>
          </a:prstGeom>
          <a:noFill/>
        </p:spPr>
        <p:txBody>
          <a:bodyPr wrap="none">
            <a:spAutoFit/>
          </a:bodyPr>
          <a:lstStyle/>
          <a:p>
            <a:pPr>
              <a:defRPr/>
            </a:pPr>
            <a:r>
              <a:t>authoritative DNS server</a:t>
            </a:r>
          </a:p>
          <a:p>
            <a:pPr>
              <a:defRPr/>
            </a:pPr>
            <a:r>
              <a:t>dsac.msoe.edu</a:t>
            </a:r>
          </a:p>
        </p:txBody>
      </p:sp>
      <p:sp>
        <p:nvSpPr>
          <p:cNvPr id="21" name="TextBox 20"/>
          <p:cNvSpPr txBox="1"/>
          <p:nvPr/>
        </p:nvSpPr>
        <p:spPr>
          <a:xfrm>
            <a:off x="8860960" y="4428218"/>
            <a:ext cx="311150" cy="366712"/>
          </a:xfrm>
          <a:prstGeom prst="rect">
            <a:avLst/>
          </a:prstGeom>
          <a:noFill/>
        </p:spPr>
        <p:txBody>
          <a:bodyPr wrap="none">
            <a:spAutoFit/>
          </a:bodyPr>
          <a:lstStyle/>
          <a:p>
            <a:pPr>
              <a:defRPr/>
            </a:pPr>
            <a:r>
              <a:t>7</a:t>
            </a:r>
          </a:p>
        </p:txBody>
      </p:sp>
      <p:sp>
        <p:nvSpPr>
          <p:cNvPr id="22" name="TextBox 21"/>
          <p:cNvSpPr txBox="1"/>
          <p:nvPr/>
        </p:nvSpPr>
        <p:spPr>
          <a:xfrm>
            <a:off x="6940022" y="3470502"/>
            <a:ext cx="311150" cy="366713"/>
          </a:xfrm>
          <a:prstGeom prst="rect">
            <a:avLst/>
          </a:prstGeom>
          <a:noFill/>
        </p:spPr>
        <p:txBody>
          <a:bodyPr wrap="none">
            <a:spAutoFit/>
          </a:bodyPr>
          <a:lstStyle/>
          <a:p>
            <a:pPr>
              <a:defRPr/>
            </a:pPr>
            <a:r>
              <a:t>8</a:t>
            </a:r>
          </a:p>
        </p:txBody>
      </p:sp>
      <p:sp>
        <p:nvSpPr>
          <p:cNvPr id="23" name="TextBox 22"/>
          <p:cNvSpPr txBox="1"/>
          <p:nvPr/>
        </p:nvSpPr>
        <p:spPr>
          <a:xfrm>
            <a:off x="8187860" y="3499530"/>
            <a:ext cx="1493838" cy="1314450"/>
          </a:xfrm>
          <a:prstGeom prst="rect">
            <a:avLst/>
          </a:prstGeom>
          <a:noFill/>
        </p:spPr>
        <p:txBody>
          <a:bodyPr wrap="none">
            <a:spAutoFit/>
          </a:bodyPr>
          <a:lstStyle/>
          <a:p>
            <a:pPr>
              <a:defRPr/>
            </a:pPr>
          </a:p>
        </p:txBody>
      </p:sp>
      <p:sp>
        <p:nvSpPr>
          <p:cNvPr id="24" name="TextBox 23"/>
          <p:cNvSpPr txBox="1"/>
          <p:nvPr/>
        </p:nvSpPr>
        <p:spPr>
          <a:xfrm>
            <a:off x="8148173" y="3624943"/>
            <a:ext cx="1493837" cy="1301750"/>
          </a:xfrm>
          <a:prstGeom prst="rect">
            <a:avLst/>
          </a:prstGeom>
          <a:noFill/>
        </p:spPr>
        <p:txBody>
          <a:bodyPr wrap="none">
            <a:spAutoFit/>
          </a:bodyPr>
          <a:lstStyle/>
          <a:p>
            <a:pPr>
              <a:defRPr/>
            </a:pPr>
          </a:p>
        </p:txBody>
      </p:sp>
      <p:sp>
        <p:nvSpPr>
          <p:cNvPr id="25" name="TextBox 24"/>
          <p:cNvSpPr txBox="1"/>
          <p:nvPr/>
        </p:nvSpPr>
        <p:spPr>
          <a:xfrm>
            <a:off x="8974583" y="2608490"/>
            <a:ext cx="2011362" cy="366712"/>
          </a:xfrm>
          <a:prstGeom prst="rect">
            <a:avLst/>
          </a:prstGeom>
          <a:noFill/>
        </p:spPr>
        <p:txBody>
          <a:bodyPr wrap="none">
            <a:spAutoFit/>
          </a:bodyPr>
          <a:lstStyle/>
          <a:p>
            <a:pPr>
              <a:defRPr/>
            </a:pPr>
            <a:r>
              <a:t>TLD DNS server</a:t>
            </a:r>
          </a:p>
        </p:txBody>
      </p:sp>
    </p:spTree>
  </p:cSld>
  <p:clrMapOvr>
    <a:masterClrMapping/>
  </p:clrMapOvr>
</p:sld>
</file>

<file path=ppt/slides/slide3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894622"/>
          </a:xfrm>
          <a:prstGeom prst="rect">
            <a:avLst/>
          </a:prstGeom>
          <a:noFill/>
        </p:spPr>
        <p:txBody>
          <a:bodyPr wrap="none">
            <a:spAutoFit/>
          </a:bodyPr>
          <a:lstStyle/>
          <a:p>
            <a:pPr>
              <a:defRPr/>
            </a:pPr>
            <a:r>
              <a:t>Caching DNS Information</a:t>
            </a:r>
          </a:p>
        </p:txBody>
      </p:sp>
      <p:sp>
        <p:nvSpPr>
          <p:cNvPr id="3" name="TextBox 2"/>
          <p:cNvSpPr txBox="1"/>
          <p:nvPr/>
        </p:nvSpPr>
        <p:spPr>
          <a:xfrm>
            <a:off x="591068" y="1183947"/>
            <a:ext cx="11009864" cy="5122120"/>
          </a:xfrm>
          <a:prstGeom prst="rect">
            <a:avLst/>
          </a:prstGeom>
          <a:noFill/>
        </p:spPr>
        <p:txBody>
          <a:bodyPr wrap="none">
            <a:spAutoFit/>
          </a:bodyPr>
          <a:lstStyle/>
          <a:p>
            <a:pPr>
              <a:defRPr/>
            </a:pPr>
            <a:r>
              <a:t>Once (any) name server learns mapping, it caches mapping, and immediately returns a cached mapping in response to a query</a:t>
            </a:r>
          </a:p>
          <a:p>
            <a:pPr>
              <a:defRPr/>
            </a:pPr>
            <a:r>
              <a:t>Caching improves response time</a:t>
            </a:r>
          </a:p>
          <a:p>
            <a:pPr>
              <a:defRPr/>
            </a:pPr>
            <a:r>
              <a:t>Cache entries timeout (disappear) after some time (time to live -TTL)</a:t>
            </a:r>
          </a:p>
          <a:p>
            <a:pPr>
              <a:defRPr/>
            </a:pPr>
            <a:r>
              <a:t>Top-Level Domain (TLD) servers typically cached in local name servers</a:t>
            </a:r>
          </a:p>
          <a:p>
            <a:pPr>
              <a:defRPr/>
            </a:pPr>
            <a:r>
              <a:t>Cached entries may be out-of-date</a:t>
            </a:r>
          </a:p>
          <a:p>
            <a:pPr>
              <a:defRPr/>
            </a:pPr>
            <a:r>
              <a:t>If named host changes IP address, may not be known Internet-wide until all TTLs expire!</a:t>
            </a:r>
          </a:p>
          <a:p>
            <a:pPr>
              <a:defRPr/>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20345"/>
            <a:ext cx="10515600" cy="823595"/>
          </a:xfrm>
          <a:prstGeom prst="rect">
            <a:avLst/>
          </a:prstGeom>
          <a:noFill/>
        </p:spPr>
        <p:txBody>
          <a:bodyPr wrap="none">
            <a:spAutoFit/>
          </a:bodyPr>
          <a:lstStyle/>
          <a:p>
            <a:pPr>
              <a:defRPr/>
            </a:pPr>
            <a:r>
              <a:t>ChaCha20</a:t>
            </a:r>
          </a:p>
        </p:txBody>
      </p:sp>
      <p:sp>
        <p:nvSpPr>
          <p:cNvPr id="3" name="TextBox 2"/>
          <p:cNvSpPr txBox="1"/>
          <p:nvPr/>
        </p:nvSpPr>
        <p:spPr>
          <a:xfrm>
            <a:off x="381000" y="1656856"/>
            <a:ext cx="11430000" cy="3014204"/>
          </a:xfrm>
          <a:prstGeom prst="rect">
            <a:avLst/>
          </a:prstGeom>
          <a:noFill/>
        </p:spPr>
        <p:txBody>
          <a:bodyPr wrap="none">
            <a:spAutoFit/>
          </a:bodyPr>
          <a:lstStyle/>
          <a:p>
            <a:pPr>
              <a:defRPr/>
            </a:pPr>
            <a:r>
              <a:t>Designed by Dan Bernstein in 2008</a:t>
            </a:r>
          </a:p>
          <a:p>
            <a:pPr>
              <a:defRPr/>
            </a:pPr>
            <a:r>
              <a:t>Conceptually, it’s very simple  uses arithmetic operations: integer addition modulo , XOR, and left rotations</a:t>
            </a:r>
          </a:p>
          <a:p>
            <a:pPr>
              <a:defRPr/>
            </a:pPr>
            <a:r>
              <a:t>Extremely fast (&gt;600 MB/sec) in software and does not require any special hardware</a:t>
            </a:r>
          </a:p>
          <a:p>
            <a:pPr>
              <a:defRPr/>
            </a:pPr>
            <a:r>
              <a:t>No security weakness have been found</a:t>
            </a:r>
          </a:p>
          <a:p>
            <a:pPr>
              <a:defRPr/>
            </a:pPr>
            <a:r>
              <a:t>ChaCha20 is widely used in practice, including in TLS</a:t>
            </a:r>
          </a:p>
        </p:txBody>
      </p:sp>
    </p:spTree>
  </p:cSld>
  <p:clrMapOvr>
    <a:masterClrMapping/>
  </p:clrMapOvr>
</p:sld>
</file>

<file path=ppt/slides/slide3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0413"/>
            <a:ext cx="10515600" cy="894622"/>
          </a:xfrm>
          <a:prstGeom prst="rect">
            <a:avLst/>
          </a:prstGeom>
          <a:noFill/>
        </p:spPr>
        <p:txBody>
          <a:bodyPr wrap="none">
            <a:spAutoFit/>
          </a:bodyPr>
          <a:lstStyle/>
          <a:p>
            <a:pPr>
              <a:defRPr/>
            </a:pPr>
            <a:r>
              <a:t>DNS Records</a:t>
            </a:r>
          </a:p>
        </p:txBody>
      </p:sp>
      <p:sp>
        <p:nvSpPr>
          <p:cNvPr id="3" name="TextBox 2"/>
          <p:cNvSpPr txBox="1"/>
          <p:nvPr/>
        </p:nvSpPr>
        <p:spPr>
          <a:xfrm>
            <a:off x="429817" y="4114343"/>
            <a:ext cx="3460376" cy="2438857"/>
          </a:xfrm>
          <a:prstGeom prst="rect">
            <a:avLst/>
          </a:prstGeom>
          <a:noFill/>
        </p:spPr>
        <p:txBody>
          <a:bodyPr wrap="none">
            <a:spAutoFit/>
          </a:bodyPr>
          <a:lstStyle/>
          <a:p>
            <a:pPr>
              <a:defRPr/>
            </a:pPr>
            <a:r>
              <a:t>type=NS ("Name Server" Record)</a:t>
            </a:r>
          </a:p>
          <a:p>
            <a:pPr>
              <a:defRPr/>
            </a:pPr>
            <a:r>
              <a:t>name is domain (e.g., foo.com)</a:t>
            </a:r>
          </a:p>
          <a:p>
            <a:pPr>
              <a:defRPr/>
            </a:pPr>
            <a:r>
              <a:t>value is hostname of authoritative name server for this domain</a:t>
            </a:r>
          </a:p>
        </p:txBody>
      </p:sp>
      <p:sp>
        <p:nvSpPr>
          <p:cNvPr id="4" name="TextBox 3"/>
          <p:cNvSpPr txBox="1"/>
          <p:nvPr/>
        </p:nvSpPr>
        <p:spPr>
          <a:xfrm>
            <a:off x="429817" y="2757420"/>
            <a:ext cx="4030396" cy="1155700"/>
          </a:xfrm>
          <a:prstGeom prst="rect">
            <a:avLst/>
          </a:prstGeom>
          <a:noFill/>
        </p:spPr>
        <p:txBody>
          <a:bodyPr wrap="none">
            <a:spAutoFit/>
          </a:bodyPr>
          <a:lstStyle/>
          <a:p>
            <a:pPr>
              <a:defRPr/>
            </a:pPr>
            <a:r>
              <a:t>type=A ("Address" Record)</a:t>
            </a:r>
          </a:p>
          <a:p>
            <a:pPr>
              <a:defRPr/>
            </a:pPr>
            <a:r>
              <a:t>name is hostname</a:t>
            </a:r>
          </a:p>
          <a:p>
            <a:pPr>
              <a:defRPr/>
            </a:pPr>
            <a:r>
              <a:t>value is IP address</a:t>
            </a:r>
          </a:p>
        </p:txBody>
      </p:sp>
      <p:sp>
        <p:nvSpPr>
          <p:cNvPr id="5" name="TextBox 4"/>
          <p:cNvSpPr txBox="1"/>
          <p:nvPr/>
        </p:nvSpPr>
        <p:spPr>
          <a:xfrm>
            <a:off x="4671285" y="1991428"/>
            <a:ext cx="7442200" cy="830997"/>
          </a:xfrm>
          <a:prstGeom prst="rect">
            <a:avLst/>
          </a:prstGeom>
          <a:noFill/>
        </p:spPr>
        <p:txBody>
          <a:bodyPr wrap="none">
            <a:spAutoFit/>
          </a:bodyPr>
          <a:lstStyle/>
          <a:p>
            <a:pPr>
              <a:defRPr/>
            </a:pPr>
            <a:r>
              <a:t>;; AUTHORITY SECTION:</a:t>
            </a:r>
          </a:p>
          <a:p>
            <a:pPr>
              <a:defRPr/>
            </a:pPr>
            <a:r>
              <a:t>edu.                    172800  IN      NS      d.edu-servers.net.</a:t>
            </a:r>
          </a:p>
        </p:txBody>
      </p:sp>
      <p:sp>
        <p:nvSpPr>
          <p:cNvPr id="6" name="TextBox 5"/>
          <p:cNvSpPr txBox="1"/>
          <p:nvPr/>
        </p:nvSpPr>
        <p:spPr>
          <a:xfrm>
            <a:off x="4343625" y="4656642"/>
            <a:ext cx="8097520" cy="2092881"/>
          </a:xfrm>
          <a:prstGeom prst="rect">
            <a:avLst/>
          </a:prstGeom>
          <a:noFill/>
        </p:spPr>
        <p:txBody>
          <a:bodyPr wrap="none">
            <a:spAutoFit/>
          </a:bodyPr>
          <a:lstStyle/>
          <a:p>
            <a:pPr>
              <a:defRPr/>
            </a:pPr>
            <a:r>
              <a:t>class: DNS was designed to support different types of networks</a:t>
            </a:r>
          </a:p>
          <a:p>
            <a:pPr>
              <a:defRPr/>
            </a:pPr>
            <a:r>
              <a:t>CH = Chaos (used for some diagnostic queries)</a:t>
            </a:r>
          </a:p>
          <a:p>
            <a:pPr>
              <a:defRPr/>
            </a:pPr>
            <a:r>
              <a:t>HS = Hesiod (used by some Unix systems)</a:t>
            </a:r>
          </a:p>
          <a:p>
            <a:pPr>
              <a:defRPr/>
            </a:pPr>
            <a:r>
              <a:t>NONE = Used in dynamic updates </a:t>
            </a:r>
          </a:p>
          <a:p>
            <a:pPr>
              <a:defRPr/>
            </a:pPr>
            <a:r>
              <a:t>99.9% of DNS records use "IN" (Internet class)</a:t>
            </a:r>
          </a:p>
        </p:txBody>
      </p:sp>
    </p:spTree>
  </p:cSld>
  <p:clrMapOvr>
    <a:masterClrMapping/>
  </p:clrMapOvr>
</p:sld>
</file>

<file path=ppt/slides/slide3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773393"/>
          </a:xfrm>
          <a:prstGeom prst="rect">
            <a:avLst/>
          </a:prstGeom>
          <a:noFill/>
        </p:spPr>
        <p:txBody>
          <a:bodyPr wrap="none">
            <a:spAutoFit/>
          </a:bodyPr>
          <a:lstStyle/>
          <a:p>
            <a:pPr>
              <a:defRPr/>
            </a:pPr>
            <a:r>
              <a:t>DNS Lookup Walkthrough</a:t>
            </a:r>
          </a:p>
        </p:txBody>
      </p:sp>
      <p:sp>
        <p:nvSpPr>
          <p:cNvPr id="3" name="TextBox 2"/>
          <p:cNvSpPr txBox="1"/>
          <p:nvPr/>
        </p:nvSpPr>
        <p:spPr>
          <a:xfrm>
            <a:off x="387991" y="835510"/>
            <a:ext cx="7826829" cy="369332"/>
          </a:xfrm>
          <a:prstGeom prst="rect">
            <a:avLst/>
          </a:prstGeom>
          <a:noFill/>
        </p:spPr>
        <p:txBody>
          <a:bodyPr wrap="none">
            <a:spAutoFit/>
          </a:bodyPr>
          <a:lstStyle/>
          <a:p>
            <a:pPr>
              <a:defRPr/>
            </a:pPr>
            <a:r>
              <a:t>$ dig +norecurse www.msoe.edu @198.41.0.4</a:t>
            </a:r>
          </a:p>
        </p:txBody>
      </p:sp>
    </p:spTree>
  </p:cSld>
  <p:clrMapOvr>
    <a:masterClrMapping/>
  </p:clrMapOvr>
</p:sld>
</file>

<file path=ppt/slides/slide3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773393"/>
          </a:xfrm>
          <a:prstGeom prst="rect">
            <a:avLst/>
          </a:prstGeom>
          <a:noFill/>
        </p:spPr>
        <p:txBody>
          <a:bodyPr wrap="none">
            <a:spAutoFit/>
          </a:bodyPr>
          <a:lstStyle/>
          <a:p>
            <a:pPr>
              <a:defRPr/>
            </a:pPr>
            <a:r>
              <a:t>DNS Lookup Walkthrough</a:t>
            </a:r>
          </a:p>
        </p:txBody>
      </p:sp>
      <p:sp>
        <p:nvSpPr>
          <p:cNvPr id="3" name="TextBox 2"/>
          <p:cNvSpPr txBox="1"/>
          <p:nvPr/>
        </p:nvSpPr>
        <p:spPr>
          <a:xfrm>
            <a:off x="74672" y="865377"/>
            <a:ext cx="8298809" cy="5478423"/>
          </a:xfrm>
          <a:prstGeom prst="rect">
            <a:avLst/>
          </a:prstGeom>
          <a:noFill/>
        </p:spPr>
        <p:txBody>
          <a:bodyPr wrap="none">
            <a:spAutoFit/>
          </a:bodyPr>
          <a:lstStyle/>
          <a:p>
            <a:pPr>
              <a:defRPr/>
            </a:pPr>
            <a:r>
              <a:t>; &lt;&lt;&gt;&gt; DiG 9.16.28 &lt;&lt;&gt;&gt; +norecurse www.msoe.edu @198.41.0.4</a:t>
            </a:r>
          </a:p>
          <a:p>
            <a:pPr>
              <a:defRPr/>
            </a:pPr>
            <a:r>
              <a:t>;; global options: +cmd</a:t>
            </a:r>
          </a:p>
          <a:p>
            <a:pPr>
              <a:defRPr/>
            </a:pPr>
            <a:r>
              <a:t>;; Got answer:</a:t>
            </a:r>
          </a:p>
          <a:p>
            <a:pPr>
              <a:defRPr/>
            </a:pPr>
            <a:r>
              <a:t>;; -&gt;&gt;HEADER&lt;&lt;- opcode: QUERY, status: NOERROR, id: 7193</a:t>
            </a:r>
          </a:p>
          <a:p>
            <a:pPr>
              <a:defRPr/>
            </a:pPr>
            <a:r>
              <a:t>;; flags: qr; QUERY: 1, ANSWER: 0, AUTHORITY: 13, ADDITIONAL: 27</a:t>
            </a:r>
          </a:p>
          <a:p>
            <a:pPr>
              <a:defRPr/>
            </a:pPr>
          </a:p>
          <a:p>
            <a:pPr>
              <a:defRPr/>
            </a:pPr>
            <a:r>
              <a:t>;; QUESTION SECTION:</a:t>
            </a:r>
          </a:p>
          <a:p>
            <a:pPr>
              <a:defRPr/>
            </a:pPr>
            <a:r>
              <a:t>;www.msoe.edu.                  IN      A</a:t>
            </a:r>
          </a:p>
          <a:p>
            <a:pPr>
              <a:defRPr/>
            </a:pPr>
          </a:p>
          <a:p>
            <a:pPr>
              <a:defRPr/>
            </a:pPr>
            <a:r>
              <a:t>;; AUTHORITY SECTION:</a:t>
            </a:r>
          </a:p>
          <a:p>
            <a:pPr>
              <a:defRPr/>
            </a:pPr>
            <a:r>
              <a:t>edu.                    172800  IN      NS      d.edu-servers.net.</a:t>
            </a:r>
          </a:p>
          <a:p>
            <a:pPr>
              <a:defRPr/>
            </a:pPr>
            <a:r>
              <a:t>edu.                    172800  IN      NS      b.edu-servers.net.</a:t>
            </a:r>
          </a:p>
          <a:p>
            <a:pPr>
              <a:defRPr/>
            </a:pPr>
            <a:r>
              <a:t>edu.                    172800  IN      NS      f.edu-servers.net.</a:t>
            </a:r>
          </a:p>
          <a:p>
            <a:pPr>
              <a:defRPr/>
            </a:pPr>
            <a:r>
              <a:t>……</a:t>
            </a:r>
          </a:p>
          <a:p>
            <a:pPr>
              <a:defRPr/>
            </a:pPr>
          </a:p>
          <a:p>
            <a:pPr>
              <a:defRPr/>
            </a:pPr>
            <a:r>
              <a:t>;; ADDITIONAL SECTION:</a:t>
            </a:r>
          </a:p>
          <a:p>
            <a:pPr>
              <a:defRPr/>
            </a:pPr>
            <a:r>
              <a:t>d.edu-servers.net.      172800  IN      A       192.31.80.30</a:t>
            </a:r>
          </a:p>
          <a:p>
            <a:pPr>
              <a:defRPr/>
            </a:pPr>
            <a:r>
              <a:t>d.edu-servers.net.      172800  IN      AAAA    2001:500:856e::30</a:t>
            </a:r>
          </a:p>
          <a:p>
            <a:pPr>
              <a:defRPr/>
            </a:pPr>
            <a:r>
              <a:t>b.edu-servers.net.      172800  IN      A       192.33.14.30</a:t>
            </a:r>
          </a:p>
          <a:p>
            <a:pPr>
              <a:defRPr/>
            </a:pPr>
            <a:r>
              <a:t>……</a:t>
            </a:r>
          </a:p>
          <a:p>
            <a:pPr>
              <a:defRPr/>
            </a:pPr>
          </a:p>
          <a:p>
            <a:pPr>
              <a:defRPr/>
            </a:pPr>
            <a:r>
              <a:t>;; Query time: 20 msec</a:t>
            </a:r>
          </a:p>
          <a:p>
            <a:pPr>
              <a:defRPr/>
            </a:pPr>
            <a:r>
              <a:t>;; SERVER: 198.41.0.4#53(198.41.0.4)</a:t>
            </a:r>
          </a:p>
          <a:p>
            <a:pPr>
              <a:defRPr/>
            </a:pPr>
            <a:r>
              <a:t>;; WHEN: Mon Sep 16 16:44:43 Central Daylight Time 2024</a:t>
            </a:r>
          </a:p>
          <a:p>
            <a:pPr>
              <a:defRPr/>
            </a:pPr>
            <a:r>
              <a:t>;; MSG SIZE  rcvd: 836</a:t>
            </a:r>
          </a:p>
        </p:txBody>
      </p:sp>
      <p:sp>
        <p:nvSpPr>
          <p:cNvPr id="4" name="TextBox 3"/>
          <p:cNvSpPr txBox="1"/>
          <p:nvPr/>
        </p:nvSpPr>
        <p:spPr>
          <a:xfrm>
            <a:off x="7611540" y="2110078"/>
            <a:ext cx="4177047" cy="1523464"/>
          </a:xfrm>
          <a:prstGeom prst="rect">
            <a:avLst/>
          </a:prstGeom>
          <a:noFill/>
        </p:spPr>
        <p:txBody>
          <a:bodyPr wrap="none">
            <a:spAutoFit/>
          </a:bodyPr>
          <a:lstStyle/>
          <a:p>
            <a:pPr>
              <a:defRPr/>
            </a:pPr>
            <a:r>
              <a:t>id: 7193  16-bit ID number</a:t>
            </a:r>
          </a:p>
          <a:p>
            <a:pPr>
              <a:defRPr/>
            </a:pPr>
            <a:r>
              <a:t>flags: qr  This is a query record</a:t>
            </a:r>
          </a:p>
          <a:p>
            <a:pPr>
              <a:defRPr/>
            </a:pPr>
            <a:r>
              <a:t>QUERY, ANSWER, AUTHORITY, ADDITIONAL  record counts</a:t>
            </a:r>
          </a:p>
        </p:txBody>
      </p:sp>
    </p:spTree>
  </p:cSld>
  <p:clrMapOvr>
    <a:masterClrMapping/>
  </p:clrMapOvr>
</p:sld>
</file>

<file path=ppt/slides/slide3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773393"/>
          </a:xfrm>
          <a:prstGeom prst="rect">
            <a:avLst/>
          </a:prstGeom>
          <a:noFill/>
        </p:spPr>
        <p:txBody>
          <a:bodyPr wrap="none">
            <a:spAutoFit/>
          </a:bodyPr>
          <a:lstStyle/>
          <a:p>
            <a:pPr>
              <a:defRPr/>
            </a:pPr>
            <a:r>
              <a:t>DNS Lookup Walkthrough</a:t>
            </a:r>
          </a:p>
        </p:txBody>
      </p:sp>
      <p:sp>
        <p:nvSpPr>
          <p:cNvPr id="3" name="TextBox 2"/>
          <p:cNvSpPr txBox="1"/>
          <p:nvPr/>
        </p:nvSpPr>
        <p:spPr>
          <a:xfrm>
            <a:off x="431055" y="838483"/>
            <a:ext cx="8298809" cy="5478423"/>
          </a:xfrm>
          <a:prstGeom prst="rect">
            <a:avLst/>
          </a:prstGeom>
          <a:noFill/>
        </p:spPr>
        <p:txBody>
          <a:bodyPr wrap="none">
            <a:spAutoFit/>
          </a:bodyPr>
          <a:lstStyle/>
          <a:p>
            <a:pPr>
              <a:defRPr/>
            </a:pPr>
            <a:r>
              <a:t>; &lt;&lt;&gt;&gt; DiG 9.16.28 &lt;&lt;&gt;&gt; +norecurse www.msoe.edu @198.41.0.4</a:t>
            </a:r>
          </a:p>
          <a:p>
            <a:pPr>
              <a:defRPr/>
            </a:pPr>
            <a:r>
              <a:t>;; global options: +cmd</a:t>
            </a:r>
          </a:p>
          <a:p>
            <a:pPr>
              <a:defRPr/>
            </a:pPr>
            <a:r>
              <a:t>;; Got answer:</a:t>
            </a:r>
          </a:p>
          <a:p>
            <a:pPr>
              <a:defRPr/>
            </a:pPr>
            <a:r>
              <a:t>;; -&gt;&gt;HEADER&lt;&lt;- opcode: QUERY, status: NOERROR, id: 7193</a:t>
            </a:r>
          </a:p>
          <a:p>
            <a:pPr>
              <a:defRPr/>
            </a:pPr>
            <a:r>
              <a:t>;; flags: qr; QUERY: 1, ANSWER: 0, AUTHORITY: 13, ADDITIONAL: 27</a:t>
            </a:r>
          </a:p>
          <a:p>
            <a:pPr>
              <a:defRPr/>
            </a:pPr>
          </a:p>
          <a:p>
            <a:pPr>
              <a:defRPr/>
            </a:pPr>
            <a:r>
              <a:t>;; QUESTION SECTION:</a:t>
            </a:r>
          </a:p>
          <a:p>
            <a:pPr>
              <a:defRPr/>
            </a:pPr>
            <a:r>
              <a:t>;www.msoe.edu.                  IN      A</a:t>
            </a:r>
          </a:p>
          <a:p>
            <a:pPr>
              <a:defRPr/>
            </a:pPr>
          </a:p>
          <a:p>
            <a:pPr>
              <a:defRPr/>
            </a:pPr>
            <a:r>
              <a:t>;; AUTHORITY SECTION:</a:t>
            </a:r>
          </a:p>
          <a:p>
            <a:pPr>
              <a:defRPr/>
            </a:pPr>
            <a:r>
              <a:t>edu.                    172800  IN      NS      d.edu-servers.net.</a:t>
            </a:r>
          </a:p>
          <a:p>
            <a:pPr>
              <a:defRPr/>
            </a:pPr>
            <a:r>
              <a:t>edu.                    172800  IN      NS      b.edu-servers.net.</a:t>
            </a:r>
          </a:p>
          <a:p>
            <a:pPr>
              <a:defRPr/>
            </a:pPr>
            <a:r>
              <a:t>edu.                    172800  IN      NS      f.edu-servers.net.</a:t>
            </a:r>
          </a:p>
          <a:p>
            <a:pPr>
              <a:defRPr/>
            </a:pPr>
            <a:r>
              <a:t>……</a:t>
            </a:r>
          </a:p>
          <a:p>
            <a:pPr>
              <a:defRPr/>
            </a:pPr>
          </a:p>
          <a:p>
            <a:pPr>
              <a:defRPr/>
            </a:pPr>
            <a:r>
              <a:t>;; ADDITIONAL SECTION:</a:t>
            </a:r>
          </a:p>
          <a:p>
            <a:pPr>
              <a:defRPr/>
            </a:pPr>
            <a:r>
              <a:t>d.edu-servers.net.      172800  IN      A       192.31.80.30</a:t>
            </a:r>
          </a:p>
          <a:p>
            <a:pPr>
              <a:defRPr/>
            </a:pPr>
            <a:r>
              <a:t>d.edu-servers.net.      172800  IN      AAAA    2001:500:856e::30</a:t>
            </a:r>
          </a:p>
          <a:p>
            <a:pPr>
              <a:defRPr/>
            </a:pPr>
            <a:r>
              <a:t>b.edu-servers.net.      172800  IN      A       192.33.14.30</a:t>
            </a:r>
          </a:p>
          <a:p>
            <a:pPr>
              <a:defRPr/>
            </a:pPr>
            <a:r>
              <a:t>……</a:t>
            </a:r>
          </a:p>
          <a:p>
            <a:pPr>
              <a:defRPr/>
            </a:pPr>
          </a:p>
          <a:p>
            <a:pPr>
              <a:defRPr/>
            </a:pPr>
            <a:r>
              <a:t>;; Query time: 20 msec</a:t>
            </a:r>
          </a:p>
          <a:p>
            <a:pPr>
              <a:defRPr/>
            </a:pPr>
            <a:r>
              <a:t>;; SERVER: 198.41.0.4#53(198.41.0.4)</a:t>
            </a:r>
          </a:p>
          <a:p>
            <a:pPr>
              <a:defRPr/>
            </a:pPr>
            <a:r>
              <a:t>;; WHEN: Mon Sep 16 16:44:43 Central Daylight Time 2024</a:t>
            </a:r>
          </a:p>
          <a:p>
            <a:pPr>
              <a:defRPr/>
            </a:pPr>
            <a:r>
              <a:t>;; MSG SIZE  rcvd: 836</a:t>
            </a:r>
          </a:p>
        </p:txBody>
      </p:sp>
    </p:spTree>
  </p:cSld>
  <p:clrMapOvr>
    <a:masterClrMapping/>
  </p:clrMapOvr>
</p:sld>
</file>

<file path=ppt/slides/slide3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773393"/>
          </a:xfrm>
          <a:prstGeom prst="rect">
            <a:avLst/>
          </a:prstGeom>
          <a:noFill/>
        </p:spPr>
        <p:txBody>
          <a:bodyPr wrap="none">
            <a:spAutoFit/>
          </a:bodyPr>
          <a:lstStyle/>
          <a:p>
            <a:pPr>
              <a:defRPr/>
            </a:pPr>
            <a:r>
              <a:t>DNS Lookup Walkthrough</a:t>
            </a:r>
          </a:p>
        </p:txBody>
      </p:sp>
      <p:sp>
        <p:nvSpPr>
          <p:cNvPr id="3" name="TextBox 2"/>
          <p:cNvSpPr txBox="1"/>
          <p:nvPr/>
        </p:nvSpPr>
        <p:spPr>
          <a:xfrm>
            <a:off x="431055" y="838483"/>
            <a:ext cx="8298809" cy="5478423"/>
          </a:xfrm>
          <a:prstGeom prst="rect">
            <a:avLst/>
          </a:prstGeom>
          <a:noFill/>
        </p:spPr>
        <p:txBody>
          <a:bodyPr wrap="none">
            <a:spAutoFit/>
          </a:bodyPr>
          <a:lstStyle/>
          <a:p>
            <a:pPr>
              <a:defRPr/>
            </a:pPr>
            <a:r>
              <a:t>; &lt;&lt;&gt;&gt; DiG 9.16.28 &lt;&lt;&gt;&gt; +norecurse www.msoe.edu @198.41.0.4</a:t>
            </a:r>
          </a:p>
          <a:p>
            <a:pPr>
              <a:defRPr/>
            </a:pPr>
            <a:r>
              <a:t>;; global options: +cmd</a:t>
            </a:r>
          </a:p>
          <a:p>
            <a:pPr>
              <a:defRPr/>
            </a:pPr>
            <a:r>
              <a:t>;; Got answer:</a:t>
            </a:r>
          </a:p>
          <a:p>
            <a:pPr>
              <a:defRPr/>
            </a:pPr>
            <a:r>
              <a:t>;; -&gt;&gt;HEADER&lt;&lt;- opcode: QUERY, status: NOERROR, id: 7193</a:t>
            </a:r>
          </a:p>
          <a:p>
            <a:pPr>
              <a:defRPr/>
            </a:pPr>
            <a:r>
              <a:t>;; flags: qr; QUERY: 1, ANSWER: 0, AUTHORITY: 13, ADDITIONAL: 27</a:t>
            </a:r>
          </a:p>
          <a:p>
            <a:pPr>
              <a:defRPr/>
            </a:pPr>
          </a:p>
          <a:p>
            <a:pPr>
              <a:defRPr/>
            </a:pPr>
            <a:r>
              <a:t>;; QUESTION SECTION:</a:t>
            </a:r>
          </a:p>
          <a:p>
            <a:pPr>
              <a:defRPr/>
            </a:pPr>
            <a:r>
              <a:t>;www.msoe.edu.                  IN      A</a:t>
            </a:r>
          </a:p>
          <a:p>
            <a:pPr>
              <a:defRPr/>
            </a:pPr>
          </a:p>
          <a:p>
            <a:pPr>
              <a:defRPr/>
            </a:pPr>
            <a:r>
              <a:t>;; AUTHORITY SECTION:</a:t>
            </a:r>
          </a:p>
          <a:p>
            <a:pPr>
              <a:defRPr/>
            </a:pPr>
            <a:r>
              <a:t>edu.                    172800  IN      NS      d.edu-servers.net.</a:t>
            </a:r>
          </a:p>
          <a:p>
            <a:pPr>
              <a:defRPr/>
            </a:pPr>
            <a:r>
              <a:t>edu.                    172800  IN      NS      b.edu-servers.net.</a:t>
            </a:r>
          </a:p>
          <a:p>
            <a:pPr>
              <a:defRPr/>
            </a:pPr>
            <a:r>
              <a:t>edu.                    172800  IN      NS      f.edu-servers.net.</a:t>
            </a:r>
          </a:p>
          <a:p>
            <a:pPr>
              <a:defRPr/>
            </a:pPr>
            <a:r>
              <a:t>……</a:t>
            </a:r>
          </a:p>
          <a:p>
            <a:pPr>
              <a:defRPr/>
            </a:pPr>
          </a:p>
          <a:p>
            <a:pPr>
              <a:defRPr/>
            </a:pPr>
            <a:r>
              <a:t>;; ADDITIONAL SECTION:</a:t>
            </a:r>
          </a:p>
          <a:p>
            <a:pPr>
              <a:defRPr/>
            </a:pPr>
            <a:r>
              <a:t>d.edu-servers.net.      172800  IN      A       192.31.80.30</a:t>
            </a:r>
          </a:p>
          <a:p>
            <a:pPr>
              <a:defRPr/>
            </a:pPr>
            <a:r>
              <a:t>d.edu-servers.net.      172800  IN      AAAA    2001:500:856e::30</a:t>
            </a:r>
          </a:p>
          <a:p>
            <a:pPr>
              <a:defRPr/>
            </a:pPr>
            <a:r>
              <a:t>b.edu-servers.net.      172800  IN      A       192.33.14.30</a:t>
            </a:r>
          </a:p>
          <a:p>
            <a:pPr>
              <a:defRPr/>
            </a:pPr>
            <a:r>
              <a:t>……</a:t>
            </a:r>
          </a:p>
          <a:p>
            <a:pPr>
              <a:defRPr/>
            </a:pPr>
          </a:p>
          <a:p>
            <a:pPr>
              <a:defRPr/>
            </a:pPr>
            <a:r>
              <a:t>;; Query time: 20 msec</a:t>
            </a:r>
          </a:p>
          <a:p>
            <a:pPr>
              <a:defRPr/>
            </a:pPr>
            <a:r>
              <a:t>;; SERVER: 198.41.0.4#53(198.41.0.4)</a:t>
            </a:r>
          </a:p>
          <a:p>
            <a:pPr>
              <a:defRPr/>
            </a:pPr>
            <a:r>
              <a:t>;; WHEN: Mon Sep 16 16:44:43 Central Daylight Time 2024</a:t>
            </a:r>
          </a:p>
          <a:p>
            <a:pPr>
              <a:defRPr/>
            </a:pPr>
            <a:r>
              <a:t>;; MSG SIZE  rcvd: 836</a:t>
            </a:r>
          </a:p>
        </p:txBody>
      </p:sp>
      <p:sp>
        <p:nvSpPr>
          <p:cNvPr id="4" name="TextBox 3"/>
          <p:cNvSpPr txBox="1"/>
          <p:nvPr/>
        </p:nvSpPr>
        <p:spPr>
          <a:xfrm>
            <a:off x="6096000" y="5441667"/>
            <a:ext cx="4030396" cy="1155700"/>
          </a:xfrm>
          <a:prstGeom prst="rect">
            <a:avLst/>
          </a:prstGeom>
          <a:noFill/>
        </p:spPr>
        <p:txBody>
          <a:bodyPr wrap="none">
            <a:spAutoFit/>
          </a:bodyPr>
          <a:lstStyle/>
          <a:p>
            <a:pPr>
              <a:defRPr/>
            </a:pPr>
            <a:r>
              <a:t>type=A ("Address" Record)</a:t>
            </a:r>
          </a:p>
          <a:p>
            <a:pPr>
              <a:defRPr/>
            </a:pPr>
            <a:r>
              <a:t>name is hostname</a:t>
            </a:r>
          </a:p>
          <a:p>
            <a:pPr>
              <a:defRPr/>
            </a:pPr>
            <a:r>
              <a:t>value is IP address</a:t>
            </a:r>
          </a:p>
        </p:txBody>
      </p:sp>
    </p:spTree>
  </p:cSld>
  <p:clrMapOvr>
    <a:masterClrMapping/>
  </p:clrMapOvr>
</p:sld>
</file>

<file path=ppt/slides/slide3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773393"/>
          </a:xfrm>
          <a:prstGeom prst="rect">
            <a:avLst/>
          </a:prstGeom>
          <a:noFill/>
        </p:spPr>
        <p:txBody>
          <a:bodyPr wrap="none">
            <a:spAutoFit/>
          </a:bodyPr>
          <a:lstStyle/>
          <a:p>
            <a:pPr>
              <a:defRPr/>
            </a:pPr>
            <a:r>
              <a:t>DNS Lookup Walkthrough</a:t>
            </a:r>
          </a:p>
        </p:txBody>
      </p:sp>
      <p:sp>
        <p:nvSpPr>
          <p:cNvPr id="3" name="TextBox 2"/>
          <p:cNvSpPr txBox="1"/>
          <p:nvPr/>
        </p:nvSpPr>
        <p:spPr>
          <a:xfrm>
            <a:off x="431055" y="838483"/>
            <a:ext cx="8298809" cy="5478423"/>
          </a:xfrm>
          <a:prstGeom prst="rect">
            <a:avLst/>
          </a:prstGeom>
          <a:noFill/>
        </p:spPr>
        <p:txBody>
          <a:bodyPr wrap="none">
            <a:spAutoFit/>
          </a:bodyPr>
          <a:lstStyle/>
          <a:p>
            <a:pPr>
              <a:defRPr/>
            </a:pPr>
            <a:r>
              <a:t>; &lt;&lt;&gt;&gt; DiG 9.16.28 &lt;&lt;&gt;&gt; +norecurse www.msoe.edu @198.41.0.4</a:t>
            </a:r>
          </a:p>
          <a:p>
            <a:pPr>
              <a:defRPr/>
            </a:pPr>
            <a:r>
              <a:t>;; global options: +cmd</a:t>
            </a:r>
          </a:p>
          <a:p>
            <a:pPr>
              <a:defRPr/>
            </a:pPr>
            <a:r>
              <a:t>;; Got answer:</a:t>
            </a:r>
          </a:p>
          <a:p>
            <a:pPr>
              <a:defRPr/>
            </a:pPr>
            <a:r>
              <a:t>;; -&gt;&gt;HEADER&lt;&lt;- opcode: QUERY, status: NOERROR, id: 7193</a:t>
            </a:r>
          </a:p>
          <a:p>
            <a:pPr>
              <a:defRPr/>
            </a:pPr>
            <a:r>
              <a:t>;; flags: qr; QUERY: 1, ANSWER: 0, AUTHORITY: 13, ADDITIONAL: 27</a:t>
            </a:r>
          </a:p>
          <a:p>
            <a:pPr>
              <a:defRPr/>
            </a:pPr>
          </a:p>
          <a:p>
            <a:pPr>
              <a:defRPr/>
            </a:pPr>
            <a:r>
              <a:t>;; QUESTION SECTION:</a:t>
            </a:r>
          </a:p>
          <a:p>
            <a:pPr>
              <a:defRPr/>
            </a:pPr>
            <a:r>
              <a:t>;www.msoe.edu.                  IN      A</a:t>
            </a:r>
          </a:p>
          <a:p>
            <a:pPr>
              <a:defRPr/>
            </a:pPr>
          </a:p>
          <a:p>
            <a:pPr>
              <a:defRPr/>
            </a:pPr>
            <a:r>
              <a:t>;; AUTHORITY SECTION:</a:t>
            </a:r>
          </a:p>
          <a:p>
            <a:pPr>
              <a:defRPr/>
            </a:pPr>
            <a:r>
              <a:t>edu.                    172800  IN      NS      d.edu-servers.net.</a:t>
            </a:r>
          </a:p>
          <a:p>
            <a:pPr>
              <a:defRPr/>
            </a:pPr>
            <a:r>
              <a:t>edu.                    172800  IN      NS      b.edu-servers.net.</a:t>
            </a:r>
          </a:p>
          <a:p>
            <a:pPr>
              <a:defRPr/>
            </a:pPr>
            <a:r>
              <a:t>edu.                    172800  IN      NS      f.edu-servers.net.</a:t>
            </a:r>
          </a:p>
          <a:p>
            <a:pPr>
              <a:defRPr/>
            </a:pPr>
            <a:r>
              <a:t>……</a:t>
            </a:r>
          </a:p>
          <a:p>
            <a:pPr>
              <a:defRPr/>
            </a:pPr>
          </a:p>
          <a:p>
            <a:pPr>
              <a:defRPr/>
            </a:pPr>
            <a:r>
              <a:t>;; ADDITIONAL SECTION:</a:t>
            </a:r>
          </a:p>
          <a:p>
            <a:pPr>
              <a:defRPr/>
            </a:pPr>
            <a:r>
              <a:t>d.edu-servers.net.      172800  IN      A       192.31.80.30</a:t>
            </a:r>
          </a:p>
          <a:p>
            <a:pPr>
              <a:defRPr/>
            </a:pPr>
            <a:r>
              <a:t>d.edu-servers.net.      172800  IN      AAAA    2001:500:856e::30</a:t>
            </a:r>
          </a:p>
          <a:p>
            <a:pPr>
              <a:defRPr/>
            </a:pPr>
            <a:r>
              <a:t>b.edu-servers.net.      172800  IN      A       192.33.14.30</a:t>
            </a:r>
          </a:p>
          <a:p>
            <a:pPr>
              <a:defRPr/>
            </a:pPr>
            <a:r>
              <a:t>……</a:t>
            </a:r>
          </a:p>
          <a:p>
            <a:pPr>
              <a:defRPr/>
            </a:pPr>
          </a:p>
          <a:p>
            <a:pPr>
              <a:defRPr/>
            </a:pPr>
            <a:r>
              <a:t>;; Query time: 20 msec</a:t>
            </a:r>
          </a:p>
          <a:p>
            <a:pPr>
              <a:defRPr/>
            </a:pPr>
            <a:r>
              <a:t>;; SERVER: 198.41.0.4#53(198.41.0.4)</a:t>
            </a:r>
          </a:p>
          <a:p>
            <a:pPr>
              <a:defRPr/>
            </a:pPr>
            <a:r>
              <a:t>;; WHEN: Mon Sep 16 16:44:43 Central Daylight Time 2024</a:t>
            </a:r>
          </a:p>
          <a:p>
            <a:pPr>
              <a:defRPr/>
            </a:pPr>
            <a:r>
              <a:t>;; MSG SIZE  rcvd: 836</a:t>
            </a:r>
          </a:p>
        </p:txBody>
      </p:sp>
    </p:spTree>
  </p:cSld>
  <p:clrMapOvr>
    <a:masterClrMapping/>
  </p:clrMapOvr>
</p:sld>
</file>

<file path=ppt/slides/slide3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773393"/>
          </a:xfrm>
          <a:prstGeom prst="rect">
            <a:avLst/>
          </a:prstGeom>
          <a:noFill/>
        </p:spPr>
        <p:txBody>
          <a:bodyPr wrap="none">
            <a:spAutoFit/>
          </a:bodyPr>
          <a:lstStyle/>
          <a:p>
            <a:pPr>
              <a:defRPr/>
            </a:pPr>
            <a:r>
              <a:t>DNS Lookup Walkthrough</a:t>
            </a:r>
          </a:p>
        </p:txBody>
      </p:sp>
      <p:sp>
        <p:nvSpPr>
          <p:cNvPr id="3" name="TextBox 2"/>
          <p:cNvSpPr txBox="1"/>
          <p:nvPr/>
        </p:nvSpPr>
        <p:spPr>
          <a:xfrm>
            <a:off x="431055" y="838483"/>
            <a:ext cx="8298809" cy="5478423"/>
          </a:xfrm>
          <a:prstGeom prst="rect">
            <a:avLst/>
          </a:prstGeom>
          <a:noFill/>
        </p:spPr>
        <p:txBody>
          <a:bodyPr wrap="none">
            <a:spAutoFit/>
          </a:bodyPr>
          <a:lstStyle/>
          <a:p>
            <a:pPr>
              <a:defRPr/>
            </a:pPr>
            <a:r>
              <a:t>; &lt;&lt;&gt;&gt; DiG 9.16.28 &lt;&lt;&gt;&gt; +norecurse www.msoe.edu @198.41.0.4</a:t>
            </a:r>
          </a:p>
          <a:p>
            <a:pPr>
              <a:defRPr/>
            </a:pPr>
            <a:r>
              <a:t>;; global options: +cmd</a:t>
            </a:r>
          </a:p>
          <a:p>
            <a:pPr>
              <a:defRPr/>
            </a:pPr>
            <a:r>
              <a:t>;; Got answer:</a:t>
            </a:r>
          </a:p>
          <a:p>
            <a:pPr>
              <a:defRPr/>
            </a:pPr>
            <a:r>
              <a:t>;; -&gt;&gt;HEADER&lt;&lt;- opcode: QUERY, status: NOERROR, id: 7193</a:t>
            </a:r>
          </a:p>
          <a:p>
            <a:pPr>
              <a:defRPr/>
            </a:pPr>
            <a:r>
              <a:t>;; flags: qr; QUERY: 1, ANSWER: 0, AUTHORITY: 13, ADDITIONAL: 27</a:t>
            </a:r>
          </a:p>
          <a:p>
            <a:pPr>
              <a:defRPr/>
            </a:pPr>
          </a:p>
          <a:p>
            <a:pPr>
              <a:defRPr/>
            </a:pPr>
            <a:r>
              <a:t>;; QUESTION SECTION:</a:t>
            </a:r>
          </a:p>
          <a:p>
            <a:pPr>
              <a:defRPr/>
            </a:pPr>
            <a:r>
              <a:t>;www.msoe.edu.                  IN      A</a:t>
            </a:r>
          </a:p>
          <a:p>
            <a:pPr>
              <a:defRPr/>
            </a:pPr>
          </a:p>
          <a:p>
            <a:pPr>
              <a:defRPr/>
            </a:pPr>
            <a:r>
              <a:t>;; AUTHORITY SECTION:</a:t>
            </a:r>
          </a:p>
          <a:p>
            <a:pPr>
              <a:defRPr/>
            </a:pPr>
            <a:r>
              <a:t>edu.                    172800  IN      NS      d.edu-servers.net.</a:t>
            </a:r>
          </a:p>
          <a:p>
            <a:pPr>
              <a:defRPr/>
            </a:pPr>
            <a:r>
              <a:t>edu.                    172800  IN      NS      b.edu-servers.net.</a:t>
            </a:r>
          </a:p>
          <a:p>
            <a:pPr>
              <a:defRPr/>
            </a:pPr>
            <a:r>
              <a:t>edu.                    172800  IN      NS      f.edu-servers.net.</a:t>
            </a:r>
          </a:p>
          <a:p>
            <a:pPr>
              <a:defRPr/>
            </a:pPr>
            <a:r>
              <a:t>……</a:t>
            </a:r>
          </a:p>
          <a:p>
            <a:pPr>
              <a:defRPr/>
            </a:pPr>
          </a:p>
          <a:p>
            <a:pPr>
              <a:defRPr/>
            </a:pPr>
            <a:r>
              <a:t>;; ADDITIONAL SECTION:</a:t>
            </a:r>
          </a:p>
          <a:p>
            <a:pPr>
              <a:defRPr/>
            </a:pPr>
            <a:r>
              <a:t>d.edu-servers.net.      172800  IN      A       192.31.80.30</a:t>
            </a:r>
          </a:p>
          <a:p>
            <a:pPr>
              <a:defRPr/>
            </a:pPr>
            <a:r>
              <a:t>d.edu-servers.net.      172800  IN      AAAA    2001:500:856e::30</a:t>
            </a:r>
          </a:p>
          <a:p>
            <a:pPr>
              <a:defRPr/>
            </a:pPr>
            <a:r>
              <a:t>b.edu-servers.net.      172800  IN      A       192.33.14.30</a:t>
            </a:r>
          </a:p>
          <a:p>
            <a:pPr>
              <a:defRPr/>
            </a:pPr>
            <a:r>
              <a:t>……</a:t>
            </a:r>
          </a:p>
          <a:p>
            <a:pPr>
              <a:defRPr/>
            </a:pPr>
          </a:p>
          <a:p>
            <a:pPr>
              <a:defRPr/>
            </a:pPr>
            <a:r>
              <a:t>;; Query time: 20 msec</a:t>
            </a:r>
          </a:p>
          <a:p>
            <a:pPr>
              <a:defRPr/>
            </a:pPr>
            <a:r>
              <a:t>;; SERVER: 198.41.0.4#53(198.41.0.4)</a:t>
            </a:r>
          </a:p>
          <a:p>
            <a:pPr>
              <a:defRPr/>
            </a:pPr>
            <a:r>
              <a:t>;; WHEN: Mon Sep 16 16:44:43 Central Daylight Time 2024</a:t>
            </a:r>
          </a:p>
          <a:p>
            <a:pPr>
              <a:defRPr/>
            </a:pPr>
            <a:r>
              <a:t>;; MSG SIZE  rcvd: 836</a:t>
            </a:r>
          </a:p>
        </p:txBody>
      </p:sp>
    </p:spTree>
  </p:cSld>
  <p:clrMapOvr>
    <a:masterClrMapping/>
  </p:clrMapOvr>
</p:sld>
</file>

<file path=ppt/slides/slide3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3399" y="365520"/>
            <a:ext cx="4981975" cy="894622"/>
          </a:xfrm>
          <a:prstGeom prst="rect">
            <a:avLst/>
          </a:prstGeom>
          <a:noFill/>
        </p:spPr>
        <p:txBody>
          <a:bodyPr wrap="none">
            <a:spAutoFit/>
          </a:bodyPr>
          <a:lstStyle/>
          <a:p>
            <a:pPr>
              <a:defRPr/>
            </a:pPr>
            <a:r>
              <a:t>DNS sample query </a:t>
            </a:r>
            <a:br/>
            <a:r>
              <a:t>(using dig utility)</a:t>
            </a:r>
          </a:p>
        </p:txBody>
      </p:sp>
      <p:sp>
        <p:nvSpPr>
          <p:cNvPr id="3" name="TextBox 2"/>
          <p:cNvSpPr txBox="1"/>
          <p:nvPr/>
        </p:nvSpPr>
        <p:spPr>
          <a:xfrm>
            <a:off x="387991" y="1625662"/>
            <a:ext cx="7826829" cy="523220"/>
          </a:xfrm>
          <a:prstGeom prst="rect">
            <a:avLst/>
          </a:prstGeom>
          <a:noFill/>
        </p:spPr>
        <p:txBody>
          <a:bodyPr wrap="none">
            <a:spAutoFit/>
          </a:bodyPr>
          <a:lstStyle/>
          <a:p>
            <a:pPr>
              <a:defRPr/>
            </a:pPr>
            <a:r>
              <a:t>$ dig +norecurse www.msoe.edu @198.41.0.4</a:t>
            </a:r>
          </a:p>
          <a:p>
            <a:pPr>
              <a:defRPr/>
            </a:pPr>
          </a:p>
        </p:txBody>
      </p:sp>
      <p:sp>
        <p:nvSpPr>
          <p:cNvPr id="4" name="TextBox 3"/>
          <p:cNvSpPr txBox="1"/>
          <p:nvPr/>
        </p:nvSpPr>
        <p:spPr>
          <a:xfrm>
            <a:off x="183165" y="2043571"/>
            <a:ext cx="4954716" cy="4708981"/>
          </a:xfrm>
          <a:prstGeom prst="rect">
            <a:avLst/>
          </a:prstGeom>
          <a:noFill/>
        </p:spPr>
        <p:txBody>
          <a:bodyPr wrap="none">
            <a:spAutoFit/>
          </a:bodyPr>
          <a:lstStyle/>
          <a:p>
            <a:pPr>
              <a:defRPr/>
            </a:pPr>
            <a:r>
              <a:t>; &lt;&lt;&gt;&gt; DiG 9.16.28 &lt;&lt;&gt;&gt; +norecurse www.msoe.edu @198.41.0.4</a:t>
            </a:r>
          </a:p>
          <a:p>
            <a:pPr>
              <a:defRPr/>
            </a:pPr>
            <a:r>
              <a:t>;; global options: +cmd</a:t>
            </a:r>
          </a:p>
          <a:p>
            <a:pPr>
              <a:defRPr/>
            </a:pPr>
            <a:r>
              <a:t>;; Got answer:</a:t>
            </a:r>
          </a:p>
          <a:p>
            <a:pPr>
              <a:defRPr/>
            </a:pPr>
            <a:r>
              <a:t>;; -&gt;&gt;HEADER&lt;&lt;- opcode: QUERY, status: NOERROR, id: 7193</a:t>
            </a:r>
          </a:p>
          <a:p>
            <a:pPr>
              <a:defRPr/>
            </a:pPr>
            <a:r>
              <a:t>;; flags: qr; QUERY: 1, ANSWER: 0, AUTHORITY: 13, ADDITIONAL: 27</a:t>
            </a:r>
          </a:p>
          <a:p>
            <a:pPr>
              <a:defRPr/>
            </a:pPr>
          </a:p>
          <a:p>
            <a:pPr>
              <a:defRPr/>
            </a:pPr>
            <a:r>
              <a:t>;; QUESTION SECTION:</a:t>
            </a:r>
          </a:p>
          <a:p>
            <a:pPr>
              <a:defRPr/>
            </a:pPr>
            <a:r>
              <a:t>;www.msoe.edu.                  IN      A</a:t>
            </a:r>
          </a:p>
          <a:p>
            <a:pPr>
              <a:defRPr/>
            </a:pPr>
          </a:p>
          <a:p>
            <a:pPr>
              <a:defRPr/>
            </a:pPr>
            <a:r>
              <a:t>;; AUTHORITY SECTION:</a:t>
            </a:r>
          </a:p>
          <a:p>
            <a:pPr>
              <a:defRPr/>
            </a:pPr>
            <a:r>
              <a:t>edu.                    172800  IN      NS      d.edu-servers.net.</a:t>
            </a:r>
          </a:p>
          <a:p>
            <a:pPr>
              <a:defRPr/>
            </a:pPr>
            <a:r>
              <a:t>edu.                    172800  IN      NS      b.edu-servers.net.</a:t>
            </a:r>
          </a:p>
          <a:p>
            <a:pPr>
              <a:defRPr/>
            </a:pPr>
            <a:r>
              <a:t>edu.                    172800  IN      NS      f.edu-servers.net.</a:t>
            </a:r>
          </a:p>
          <a:p>
            <a:pPr>
              <a:defRPr/>
            </a:pPr>
            <a:r>
              <a:t>……</a:t>
            </a:r>
          </a:p>
          <a:p>
            <a:pPr>
              <a:defRPr/>
            </a:pPr>
          </a:p>
          <a:p>
            <a:pPr>
              <a:defRPr/>
            </a:pPr>
            <a:r>
              <a:t>;; ADDITIONAL SECTION:</a:t>
            </a:r>
          </a:p>
          <a:p>
            <a:pPr>
              <a:defRPr/>
            </a:pPr>
            <a:r>
              <a:t>d.edu-servers.net.      172800  IN      A       192.31.80.30</a:t>
            </a:r>
          </a:p>
          <a:p>
            <a:pPr>
              <a:defRPr/>
            </a:pPr>
            <a:r>
              <a:t>d.edu-servers.net.      172800  IN      AAAA    2001:500:856e::30</a:t>
            </a:r>
          </a:p>
          <a:p>
            <a:pPr>
              <a:defRPr/>
            </a:pPr>
            <a:r>
              <a:t>b.edu-servers.net.      172800  IN      A       192.33.14.30</a:t>
            </a:r>
          </a:p>
          <a:p>
            <a:pPr>
              <a:defRPr/>
            </a:pPr>
            <a:r>
              <a:t>……</a:t>
            </a:r>
          </a:p>
          <a:p>
            <a:pPr>
              <a:defRPr/>
            </a:pPr>
          </a:p>
          <a:p>
            <a:pPr>
              <a:defRPr/>
            </a:pPr>
            <a:r>
              <a:t>;; Query time: 20 msec</a:t>
            </a:r>
          </a:p>
          <a:p>
            <a:pPr>
              <a:defRPr/>
            </a:pPr>
            <a:r>
              <a:t>;; SERVER: 198.41.0.4#53(198.41.0.4)</a:t>
            </a:r>
          </a:p>
          <a:p>
            <a:pPr>
              <a:defRPr/>
            </a:pPr>
            <a:r>
              <a:t>;; WHEN: Mon Sep 16 16:44:43 Central Daylight Time 2024</a:t>
            </a:r>
          </a:p>
          <a:p>
            <a:pPr>
              <a:defRPr/>
            </a:pPr>
            <a:r>
              <a:t>;; MSG SIZE  rcvd: 836</a:t>
            </a:r>
          </a:p>
        </p:txBody>
      </p:sp>
    </p:spTree>
  </p:cSld>
  <p:clrMapOvr>
    <a:masterClrMapping/>
  </p:clrMapOvr>
</p:sld>
</file>

<file path=ppt/slides/slide3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2678"/>
            <a:ext cx="10515600" cy="894622"/>
          </a:xfrm>
          <a:prstGeom prst="rect">
            <a:avLst/>
          </a:prstGeom>
          <a:noFill/>
        </p:spPr>
        <p:txBody>
          <a:bodyPr wrap="none">
            <a:spAutoFit/>
          </a:bodyPr>
          <a:lstStyle/>
          <a:p>
            <a:pPr>
              <a:defRPr/>
            </a:pPr>
            <a:r>
              <a:t>DNS Protocol Messages</a:t>
            </a:r>
          </a:p>
        </p:txBody>
      </p:sp>
      <p:sp>
        <p:nvSpPr>
          <p:cNvPr id="3" name="TextBox 2"/>
          <p:cNvSpPr txBox="1"/>
          <p:nvPr/>
        </p:nvSpPr>
        <p:spPr>
          <a:xfrm>
            <a:off x="693057" y="1391557"/>
            <a:ext cx="10393362" cy="514350"/>
          </a:xfrm>
          <a:prstGeom prst="rect">
            <a:avLst/>
          </a:prstGeom>
          <a:noFill/>
        </p:spPr>
        <p:txBody>
          <a:bodyPr wrap="none">
            <a:spAutoFit/>
          </a:bodyPr>
          <a:lstStyle/>
          <a:p>
            <a:pPr>
              <a:defRPr/>
            </a:pPr>
            <a:r>
              <a:t>DNS query and reply messages, both have same  format:</a:t>
            </a:r>
          </a:p>
        </p:txBody>
      </p:sp>
      <p:sp>
        <p:nvSpPr>
          <p:cNvPr id="4" name="TextBox 3"/>
          <p:cNvSpPr txBox="1"/>
          <p:nvPr/>
        </p:nvSpPr>
        <p:spPr>
          <a:xfrm>
            <a:off x="676560" y="2495675"/>
            <a:ext cx="5266419" cy="3670299"/>
          </a:xfrm>
          <a:prstGeom prst="rect">
            <a:avLst/>
          </a:prstGeom>
          <a:noFill/>
        </p:spPr>
        <p:txBody>
          <a:bodyPr wrap="none">
            <a:spAutoFit/>
          </a:bodyPr>
          <a:lstStyle/>
          <a:p>
            <a:pPr>
              <a:defRPr/>
            </a:pPr>
            <a:r>
              <a:t>Identification (ID number): </a:t>
            </a:r>
          </a:p>
          <a:p>
            <a:pPr>
              <a:defRPr/>
            </a:pPr>
            <a:r>
              <a:t>16-bit number for query, reply to query uses same number</a:t>
            </a:r>
          </a:p>
          <a:p>
            <a:pPr>
              <a:defRPr/>
            </a:pPr>
            <a:r>
              <a:t>Flags:</a:t>
            </a:r>
          </a:p>
          <a:p>
            <a:pPr>
              <a:defRPr/>
            </a:pPr>
            <a:r>
              <a:t>QR bit: 0 in queries, 1 in responses</a:t>
            </a:r>
          </a:p>
          <a:p>
            <a:pPr>
              <a:defRPr/>
            </a:pPr>
            <a:r>
              <a:t>RD bit: 1 if we want the recursive resolver to do the lookup for us, and 0 otherwise</a:t>
            </a:r>
          </a:p>
          <a:p>
            <a:pPr>
              <a:defRPr/>
            </a:pPr>
            <a:r>
              <a:t>Counts: </a:t>
            </a:r>
          </a:p>
          <a:p>
            <a:pPr>
              <a:defRPr/>
            </a:pPr>
            <a:r>
              <a:t>The number of records of each type in the DNS payload</a:t>
            </a:r>
          </a:p>
          <a:p>
            <a:pPr>
              <a:defRPr/>
            </a:pPr>
          </a:p>
        </p:txBody>
      </p:sp>
      <p:sp>
        <p:nvSpPr>
          <p:cNvPr id="5" name="TextBox 4"/>
          <p:cNvSpPr txBox="1"/>
          <p:nvPr/>
        </p:nvSpPr>
        <p:spPr>
          <a:xfrm>
            <a:off x="9526194" y="2815022"/>
            <a:ext cx="1458914" cy="461635"/>
          </a:xfrm>
          <a:prstGeom prst="rect">
            <a:avLst/>
          </a:prstGeom>
          <a:noFill/>
        </p:spPr>
        <p:txBody>
          <a:bodyPr wrap="none">
            <a:spAutoFit/>
          </a:bodyPr>
          <a:lstStyle/>
          <a:p>
            <a:pPr>
              <a:defRPr/>
            </a:pPr>
            <a:r>
              <a:t>DNS Header</a:t>
            </a:r>
          </a:p>
        </p:txBody>
      </p:sp>
      <p:sp>
        <p:nvSpPr>
          <p:cNvPr id="6" name="TextBox 5"/>
          <p:cNvSpPr txBox="1"/>
          <p:nvPr/>
        </p:nvSpPr>
        <p:spPr>
          <a:xfrm>
            <a:off x="8894369" y="4928779"/>
            <a:ext cx="2722563" cy="461635"/>
          </a:xfrm>
          <a:prstGeom prst="rect">
            <a:avLst/>
          </a:prstGeom>
          <a:noFill/>
        </p:spPr>
        <p:txBody>
          <a:bodyPr wrap="none">
            <a:spAutoFit/>
          </a:bodyPr>
          <a:lstStyle/>
          <a:p>
            <a:pPr>
              <a:defRPr/>
            </a:pPr>
            <a:r>
              <a:t>DNS Payload</a:t>
            </a:r>
          </a:p>
        </p:txBody>
      </p:sp>
    </p:spTree>
  </p:cSld>
  <p:clrMapOvr>
    <a:masterClrMapping/>
  </p:clrMapOvr>
</p:sld>
</file>

<file path=ppt/slides/slide3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7190105" y="0"/>
            <a:ext cx="4981975" cy="6858000"/>
          </a:xfrm>
          <a:prstGeom prst="rect">
            <a:avLst/>
          </a:prstGeom>
        </p:spPr>
      </p:pic>
      <p:sp>
        <p:nvSpPr>
          <p:cNvPr id="3" name="TextBox 2"/>
          <p:cNvSpPr txBox="1"/>
          <p:nvPr/>
        </p:nvSpPr>
        <p:spPr>
          <a:xfrm>
            <a:off x="325120" y="3329118"/>
            <a:ext cx="2162504" cy="617861"/>
          </a:xfrm>
          <a:prstGeom prst="rect">
            <a:avLst/>
          </a:prstGeom>
          <a:noFill/>
        </p:spPr>
        <p:txBody>
          <a:bodyPr wrap="none">
            <a:spAutoFit/>
          </a:bodyPr>
          <a:lstStyle/>
          <a:p>
            <a:pPr>
              <a:defRPr/>
            </a:pPr>
            <a:r>
              <a:t>Name, type fields for a query</a:t>
            </a:r>
          </a:p>
        </p:txBody>
      </p:sp>
      <p:sp>
        <p:nvSpPr>
          <p:cNvPr id="4" name="TextBox 3"/>
          <p:cNvSpPr txBox="1"/>
          <p:nvPr/>
        </p:nvSpPr>
        <p:spPr>
          <a:xfrm>
            <a:off x="442516" y="4049763"/>
            <a:ext cx="2048283" cy="621196"/>
          </a:xfrm>
          <a:prstGeom prst="rect">
            <a:avLst/>
          </a:prstGeom>
          <a:noFill/>
        </p:spPr>
        <p:txBody>
          <a:bodyPr wrap="none">
            <a:spAutoFit/>
          </a:bodyPr>
          <a:lstStyle/>
          <a:p>
            <a:pPr>
              <a:defRPr/>
            </a:pPr>
            <a:r>
              <a:t>RRs in response to query</a:t>
            </a:r>
          </a:p>
        </p:txBody>
      </p:sp>
      <p:sp>
        <p:nvSpPr>
          <p:cNvPr id="5" name="TextBox 4"/>
          <p:cNvSpPr txBox="1"/>
          <p:nvPr/>
        </p:nvSpPr>
        <p:spPr>
          <a:xfrm>
            <a:off x="1956" y="4718407"/>
            <a:ext cx="2506531" cy="617861"/>
          </a:xfrm>
          <a:prstGeom prst="rect">
            <a:avLst/>
          </a:prstGeom>
          <a:noFill/>
        </p:spPr>
        <p:txBody>
          <a:bodyPr wrap="none">
            <a:spAutoFit/>
          </a:bodyPr>
          <a:lstStyle/>
          <a:p>
            <a:pPr>
              <a:defRPr/>
            </a:pPr>
            <a:r>
              <a:t>Records for authoritative servers</a:t>
            </a:r>
          </a:p>
        </p:txBody>
      </p:sp>
      <p:sp>
        <p:nvSpPr>
          <p:cNvPr id="6" name="TextBox 5"/>
          <p:cNvSpPr txBox="1"/>
          <p:nvPr/>
        </p:nvSpPr>
        <p:spPr>
          <a:xfrm>
            <a:off x="-110527" y="5392336"/>
            <a:ext cx="2613799" cy="621196"/>
          </a:xfrm>
          <a:prstGeom prst="rect">
            <a:avLst/>
          </a:prstGeom>
          <a:noFill/>
        </p:spPr>
        <p:txBody>
          <a:bodyPr wrap="none">
            <a:spAutoFit/>
          </a:bodyPr>
          <a:lstStyle/>
          <a:p>
            <a:pPr>
              <a:defRPr/>
            </a:pPr>
            <a:r>
              <a:t>Additional “ helpful” info that may be used</a:t>
            </a:r>
          </a:p>
        </p:txBody>
      </p:sp>
      <p:sp>
        <p:nvSpPr>
          <p:cNvPr id="7" name="TextBox 6"/>
          <p:cNvSpPr txBox="1"/>
          <p:nvPr/>
        </p:nvSpPr>
        <p:spPr>
          <a:xfrm>
            <a:off x="2514838" y="5657312"/>
            <a:ext cx="548640" cy="0"/>
          </a:xfrm>
          <a:prstGeom prst="rect">
            <a:avLst/>
          </a:prstGeom>
          <a:noFill/>
        </p:spPr>
        <p:txBody>
          <a:bodyPr wrap="none">
            <a:spAutoFit/>
          </a:bodyPr>
          <a:lstStyle/>
          <a:p>
            <a:pPr>
              <a:defRPr/>
            </a:pPr>
          </a:p>
        </p:txBody>
      </p:sp>
      <p:sp>
        <p:nvSpPr>
          <p:cNvPr id="8" name="TextBox 7"/>
          <p:cNvSpPr txBox="1"/>
          <p:nvPr/>
        </p:nvSpPr>
        <p:spPr>
          <a:xfrm>
            <a:off x="2514838" y="4998499"/>
            <a:ext cx="548640" cy="0"/>
          </a:xfrm>
          <a:prstGeom prst="rect">
            <a:avLst/>
          </a:prstGeom>
          <a:noFill/>
        </p:spPr>
        <p:txBody>
          <a:bodyPr wrap="none">
            <a:spAutoFit/>
          </a:bodyPr>
          <a:lstStyle/>
          <a:p>
            <a:pPr>
              <a:defRPr/>
            </a:pPr>
          </a:p>
        </p:txBody>
      </p:sp>
      <p:sp>
        <p:nvSpPr>
          <p:cNvPr id="9" name="TextBox 8"/>
          <p:cNvSpPr txBox="1"/>
          <p:nvPr/>
        </p:nvSpPr>
        <p:spPr>
          <a:xfrm>
            <a:off x="2522775" y="4339687"/>
            <a:ext cx="548640" cy="0"/>
          </a:xfrm>
          <a:prstGeom prst="rect">
            <a:avLst/>
          </a:prstGeom>
          <a:noFill/>
        </p:spPr>
        <p:txBody>
          <a:bodyPr wrap="none">
            <a:spAutoFit/>
          </a:bodyPr>
          <a:lstStyle/>
          <a:p>
            <a:pPr>
              <a:defRPr/>
            </a:pPr>
          </a:p>
        </p:txBody>
      </p:sp>
      <p:sp>
        <p:nvSpPr>
          <p:cNvPr id="10" name="TextBox 9"/>
          <p:cNvSpPr txBox="1"/>
          <p:nvPr/>
        </p:nvSpPr>
        <p:spPr>
          <a:xfrm>
            <a:off x="2508488" y="3614199"/>
            <a:ext cx="548640" cy="0"/>
          </a:xfrm>
          <a:prstGeom prst="rect">
            <a:avLst/>
          </a:prstGeom>
          <a:noFill/>
        </p:spPr>
        <p:txBody>
          <a:bodyPr wrap="none">
            <a:spAutoFit/>
          </a:bodyPr>
          <a:lstStyle/>
          <a:p>
            <a:pPr>
              <a:defRPr/>
            </a:pPr>
          </a:p>
        </p:txBody>
      </p:sp>
      <p:sp>
        <p:nvSpPr>
          <p:cNvPr id="11" name="TextBox 10"/>
          <p:cNvSpPr txBox="1"/>
          <p:nvPr/>
        </p:nvSpPr>
        <p:spPr>
          <a:xfrm>
            <a:off x="838200" y="362678"/>
            <a:ext cx="10515600" cy="894622"/>
          </a:xfrm>
          <a:prstGeom prst="rect">
            <a:avLst/>
          </a:prstGeom>
          <a:noFill/>
        </p:spPr>
        <p:txBody>
          <a:bodyPr wrap="none">
            <a:spAutoFit/>
          </a:bodyPr>
          <a:lstStyle/>
          <a:p>
            <a:pPr>
              <a:defRPr/>
            </a:pPr>
            <a:r>
              <a:t>DNS Protocol Messages</a:t>
            </a:r>
          </a:p>
        </p:txBody>
      </p:sp>
      <p:sp>
        <p:nvSpPr>
          <p:cNvPr id="12" name="TextBox 11"/>
          <p:cNvSpPr txBox="1"/>
          <p:nvPr/>
        </p:nvSpPr>
        <p:spPr>
          <a:xfrm>
            <a:off x="6311110" y="2339534"/>
            <a:ext cx="1458914" cy="461635"/>
          </a:xfrm>
          <a:prstGeom prst="rect">
            <a:avLst/>
          </a:prstGeom>
          <a:noFill/>
        </p:spPr>
        <p:txBody>
          <a:bodyPr wrap="none">
            <a:spAutoFit/>
          </a:bodyPr>
          <a:lstStyle/>
          <a:p>
            <a:pPr>
              <a:defRPr/>
            </a:pPr>
            <a:r>
              <a:t>DNS Header</a:t>
            </a:r>
          </a:p>
        </p:txBody>
      </p:sp>
      <p:sp>
        <p:nvSpPr>
          <p:cNvPr id="13" name="TextBox 12"/>
          <p:cNvSpPr txBox="1"/>
          <p:nvPr/>
        </p:nvSpPr>
        <p:spPr>
          <a:xfrm>
            <a:off x="5679285" y="4453291"/>
            <a:ext cx="2722563" cy="461635"/>
          </a:xfrm>
          <a:prstGeom prst="rect">
            <a:avLst/>
          </a:prstGeom>
          <a:noFill/>
        </p:spPr>
        <p:txBody>
          <a:bodyPr wrap="none">
            <a:spAutoFit/>
          </a:bodyPr>
          <a:lstStyle/>
          <a:p>
            <a:pPr>
              <a:defRPr/>
            </a:pPr>
            <a:r>
              <a:t>DNS Payload</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62757"/>
            <a:ext cx="10515600" cy="897960"/>
          </a:xfrm>
          <a:prstGeom prst="rect">
            <a:avLst/>
          </a:prstGeom>
          <a:noFill/>
        </p:spPr>
        <p:txBody>
          <a:bodyPr wrap="none">
            <a:spAutoFit/>
          </a:bodyPr>
          <a:lstStyle/>
          <a:p>
            <a:pPr>
              <a:defRPr/>
            </a:pPr>
            <a:r>
              <a:t>ChaCha20: Workflow</a:t>
            </a:r>
          </a:p>
        </p:txBody>
      </p:sp>
      <p:sp>
        <p:nvSpPr>
          <p:cNvPr id="3" name="TextBox 2"/>
          <p:cNvSpPr txBox="1"/>
          <p:nvPr/>
        </p:nvSpPr>
        <p:spPr>
          <a:xfrm>
            <a:off x="2131611" y="1331284"/>
            <a:ext cx="2511287" cy="850124"/>
          </a:xfrm>
          <a:prstGeom prst="rect">
            <a:avLst/>
          </a:prstGeom>
          <a:noFill/>
        </p:spPr>
        <p:txBody>
          <a:bodyPr wrap="none">
            <a:spAutoFit/>
          </a:bodyPr>
          <a:lstStyle/>
          <a:p>
            <a:pPr>
              <a:defRPr/>
            </a:pPr>
            <a:r>
              <a:t>ChaCha20</a:t>
            </a:r>
          </a:p>
          <a:p>
            <a:pPr>
              <a:defRPr/>
            </a:pPr>
            <a:r>
              <a:t>Keystream generator</a:t>
            </a:r>
          </a:p>
        </p:txBody>
      </p:sp>
      <p:sp>
        <p:nvSpPr>
          <p:cNvPr id="4" name="TextBox 3"/>
          <p:cNvSpPr txBox="1"/>
          <p:nvPr/>
        </p:nvSpPr>
        <p:spPr>
          <a:xfrm>
            <a:off x="2436975" y="2181408"/>
            <a:ext cx="1900559" cy="1599438"/>
          </a:xfrm>
          <a:prstGeom prst="rect">
            <a:avLst/>
          </a:prstGeom>
          <a:noFill/>
        </p:spPr>
        <p:txBody>
          <a:bodyPr wrap="none">
            <a:spAutoFit/>
          </a:bodyPr>
          <a:lstStyle/>
          <a:p>
            <a:pPr>
              <a:defRPr/>
            </a:pPr>
            <a:r>
              <a:t>State</a:t>
            </a:r>
          </a:p>
        </p:txBody>
      </p:sp>
      <p:sp>
        <p:nvSpPr>
          <p:cNvPr id="5" name="TextBox 4"/>
          <p:cNvSpPr txBox="1"/>
          <p:nvPr/>
        </p:nvSpPr>
        <p:spPr>
          <a:xfrm>
            <a:off x="4780107" y="2165769"/>
            <a:ext cx="2064027" cy="830997"/>
          </a:xfrm>
          <a:prstGeom prst="rect">
            <a:avLst/>
          </a:prstGeom>
          <a:noFill/>
        </p:spPr>
        <p:txBody>
          <a:bodyPr wrap="none">
            <a:spAutoFit/>
          </a:bodyPr>
          <a:lstStyle/>
          <a:p>
            <a:pPr>
              <a:defRPr/>
            </a:pPr>
            <a:r>
              <a:t>64 bytes </a:t>
            </a:r>
          </a:p>
          <a:p>
            <a:pPr>
              <a:defRPr/>
            </a:pPr>
            <a:r>
              <a:t>of keystream</a:t>
            </a:r>
          </a:p>
        </p:txBody>
      </p:sp>
      <p:sp>
        <p:nvSpPr>
          <p:cNvPr id="6" name="TextBox 5"/>
          <p:cNvSpPr txBox="1"/>
          <p:nvPr/>
        </p:nvSpPr>
        <p:spPr>
          <a:xfrm>
            <a:off x="6507859" y="934912"/>
            <a:ext cx="2064027" cy="1200329"/>
          </a:xfrm>
          <a:prstGeom prst="rect">
            <a:avLst/>
          </a:prstGeom>
          <a:noFill/>
        </p:spPr>
        <p:txBody>
          <a:bodyPr wrap="none">
            <a:spAutoFit/>
          </a:bodyPr>
          <a:lstStyle/>
          <a:p>
            <a:pPr>
              <a:defRPr/>
            </a:pPr>
            <a:r>
              <a:t>64 bytes </a:t>
            </a:r>
          </a:p>
          <a:p>
            <a:pPr>
              <a:defRPr/>
            </a:pPr>
            <a:r>
              <a:t>of plaintext stream</a:t>
            </a:r>
          </a:p>
        </p:txBody>
      </p:sp>
      <p:sp>
        <p:nvSpPr>
          <p:cNvPr id="7" name="TextBox 6"/>
          <p:cNvSpPr txBox="1"/>
          <p:nvPr/>
        </p:nvSpPr>
        <p:spPr>
          <a:xfrm>
            <a:off x="7203599" y="2627184"/>
            <a:ext cx="672548" cy="707886"/>
          </a:xfrm>
          <a:prstGeom prst="rect">
            <a:avLst/>
          </a:prstGeom>
          <a:noFill/>
        </p:spPr>
        <p:txBody>
          <a:bodyPr wrap="none">
            <a:spAutoFit/>
          </a:bodyPr>
          <a:lstStyle/>
          <a:p>
            <a:pPr>
              <a:defRPr/>
            </a:pPr>
            <a:r>
              <a:t>⊕</a:t>
            </a:r>
          </a:p>
        </p:txBody>
      </p:sp>
      <p:sp>
        <p:nvSpPr>
          <p:cNvPr id="8" name="TextBox 7"/>
          <p:cNvSpPr txBox="1"/>
          <p:nvPr/>
        </p:nvSpPr>
        <p:spPr>
          <a:xfrm>
            <a:off x="9701917" y="2565628"/>
            <a:ext cx="2064027" cy="830997"/>
          </a:xfrm>
          <a:prstGeom prst="rect">
            <a:avLst/>
          </a:prstGeom>
          <a:noFill/>
        </p:spPr>
        <p:txBody>
          <a:bodyPr wrap="none">
            <a:spAutoFit/>
          </a:bodyPr>
          <a:lstStyle/>
          <a:p>
            <a:pPr>
              <a:defRPr/>
            </a:pPr>
            <a:r>
              <a:t>64 bytes </a:t>
            </a:r>
          </a:p>
          <a:p>
            <a:pPr>
              <a:defRPr/>
            </a:pPr>
            <a:r>
              <a:t>of ciphertext</a:t>
            </a:r>
          </a:p>
        </p:txBody>
      </p:sp>
      <p:sp>
        <p:nvSpPr>
          <p:cNvPr id="9" name="TextBox 8"/>
          <p:cNvSpPr txBox="1"/>
          <p:nvPr/>
        </p:nvSpPr>
        <p:spPr>
          <a:xfrm>
            <a:off x="3186532" y="4400137"/>
            <a:ext cx="2064027" cy="461665"/>
          </a:xfrm>
          <a:prstGeom prst="rect">
            <a:avLst/>
          </a:prstGeom>
          <a:noFill/>
        </p:spPr>
        <p:txBody>
          <a:bodyPr wrap="none">
            <a:spAutoFit/>
          </a:bodyPr>
          <a:lstStyle/>
          <a:p>
            <a:pPr>
              <a:defRPr/>
            </a:pPr>
            <a:r>
              <a:t>update state</a:t>
            </a:r>
          </a:p>
        </p:txBody>
      </p:sp>
    </p:spTree>
  </p:cSld>
  <p:clrMapOvr>
    <a:masterClrMapping/>
  </p:clrMapOvr>
</p:sld>
</file>

<file path=ppt/slides/slide3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2678"/>
            <a:ext cx="10515600" cy="894622"/>
          </a:xfrm>
          <a:prstGeom prst="rect">
            <a:avLst/>
          </a:prstGeom>
          <a:noFill/>
        </p:spPr>
        <p:txBody>
          <a:bodyPr wrap="none">
            <a:spAutoFit/>
          </a:bodyPr>
          <a:lstStyle/>
          <a:p>
            <a:pPr>
              <a:defRPr/>
            </a:pPr>
            <a:r>
              <a:t>DNS Security</a:t>
            </a:r>
          </a:p>
        </p:txBody>
      </p:sp>
      <p:sp>
        <p:nvSpPr>
          <p:cNvPr id="3" name="TextBox 2"/>
          <p:cNvSpPr txBox="1"/>
          <p:nvPr/>
        </p:nvSpPr>
        <p:spPr>
          <a:xfrm>
            <a:off x="838200" y="1526094"/>
            <a:ext cx="5025571" cy="4648200"/>
          </a:xfrm>
          <a:prstGeom prst="rect">
            <a:avLst/>
          </a:prstGeom>
          <a:noFill/>
        </p:spPr>
        <p:txBody>
          <a:bodyPr wrap="none">
            <a:spAutoFit/>
          </a:bodyPr>
          <a:lstStyle/>
          <a:p>
            <a:pPr>
              <a:defRPr/>
            </a:pPr>
            <a:r>
              <a:t>DDoS attacks</a:t>
            </a:r>
          </a:p>
          <a:p>
            <a:pPr>
              <a:defRPr/>
            </a:pPr>
            <a:r>
              <a:t>Bombard root servers with traffic</a:t>
            </a:r>
          </a:p>
          <a:p>
            <a:pPr>
              <a:defRPr/>
            </a:pPr>
            <a:r>
              <a:t>Not successful to date</a:t>
            </a:r>
          </a:p>
          <a:p>
            <a:pPr>
              <a:defRPr/>
            </a:pPr>
            <a:r>
              <a:t>Traffic filtering</a:t>
            </a:r>
          </a:p>
          <a:p>
            <a:pPr>
              <a:defRPr/>
            </a:pPr>
            <a:r>
              <a:t>Local DNS servers cache IPs of TLD servers, allowing root server bypass</a:t>
            </a:r>
          </a:p>
          <a:p>
            <a:pPr>
              <a:defRPr/>
            </a:pPr>
            <a:r>
              <a:t>Bombard TLD servers</a:t>
            </a:r>
          </a:p>
          <a:p>
            <a:pPr>
              <a:defRPr/>
            </a:pPr>
            <a:r>
              <a:t>Potentially more dangerous</a:t>
            </a:r>
          </a:p>
          <a:p>
            <a:pPr>
              <a:defRPr/>
            </a:pPr>
          </a:p>
        </p:txBody>
      </p:sp>
      <p:sp>
        <p:nvSpPr>
          <p:cNvPr id="4" name="TextBox 3"/>
          <p:cNvSpPr txBox="1"/>
          <p:nvPr/>
        </p:nvSpPr>
        <p:spPr>
          <a:xfrm>
            <a:off x="6096000" y="1526094"/>
            <a:ext cx="4760686" cy="2672526"/>
          </a:xfrm>
          <a:prstGeom prst="rect">
            <a:avLst/>
          </a:prstGeom>
          <a:noFill/>
        </p:spPr>
        <p:txBody>
          <a:bodyPr wrap="none">
            <a:spAutoFit/>
          </a:bodyPr>
          <a:lstStyle/>
          <a:p>
            <a:pPr>
              <a:defRPr/>
            </a:pPr>
            <a:r>
              <a:t>Spoofing attacks</a:t>
            </a:r>
          </a:p>
          <a:p>
            <a:pPr>
              <a:defRPr/>
            </a:pPr>
            <a:r>
              <a:t>intercept DNS queries, returning bogus replies</a:t>
            </a:r>
          </a:p>
          <a:p>
            <a:pPr>
              <a:defRPr/>
            </a:pPr>
            <a:r>
              <a:t>DNS cache poisoning</a:t>
            </a:r>
          </a:p>
          <a:p>
            <a:pPr>
              <a:defRPr/>
            </a:pPr>
            <a:r>
              <a:t>RFC 4033: DNSSEC authentication services</a:t>
            </a:r>
          </a:p>
        </p:txBody>
      </p:sp>
      <p:sp>
        <p:nvSpPr>
          <p:cNvPr id="5" name="TextBox 4"/>
          <p:cNvSpPr txBox="1"/>
          <p:nvPr/>
        </p:nvSpPr>
        <p:spPr>
          <a:xfrm>
            <a:off x="7330440" y="5273040"/>
            <a:ext cx="2133600" cy="646331"/>
          </a:xfrm>
          <a:prstGeom prst="rect">
            <a:avLst/>
          </a:prstGeom>
          <a:noFill/>
        </p:spPr>
        <p:txBody>
          <a:bodyPr wrap="none">
            <a:spAutoFit/>
          </a:bodyPr>
          <a:lstStyle/>
          <a:p>
            <a:pPr>
              <a:defRPr/>
            </a:pPr>
            <a:r>
              <a:t>We will discuss this topic in Week 9</a:t>
            </a:r>
          </a:p>
        </p:txBody>
      </p:sp>
    </p:spTree>
  </p:cSld>
  <p:clrMapOvr>
    <a:masterClrMapping/>
  </p:clrMapOvr>
</p:sld>
</file>

<file path=ppt/slides/slide3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451821"/>
            <a:ext cx="10515600" cy="894622"/>
          </a:xfrm>
          <a:prstGeom prst="rect">
            <a:avLst/>
          </a:prstGeom>
          <a:noFill/>
        </p:spPr>
        <p:txBody>
          <a:bodyPr wrap="none">
            <a:spAutoFit/>
          </a:bodyPr>
          <a:lstStyle/>
          <a:p>
            <a:pPr>
              <a:defRPr/>
            </a:pPr>
            <a:r>
              <a:t>Application Layer Summary</a:t>
            </a:r>
          </a:p>
        </p:txBody>
      </p:sp>
      <p:sp>
        <p:nvSpPr>
          <p:cNvPr id="3" name="TextBox 2"/>
          <p:cNvSpPr txBox="1"/>
          <p:nvPr/>
        </p:nvSpPr>
        <p:spPr>
          <a:xfrm>
            <a:off x="838200" y="1957000"/>
            <a:ext cx="5710084" cy="4763840"/>
          </a:xfrm>
          <a:prstGeom prst="rect">
            <a:avLst/>
          </a:prstGeom>
          <a:noFill/>
        </p:spPr>
        <p:txBody>
          <a:bodyPr wrap="none">
            <a:spAutoFit/>
          </a:bodyPr>
          <a:lstStyle/>
          <a:p>
            <a:pPr>
              <a:defRPr/>
            </a:pPr>
            <a:r>
              <a:t>Application architectures</a:t>
            </a:r>
          </a:p>
          <a:p>
            <a:pPr>
              <a:defRPr/>
            </a:pPr>
            <a:r>
              <a:t>Client-server</a:t>
            </a:r>
          </a:p>
          <a:p>
            <a:pPr>
              <a:defRPr/>
            </a:pPr>
            <a:r>
              <a:t>P2P</a:t>
            </a:r>
          </a:p>
          <a:p>
            <a:pPr>
              <a:defRPr/>
            </a:pPr>
            <a:r>
              <a:t>Network performance:</a:t>
            </a:r>
          </a:p>
          <a:p>
            <a:pPr>
              <a:defRPr/>
            </a:pPr>
            <a:r>
              <a:t>Delay, packet loss, throughput</a:t>
            </a:r>
          </a:p>
          <a:p>
            <a:pPr>
              <a:defRPr/>
            </a:pPr>
            <a:r>
              <a:t>Cache</a:t>
            </a:r>
          </a:p>
          <a:p>
            <a:pPr>
              <a:defRPr/>
            </a:pPr>
            <a:r>
              <a:t>Cookie</a:t>
            </a:r>
          </a:p>
          <a:p>
            <a:pPr>
              <a:defRPr/>
            </a:pPr>
            <a:r>
              <a:t>Specific protocols:</a:t>
            </a:r>
          </a:p>
          <a:p>
            <a:pPr>
              <a:defRPr/>
            </a:pPr>
            <a:r>
              <a:t>HTTP</a:t>
            </a:r>
          </a:p>
          <a:p>
            <a:pPr>
              <a:defRPr/>
            </a:pPr>
            <a:r>
              <a:t>DNS</a:t>
            </a:r>
          </a:p>
        </p:txBody>
      </p:sp>
      <p:sp>
        <p:nvSpPr>
          <p:cNvPr id="4" name="TextBox 3"/>
          <p:cNvSpPr txBox="1"/>
          <p:nvPr/>
        </p:nvSpPr>
        <p:spPr>
          <a:xfrm>
            <a:off x="704849" y="1392072"/>
            <a:ext cx="10157592" cy="676275"/>
          </a:xfrm>
          <a:prstGeom prst="rect">
            <a:avLst/>
          </a:prstGeom>
          <a:noFill/>
        </p:spPr>
        <p:txBody>
          <a:bodyPr wrap="none">
            <a:spAutoFit/>
          </a:bodyPr>
          <a:lstStyle/>
          <a:p>
            <a:pPr>
              <a:defRPr/>
            </a:pPr>
            <a:r>
              <a:t>Our study of network application layer is now complete!</a:t>
            </a:r>
          </a:p>
        </p:txBody>
      </p:sp>
      <p:sp>
        <p:nvSpPr>
          <p:cNvPr id="5" name="TextBox 4"/>
          <p:cNvSpPr txBox="1"/>
          <p:nvPr/>
        </p:nvSpPr>
        <p:spPr>
          <a:xfrm>
            <a:off x="7332866" y="2611545"/>
            <a:ext cx="4652810" cy="3676650"/>
          </a:xfrm>
          <a:prstGeom prst="rect">
            <a:avLst/>
          </a:prstGeom>
          <a:noFill/>
        </p:spPr>
        <p:txBody>
          <a:bodyPr wrap="none">
            <a:spAutoFit/>
          </a:bodyPr>
          <a:lstStyle/>
          <a:p>
            <a:pPr>
              <a:defRPr/>
            </a:pPr>
            <a:r>
              <a:t>Next:</a:t>
            </a:r>
          </a:p>
          <a:p>
            <a:pPr>
              <a:defRPr/>
            </a:pPr>
            <a:r>
              <a:t>Transport layer service</a:t>
            </a:r>
          </a:p>
          <a:p>
            <a:pPr>
              <a:defRPr/>
            </a:pPr>
            <a:r>
              <a:t>Connection-oriented, reliable: TCP</a:t>
            </a:r>
          </a:p>
          <a:p>
            <a:pPr>
              <a:defRPr/>
            </a:pPr>
            <a:r>
              <a:t>Unreliable, datagrams: UDP</a:t>
            </a:r>
          </a:p>
          <a:p>
            <a:pPr>
              <a:defRPr/>
            </a:pPr>
            <a:r>
              <a:t>Socket programming: </a:t>
            </a:r>
          </a:p>
          <a:p>
            <a:pPr>
              <a:defRPr/>
            </a:pPr>
            <a:r>
              <a:t>TCP, UDP sockets</a:t>
            </a:r>
          </a:p>
        </p:txBody>
      </p:sp>
    </p:spTree>
  </p:cSld>
  <p:clrMapOvr>
    <a:masterClrMapping/>
  </p:clrMapOvr>
</p:sld>
</file>

<file path=ppt/slides/slide3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3, Lecture 2: Transport Layer and UDP</a:t>
            </a:r>
          </a:p>
        </p:txBody>
      </p:sp>
    </p:spTree>
  </p:cSld>
  <p:clrMapOvr>
    <a:masterClrMapping/>
  </p:clrMapOvr>
</p:sld>
</file>

<file path=ppt/slides/slide3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Transport-layer services overview</a:t>
            </a:r>
          </a:p>
          <a:p>
            <a:pPr>
              <a:defRPr/>
            </a:pPr>
            <a:r>
              <a:t>Connectionless transport: UDP</a:t>
            </a:r>
          </a:p>
          <a:p>
            <a:pPr>
              <a:defRPr/>
            </a:pPr>
          </a:p>
        </p:txBody>
      </p:sp>
    </p:spTree>
  </p:cSld>
  <p:clrMapOvr>
    <a:masterClrMapping/>
  </p:clrMapOvr>
</p:sld>
</file>

<file path=ppt/slides/slide3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00207" y="36780"/>
            <a:ext cx="10515600" cy="1325563"/>
          </a:xfrm>
          <a:prstGeom prst="rect">
            <a:avLst/>
          </a:prstGeom>
          <a:noFill/>
        </p:spPr>
        <p:txBody>
          <a:bodyPr wrap="none">
            <a:spAutoFit/>
          </a:bodyPr>
          <a:lstStyle/>
          <a:p>
            <a:pPr>
              <a:defRPr/>
            </a:pPr>
            <a:r>
              <a:t>Internet Layer: Review</a:t>
            </a:r>
          </a:p>
        </p:txBody>
      </p:sp>
      <p:sp>
        <p:nvSpPr>
          <p:cNvPr id="3" name="TextBox 2"/>
          <p:cNvSpPr txBox="1"/>
          <p:nvPr/>
        </p:nvSpPr>
        <p:spPr>
          <a:xfrm>
            <a:off x="84461" y="1696583"/>
            <a:ext cx="5929087" cy="4530600"/>
          </a:xfrm>
          <a:prstGeom prst="rect">
            <a:avLst/>
          </a:prstGeom>
          <a:noFill/>
        </p:spPr>
        <p:txBody>
          <a:bodyPr wrap="none">
            <a:spAutoFit/>
          </a:bodyPr>
          <a:lstStyle/>
          <a:p>
            <a:pPr>
              <a:defRPr/>
            </a:pPr>
            <a:r>
              <a:t>Layer 3 (Network) gave us the ability to send packets anywhere on the Internet.</a:t>
            </a:r>
          </a:p>
          <a:p>
            <a:pPr>
              <a:defRPr/>
            </a:pPr>
            <a:r>
              <a:t>Abstraction level: Packets individually sent through the network.</a:t>
            </a:r>
          </a:p>
          <a:p>
            <a:pPr>
              <a:defRPr/>
            </a:pPr>
            <a:r>
              <a:t>Problem: IP offers best-effort delivery</a:t>
            </a:r>
          </a:p>
          <a:p>
            <a:pPr>
              <a:defRPr/>
            </a:pPr>
            <a:r>
              <a:t>Packets can be lost, corrupted, reordered, delayed, or duplicated</a:t>
            </a:r>
          </a:p>
          <a:p>
            <a:pPr>
              <a:defRPr/>
            </a:pPr>
            <a:r>
              <a:t>Problem: Applications don't want to think about packets and best-effort</a:t>
            </a:r>
          </a:p>
          <a:p>
            <a:pPr>
              <a:defRPr/>
            </a:pPr>
            <a:r>
              <a:t>Programmers want to think in terms of a more convenient abstraction</a:t>
            </a:r>
          </a:p>
        </p:txBody>
      </p:sp>
    </p:spTree>
  </p:cSld>
  <p:clrMapOvr>
    <a:masterClrMapping/>
  </p:clrMapOvr>
</p:sld>
</file>

<file path=ppt/slides/slide3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00207" y="36780"/>
            <a:ext cx="10515600" cy="1325563"/>
          </a:xfrm>
          <a:prstGeom prst="rect">
            <a:avLst/>
          </a:prstGeom>
          <a:noFill/>
        </p:spPr>
        <p:txBody>
          <a:bodyPr wrap="none">
            <a:spAutoFit/>
          </a:bodyPr>
          <a:lstStyle/>
          <a:p>
            <a:pPr>
              <a:defRPr/>
            </a:pPr>
            <a:r>
              <a:t>Transport Layer: Overview</a:t>
            </a:r>
          </a:p>
        </p:txBody>
      </p:sp>
      <p:sp>
        <p:nvSpPr>
          <p:cNvPr id="3" name="TextBox 2"/>
          <p:cNvSpPr txBox="1"/>
          <p:nvPr/>
        </p:nvSpPr>
        <p:spPr>
          <a:xfrm>
            <a:off x="84462" y="1696331"/>
            <a:ext cx="5666220" cy="4256234"/>
          </a:xfrm>
          <a:prstGeom prst="rect">
            <a:avLst/>
          </a:prstGeom>
          <a:noFill/>
        </p:spPr>
        <p:txBody>
          <a:bodyPr wrap="none">
            <a:spAutoFit/>
          </a:bodyPr>
          <a:lstStyle/>
          <a:p>
            <a:pPr>
              <a:defRPr/>
            </a:pPr>
            <a:r>
              <a:t>Layer 4 (Transport) builds extra features on top of Layer 3</a:t>
            </a:r>
          </a:p>
          <a:p>
            <a:pPr>
              <a:defRPr/>
            </a:pPr>
            <a:r>
              <a:t>TCP (Transmission Control Protocol): Adds de-multiplexing and reliability</a:t>
            </a:r>
          </a:p>
          <a:p>
            <a:pPr>
              <a:defRPr/>
            </a:pPr>
            <a:r>
              <a:t>UDP (User Datagram Protocol): Adds de-multiplexing only</a:t>
            </a:r>
          </a:p>
          <a:p>
            <a:pPr>
              <a:defRPr/>
            </a:pPr>
            <a:r>
              <a:t>Both protocols provide a more useful abstraction to programmers</a:t>
            </a:r>
          </a:p>
          <a:p>
            <a:pPr>
              <a:defRPr/>
            </a:pPr>
            <a:r>
              <a:t>Let's check out each of these features</a:t>
            </a:r>
          </a:p>
        </p:txBody>
      </p:sp>
    </p:spTree>
  </p:cSld>
  <p:clrMapOvr>
    <a:masterClrMapping/>
  </p:clrMapOvr>
</p:sld>
</file>

<file path=ppt/slides/slide3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745193" y="2938436"/>
            <a:ext cx="890436" cy="2912558"/>
          </a:xfrm>
          <a:prstGeom prst="rect">
            <a:avLst/>
          </a:prstGeom>
          <a:noFill/>
        </p:spPr>
        <p:txBody>
          <a:bodyPr wrap="none">
            <a:spAutoFit/>
          </a:bodyPr>
          <a:lstStyle/>
          <a:p>
            <a:pPr>
              <a:defRPr/>
            </a:pPr>
          </a:p>
        </p:txBody>
      </p:sp>
      <p:sp>
        <p:nvSpPr>
          <p:cNvPr id="3" name="TextBox 2"/>
          <p:cNvSpPr txBox="1"/>
          <p:nvPr/>
        </p:nvSpPr>
        <p:spPr>
          <a:xfrm>
            <a:off x="1304530" y="3027619"/>
            <a:ext cx="846644" cy="2922199"/>
          </a:xfrm>
          <a:prstGeom prst="rect">
            <a:avLst/>
          </a:prstGeom>
          <a:noFill/>
        </p:spPr>
        <p:txBody>
          <a:bodyPr wrap="none">
            <a:spAutoFit/>
          </a:bodyPr>
          <a:lstStyle/>
          <a:p>
            <a:pPr>
              <a:defRPr/>
            </a:pPr>
          </a:p>
        </p:txBody>
      </p:sp>
      <p:sp>
        <p:nvSpPr>
          <p:cNvPr id="4" name="TextBox 3"/>
          <p:cNvSpPr txBox="1"/>
          <p:nvPr/>
        </p:nvSpPr>
        <p:spPr>
          <a:xfrm>
            <a:off x="9182708" y="3764792"/>
            <a:ext cx="1401811" cy="398892"/>
          </a:xfrm>
          <a:prstGeom prst="rect">
            <a:avLst/>
          </a:prstGeom>
          <a:noFill/>
        </p:spPr>
        <p:txBody>
          <a:bodyPr wrap="none">
            <a:spAutoFit/>
          </a:bodyPr>
          <a:lstStyle/>
          <a:p>
            <a:pPr>
              <a:defRPr/>
            </a:pPr>
            <a:r>
              <a:t>transport</a:t>
            </a:r>
          </a:p>
        </p:txBody>
      </p:sp>
      <p:sp>
        <p:nvSpPr>
          <p:cNvPr id="5" name="TextBox 4"/>
          <p:cNvSpPr txBox="1"/>
          <p:nvPr/>
        </p:nvSpPr>
        <p:spPr>
          <a:xfrm>
            <a:off x="798690" y="289325"/>
            <a:ext cx="11100625" cy="894622"/>
          </a:xfrm>
          <a:prstGeom prst="rect">
            <a:avLst/>
          </a:prstGeom>
          <a:noFill/>
        </p:spPr>
        <p:txBody>
          <a:bodyPr wrap="none">
            <a:spAutoFit/>
          </a:bodyPr>
          <a:lstStyle/>
          <a:p>
            <a:pPr>
              <a:defRPr/>
            </a:pPr>
            <a:r>
              <a:t>Transport Layer Actions</a:t>
            </a:r>
          </a:p>
        </p:txBody>
      </p:sp>
      <p:sp>
        <p:nvSpPr>
          <p:cNvPr id="6" name="TextBox 5"/>
          <p:cNvSpPr txBox="1"/>
          <p:nvPr/>
        </p:nvSpPr>
        <p:spPr>
          <a:xfrm>
            <a:off x="4662658" y="2601665"/>
            <a:ext cx="3898344" cy="830997"/>
          </a:xfrm>
          <a:prstGeom prst="rect">
            <a:avLst/>
          </a:prstGeom>
          <a:noFill/>
        </p:spPr>
        <p:txBody>
          <a:bodyPr wrap="none">
            <a:spAutoFit/>
          </a:bodyPr>
          <a:lstStyle/>
          <a:p>
            <a:pPr>
              <a:defRPr/>
            </a:pPr>
            <a:r>
              <a:t>Sender:</a:t>
            </a:r>
          </a:p>
          <a:p>
            <a:pPr>
              <a:defRPr/>
            </a:pPr>
          </a:p>
        </p:txBody>
      </p:sp>
      <p:sp>
        <p:nvSpPr>
          <p:cNvPr id="7" name="TextBox 6"/>
          <p:cNvSpPr txBox="1"/>
          <p:nvPr/>
        </p:nvSpPr>
        <p:spPr>
          <a:xfrm>
            <a:off x="8521327" y="2849251"/>
            <a:ext cx="2415414" cy="3369475"/>
          </a:xfrm>
          <a:prstGeom prst="rect">
            <a:avLst/>
          </a:prstGeom>
          <a:noFill/>
        </p:spPr>
        <p:txBody>
          <a:bodyPr wrap="none">
            <a:spAutoFit/>
          </a:bodyPr>
          <a:lstStyle/>
          <a:p>
            <a:pPr>
              <a:defRPr/>
            </a:pPr>
          </a:p>
        </p:txBody>
      </p:sp>
      <p:sp>
        <p:nvSpPr>
          <p:cNvPr id="8" name="TextBox 7"/>
          <p:cNvSpPr txBox="1"/>
          <p:nvPr/>
        </p:nvSpPr>
        <p:spPr>
          <a:xfrm>
            <a:off x="4841725" y="3096063"/>
            <a:ext cx="3825456" cy="722955"/>
          </a:xfrm>
          <a:prstGeom prst="rect">
            <a:avLst/>
          </a:prstGeom>
          <a:noFill/>
        </p:spPr>
        <p:txBody>
          <a:bodyPr wrap="none">
            <a:spAutoFit/>
          </a:bodyPr>
          <a:lstStyle/>
          <a:p>
            <a:pPr>
              <a:defRPr/>
            </a:pPr>
            <a:r>
              <a:t>is passed an application-layer message</a:t>
            </a:r>
          </a:p>
        </p:txBody>
      </p:sp>
      <p:sp>
        <p:nvSpPr>
          <p:cNvPr id="9" name="TextBox 8"/>
          <p:cNvSpPr txBox="1"/>
          <p:nvPr/>
        </p:nvSpPr>
        <p:spPr>
          <a:xfrm>
            <a:off x="4838367" y="3761880"/>
            <a:ext cx="3825456" cy="722955"/>
          </a:xfrm>
          <a:prstGeom prst="rect">
            <a:avLst/>
          </a:prstGeom>
          <a:noFill/>
        </p:spPr>
        <p:txBody>
          <a:bodyPr wrap="none">
            <a:spAutoFit/>
          </a:bodyPr>
          <a:lstStyle/>
          <a:p>
            <a:pPr>
              <a:defRPr/>
            </a:pPr>
            <a:r>
              <a:t>determines segment header fields values</a:t>
            </a:r>
          </a:p>
        </p:txBody>
      </p:sp>
      <p:sp>
        <p:nvSpPr>
          <p:cNvPr id="10" name="TextBox 9"/>
          <p:cNvSpPr txBox="1"/>
          <p:nvPr/>
        </p:nvSpPr>
        <p:spPr>
          <a:xfrm>
            <a:off x="4826873" y="4363827"/>
            <a:ext cx="3825456" cy="461665"/>
          </a:xfrm>
          <a:prstGeom prst="rect">
            <a:avLst/>
          </a:prstGeom>
          <a:noFill/>
        </p:spPr>
        <p:txBody>
          <a:bodyPr wrap="none">
            <a:spAutoFit/>
          </a:bodyPr>
          <a:lstStyle/>
          <a:p>
            <a:pPr>
              <a:defRPr/>
            </a:pPr>
            <a:r>
              <a:t>creates segment</a:t>
            </a:r>
          </a:p>
        </p:txBody>
      </p:sp>
      <p:sp>
        <p:nvSpPr>
          <p:cNvPr id="11" name="TextBox 10"/>
          <p:cNvSpPr txBox="1"/>
          <p:nvPr/>
        </p:nvSpPr>
        <p:spPr>
          <a:xfrm>
            <a:off x="4831550" y="4796127"/>
            <a:ext cx="3923508" cy="461665"/>
          </a:xfrm>
          <a:prstGeom prst="rect">
            <a:avLst/>
          </a:prstGeom>
          <a:noFill/>
        </p:spPr>
        <p:txBody>
          <a:bodyPr wrap="none">
            <a:spAutoFit/>
          </a:bodyPr>
          <a:lstStyle/>
          <a:p>
            <a:pPr>
              <a:defRPr/>
            </a:pPr>
            <a:r>
              <a:t>passes segment to Layer 3</a:t>
            </a:r>
          </a:p>
        </p:txBody>
      </p:sp>
      <p:sp>
        <p:nvSpPr>
          <p:cNvPr id="12" name="TextBox 11"/>
          <p:cNvSpPr txBox="1"/>
          <p:nvPr/>
        </p:nvSpPr>
        <p:spPr>
          <a:xfrm>
            <a:off x="2394540" y="3857544"/>
            <a:ext cx="1535315" cy="398892"/>
          </a:xfrm>
          <a:prstGeom prst="rect">
            <a:avLst/>
          </a:prstGeom>
          <a:noFill/>
        </p:spPr>
        <p:txBody>
          <a:bodyPr wrap="none">
            <a:spAutoFit/>
          </a:bodyPr>
          <a:lstStyle/>
          <a:p>
            <a:pPr>
              <a:defRPr/>
            </a:pPr>
            <a:r>
              <a:t>transport</a:t>
            </a:r>
          </a:p>
        </p:txBody>
      </p:sp>
      <p:sp>
        <p:nvSpPr>
          <p:cNvPr id="13" name="TextBox 12"/>
          <p:cNvSpPr txBox="1"/>
          <p:nvPr/>
        </p:nvSpPr>
        <p:spPr>
          <a:xfrm>
            <a:off x="720962" y="2415156"/>
            <a:ext cx="3715697" cy="4052070"/>
          </a:xfrm>
          <a:prstGeom prst="rect">
            <a:avLst/>
          </a:prstGeom>
          <a:noFill/>
        </p:spPr>
        <p:txBody>
          <a:bodyPr wrap="none">
            <a:spAutoFit/>
          </a:bodyPr>
          <a:lstStyle/>
          <a:p>
            <a:pPr>
              <a:defRPr/>
            </a:pPr>
          </a:p>
        </p:txBody>
      </p:sp>
      <p:sp>
        <p:nvSpPr>
          <p:cNvPr id="14" name="TextBox 13"/>
          <p:cNvSpPr txBox="1"/>
          <p:nvPr/>
        </p:nvSpPr>
        <p:spPr>
          <a:xfrm>
            <a:off x="465848" y="1108655"/>
            <a:ext cx="11260304" cy="1361690"/>
          </a:xfrm>
          <a:prstGeom prst="rect">
            <a:avLst/>
          </a:prstGeom>
          <a:noFill/>
        </p:spPr>
        <p:txBody>
          <a:bodyPr wrap="none">
            <a:spAutoFit/>
          </a:bodyPr>
          <a:lstStyle/>
          <a:p>
            <a:pPr>
              <a:defRPr/>
            </a:pPr>
            <a:r>
              <a:t>Transport protocols actions in end systems:</a:t>
            </a:r>
          </a:p>
          <a:p>
            <a:pPr>
              <a:defRPr/>
            </a:pPr>
            <a:r>
              <a:t>Sender: breaks application messages into segments, passes to  network layer</a:t>
            </a:r>
          </a:p>
          <a:p>
            <a:pPr>
              <a:defRPr/>
            </a:pPr>
            <a:r>
              <a:t>Receiver: reassembles segments into messages, passes to application layer</a:t>
            </a:r>
          </a:p>
        </p:txBody>
      </p:sp>
    </p:spTree>
  </p:cSld>
  <p:clrMapOvr>
    <a:masterClrMapping/>
  </p:clrMapOvr>
</p:sld>
</file>

<file path=ppt/slides/slide3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688807" y="3031075"/>
            <a:ext cx="890436" cy="2912558"/>
          </a:xfrm>
          <a:prstGeom prst="rect">
            <a:avLst/>
          </a:prstGeom>
          <a:noFill/>
        </p:spPr>
        <p:txBody>
          <a:bodyPr wrap="none">
            <a:spAutoFit/>
          </a:bodyPr>
          <a:lstStyle/>
          <a:p>
            <a:pPr>
              <a:defRPr/>
            </a:pPr>
          </a:p>
        </p:txBody>
      </p:sp>
      <p:sp>
        <p:nvSpPr>
          <p:cNvPr id="3" name="TextBox 2"/>
          <p:cNvSpPr txBox="1"/>
          <p:nvPr/>
        </p:nvSpPr>
        <p:spPr>
          <a:xfrm>
            <a:off x="1248144" y="3120258"/>
            <a:ext cx="846644" cy="2922199"/>
          </a:xfrm>
          <a:prstGeom prst="rect">
            <a:avLst/>
          </a:prstGeom>
          <a:noFill/>
        </p:spPr>
        <p:txBody>
          <a:bodyPr wrap="none">
            <a:spAutoFit/>
          </a:bodyPr>
          <a:lstStyle/>
          <a:p>
            <a:pPr>
              <a:defRPr/>
            </a:pPr>
          </a:p>
        </p:txBody>
      </p:sp>
      <p:sp>
        <p:nvSpPr>
          <p:cNvPr id="4" name="TextBox 3"/>
          <p:cNvSpPr txBox="1"/>
          <p:nvPr/>
        </p:nvSpPr>
        <p:spPr>
          <a:xfrm>
            <a:off x="9126322" y="3857431"/>
            <a:ext cx="1401811" cy="398892"/>
          </a:xfrm>
          <a:prstGeom prst="rect">
            <a:avLst/>
          </a:prstGeom>
          <a:noFill/>
        </p:spPr>
        <p:txBody>
          <a:bodyPr wrap="none">
            <a:spAutoFit/>
          </a:bodyPr>
          <a:lstStyle/>
          <a:p>
            <a:pPr>
              <a:defRPr/>
            </a:pPr>
            <a:r>
              <a:t>transport</a:t>
            </a:r>
          </a:p>
        </p:txBody>
      </p:sp>
      <p:sp>
        <p:nvSpPr>
          <p:cNvPr id="5" name="TextBox 4"/>
          <p:cNvSpPr txBox="1"/>
          <p:nvPr/>
        </p:nvSpPr>
        <p:spPr>
          <a:xfrm>
            <a:off x="798690" y="289325"/>
            <a:ext cx="11100625" cy="894622"/>
          </a:xfrm>
          <a:prstGeom prst="rect">
            <a:avLst/>
          </a:prstGeom>
          <a:noFill/>
        </p:spPr>
        <p:txBody>
          <a:bodyPr wrap="none">
            <a:spAutoFit/>
          </a:bodyPr>
          <a:lstStyle/>
          <a:p>
            <a:pPr>
              <a:defRPr/>
            </a:pPr>
            <a:r>
              <a:t>Transport Layer Actions</a:t>
            </a:r>
          </a:p>
        </p:txBody>
      </p:sp>
      <p:sp>
        <p:nvSpPr>
          <p:cNvPr id="6" name="TextBox 5"/>
          <p:cNvSpPr txBox="1"/>
          <p:nvPr/>
        </p:nvSpPr>
        <p:spPr>
          <a:xfrm>
            <a:off x="8437343" y="2941890"/>
            <a:ext cx="2443011" cy="3369475"/>
          </a:xfrm>
          <a:prstGeom prst="rect">
            <a:avLst/>
          </a:prstGeom>
          <a:noFill/>
        </p:spPr>
        <p:txBody>
          <a:bodyPr wrap="none">
            <a:spAutoFit/>
          </a:bodyPr>
          <a:lstStyle/>
          <a:p>
            <a:pPr>
              <a:defRPr/>
            </a:pPr>
          </a:p>
        </p:txBody>
      </p:sp>
      <p:sp>
        <p:nvSpPr>
          <p:cNvPr id="7" name="TextBox 6"/>
          <p:cNvSpPr txBox="1"/>
          <p:nvPr/>
        </p:nvSpPr>
        <p:spPr>
          <a:xfrm>
            <a:off x="2338154" y="3950183"/>
            <a:ext cx="1535315" cy="398892"/>
          </a:xfrm>
          <a:prstGeom prst="rect">
            <a:avLst/>
          </a:prstGeom>
          <a:noFill/>
        </p:spPr>
        <p:txBody>
          <a:bodyPr wrap="none">
            <a:spAutoFit/>
          </a:bodyPr>
          <a:lstStyle/>
          <a:p>
            <a:pPr>
              <a:defRPr/>
            </a:pPr>
            <a:r>
              <a:t>transport</a:t>
            </a:r>
          </a:p>
        </p:txBody>
      </p:sp>
      <p:sp>
        <p:nvSpPr>
          <p:cNvPr id="8" name="TextBox 7"/>
          <p:cNvSpPr txBox="1"/>
          <p:nvPr/>
        </p:nvSpPr>
        <p:spPr>
          <a:xfrm>
            <a:off x="818804" y="2054989"/>
            <a:ext cx="3666301" cy="4459905"/>
          </a:xfrm>
          <a:prstGeom prst="rect">
            <a:avLst/>
          </a:prstGeom>
          <a:noFill/>
        </p:spPr>
        <p:txBody>
          <a:bodyPr wrap="none">
            <a:spAutoFit/>
          </a:bodyPr>
          <a:lstStyle/>
          <a:p>
            <a:pPr>
              <a:defRPr/>
            </a:pPr>
          </a:p>
        </p:txBody>
      </p:sp>
      <p:sp>
        <p:nvSpPr>
          <p:cNvPr id="9" name="TextBox 8"/>
          <p:cNvSpPr txBox="1"/>
          <p:nvPr/>
        </p:nvSpPr>
        <p:spPr>
          <a:xfrm>
            <a:off x="4606272" y="2694304"/>
            <a:ext cx="3898344" cy="830997"/>
          </a:xfrm>
          <a:prstGeom prst="rect">
            <a:avLst/>
          </a:prstGeom>
          <a:noFill/>
        </p:spPr>
        <p:txBody>
          <a:bodyPr wrap="none">
            <a:spAutoFit/>
          </a:bodyPr>
          <a:lstStyle/>
          <a:p>
            <a:pPr>
              <a:defRPr/>
            </a:pPr>
            <a:r>
              <a:t>Receiver:</a:t>
            </a:r>
          </a:p>
          <a:p>
            <a:pPr>
              <a:defRPr/>
            </a:pPr>
          </a:p>
        </p:txBody>
      </p:sp>
      <p:sp>
        <p:nvSpPr>
          <p:cNvPr id="10" name="TextBox 9"/>
          <p:cNvSpPr txBox="1"/>
          <p:nvPr/>
        </p:nvSpPr>
        <p:spPr>
          <a:xfrm>
            <a:off x="4784836" y="3989512"/>
            <a:ext cx="3825456" cy="722955"/>
          </a:xfrm>
          <a:prstGeom prst="rect">
            <a:avLst/>
          </a:prstGeom>
          <a:noFill/>
        </p:spPr>
        <p:txBody>
          <a:bodyPr wrap="none">
            <a:spAutoFit/>
          </a:bodyPr>
          <a:lstStyle/>
          <a:p>
            <a:pPr>
              <a:defRPr/>
            </a:pPr>
            <a:r>
              <a:t>extracts application-layer message</a:t>
            </a:r>
          </a:p>
        </p:txBody>
      </p:sp>
      <p:sp>
        <p:nvSpPr>
          <p:cNvPr id="11" name="TextBox 10"/>
          <p:cNvSpPr txBox="1"/>
          <p:nvPr/>
        </p:nvSpPr>
        <p:spPr>
          <a:xfrm>
            <a:off x="4782898" y="3598026"/>
            <a:ext cx="3825456" cy="409023"/>
          </a:xfrm>
          <a:prstGeom prst="rect">
            <a:avLst/>
          </a:prstGeom>
          <a:noFill/>
        </p:spPr>
        <p:txBody>
          <a:bodyPr wrap="none">
            <a:spAutoFit/>
          </a:bodyPr>
          <a:lstStyle/>
          <a:p>
            <a:pPr>
              <a:defRPr/>
            </a:pPr>
            <a:r>
              <a:t>checks header values</a:t>
            </a:r>
          </a:p>
        </p:txBody>
      </p:sp>
      <p:sp>
        <p:nvSpPr>
          <p:cNvPr id="12" name="TextBox 11"/>
          <p:cNvSpPr txBox="1"/>
          <p:nvPr/>
        </p:nvSpPr>
        <p:spPr>
          <a:xfrm>
            <a:off x="4781898" y="3141733"/>
            <a:ext cx="3825456" cy="461665"/>
          </a:xfrm>
          <a:prstGeom prst="rect">
            <a:avLst/>
          </a:prstGeom>
          <a:noFill/>
        </p:spPr>
        <p:txBody>
          <a:bodyPr wrap="none">
            <a:spAutoFit/>
          </a:bodyPr>
          <a:lstStyle/>
          <a:p>
            <a:pPr>
              <a:defRPr/>
            </a:pPr>
            <a:r>
              <a:t>receives segment from IP</a:t>
            </a:r>
          </a:p>
        </p:txBody>
      </p:sp>
      <p:sp>
        <p:nvSpPr>
          <p:cNvPr id="13" name="TextBox 12"/>
          <p:cNvSpPr txBox="1"/>
          <p:nvPr/>
        </p:nvSpPr>
        <p:spPr>
          <a:xfrm>
            <a:off x="4789657" y="4673332"/>
            <a:ext cx="3825456" cy="1036887"/>
          </a:xfrm>
          <a:prstGeom prst="rect">
            <a:avLst/>
          </a:prstGeom>
          <a:noFill/>
        </p:spPr>
        <p:txBody>
          <a:bodyPr wrap="none">
            <a:spAutoFit/>
          </a:bodyPr>
          <a:lstStyle/>
          <a:p>
            <a:pPr>
              <a:defRPr/>
            </a:pPr>
            <a:r>
              <a:t>demultiplexes message up to application via socket</a:t>
            </a:r>
          </a:p>
        </p:txBody>
      </p:sp>
      <p:sp>
        <p:nvSpPr>
          <p:cNvPr id="14" name="TextBox 13"/>
          <p:cNvSpPr txBox="1"/>
          <p:nvPr/>
        </p:nvSpPr>
        <p:spPr>
          <a:xfrm>
            <a:off x="2135162" y="3852764"/>
            <a:ext cx="763166" cy="541031"/>
          </a:xfrm>
          <a:prstGeom prst="rect">
            <a:avLst/>
          </a:prstGeom>
          <a:noFill/>
        </p:spPr>
        <p:txBody>
          <a:bodyPr wrap="none">
            <a:spAutoFit/>
          </a:bodyPr>
          <a:lstStyle/>
          <a:p>
            <a:pPr>
              <a:defRPr/>
            </a:pPr>
          </a:p>
        </p:txBody>
      </p:sp>
      <p:sp>
        <p:nvSpPr>
          <p:cNvPr id="15" name="TextBox 14"/>
          <p:cNvSpPr txBox="1"/>
          <p:nvPr/>
        </p:nvSpPr>
        <p:spPr>
          <a:xfrm>
            <a:off x="465848" y="1108655"/>
            <a:ext cx="11260304" cy="1361690"/>
          </a:xfrm>
          <a:prstGeom prst="rect">
            <a:avLst/>
          </a:prstGeom>
          <a:noFill/>
        </p:spPr>
        <p:txBody>
          <a:bodyPr wrap="none">
            <a:spAutoFit/>
          </a:bodyPr>
          <a:lstStyle/>
          <a:p>
            <a:pPr>
              <a:defRPr/>
            </a:pPr>
            <a:r>
              <a:t>Transport protocols actions in end systems:</a:t>
            </a:r>
          </a:p>
          <a:p>
            <a:pPr>
              <a:defRPr/>
            </a:pPr>
            <a:r>
              <a:t>Sender: breaks application messages into segments, passes to  network layer</a:t>
            </a:r>
          </a:p>
          <a:p>
            <a:pPr>
              <a:defRPr/>
            </a:pPr>
            <a:r>
              <a:t>Receiver: reassembles segments into messages, passes to application layer</a:t>
            </a:r>
          </a:p>
        </p:txBody>
      </p:sp>
    </p:spTree>
  </p:cSld>
  <p:clrMapOvr>
    <a:masterClrMapping/>
  </p:clrMapOvr>
</p:sld>
</file>

<file path=ppt/slides/slide3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68711" y="259345"/>
            <a:ext cx="10515600" cy="894622"/>
          </a:xfrm>
          <a:prstGeom prst="rect">
            <a:avLst/>
          </a:prstGeom>
          <a:noFill/>
        </p:spPr>
        <p:txBody>
          <a:bodyPr wrap="none">
            <a:spAutoFit/>
          </a:bodyPr>
          <a:lstStyle/>
          <a:p>
            <a:pPr>
              <a:defRPr/>
            </a:pPr>
            <a:r>
              <a:t>Two principal Internet transport protocols</a:t>
            </a:r>
          </a:p>
        </p:txBody>
      </p:sp>
      <p:sp>
        <p:nvSpPr>
          <p:cNvPr id="3" name="TextBox 2"/>
          <p:cNvSpPr txBox="1"/>
          <p:nvPr/>
        </p:nvSpPr>
        <p:spPr>
          <a:xfrm>
            <a:off x="8985188" y="3065778"/>
            <a:ext cx="1124807" cy="1337915"/>
          </a:xfrm>
          <a:prstGeom prst="rect">
            <a:avLst/>
          </a:prstGeom>
          <a:noFill/>
        </p:spPr>
        <p:txBody>
          <a:bodyPr wrap="none">
            <a:spAutoFit/>
          </a:bodyPr>
          <a:lstStyle/>
          <a:p>
            <a:pPr>
              <a:defRPr/>
            </a:pPr>
          </a:p>
        </p:txBody>
      </p:sp>
      <p:sp>
        <p:nvSpPr>
          <p:cNvPr id="4" name="TextBox 3"/>
          <p:cNvSpPr txBox="1"/>
          <p:nvPr/>
        </p:nvSpPr>
        <p:spPr>
          <a:xfrm>
            <a:off x="7274076" y="1826035"/>
            <a:ext cx="1736725" cy="1317704"/>
          </a:xfrm>
          <a:prstGeom prst="rect">
            <a:avLst/>
          </a:prstGeom>
          <a:noFill/>
        </p:spPr>
        <p:txBody>
          <a:bodyPr wrap="none">
            <a:spAutoFit/>
          </a:bodyPr>
          <a:lstStyle/>
          <a:p>
            <a:pPr>
              <a:defRPr/>
            </a:pPr>
          </a:p>
        </p:txBody>
      </p:sp>
      <p:sp>
        <p:nvSpPr>
          <p:cNvPr id="5" name="TextBox 4"/>
          <p:cNvSpPr txBox="1"/>
          <p:nvPr/>
        </p:nvSpPr>
        <p:spPr>
          <a:xfrm>
            <a:off x="7712401" y="4683134"/>
            <a:ext cx="3079750" cy="1665288"/>
          </a:xfrm>
          <a:prstGeom prst="rect">
            <a:avLst/>
          </a:prstGeom>
          <a:noFill/>
        </p:spPr>
        <p:txBody>
          <a:bodyPr wrap="none">
            <a:spAutoFit/>
          </a:bodyPr>
          <a:lstStyle/>
          <a:p>
            <a:pPr>
              <a:defRPr/>
            </a:pPr>
          </a:p>
        </p:txBody>
      </p:sp>
      <p:sp>
        <p:nvSpPr>
          <p:cNvPr id="6" name="TextBox 5"/>
          <p:cNvSpPr txBox="1"/>
          <p:nvPr/>
        </p:nvSpPr>
        <p:spPr>
          <a:xfrm>
            <a:off x="7679274" y="1488461"/>
            <a:ext cx="1339406" cy="307777"/>
          </a:xfrm>
          <a:prstGeom prst="rect">
            <a:avLst/>
          </a:prstGeom>
          <a:noFill/>
        </p:spPr>
        <p:txBody>
          <a:bodyPr wrap="none">
            <a:spAutoFit/>
          </a:bodyPr>
          <a:lstStyle/>
          <a:p>
            <a:pPr>
              <a:defRPr/>
            </a:pPr>
            <a:r>
              <a:t>mobile network</a:t>
            </a:r>
          </a:p>
        </p:txBody>
      </p:sp>
      <p:sp>
        <p:nvSpPr>
          <p:cNvPr id="7" name="TextBox 6"/>
          <p:cNvSpPr txBox="1"/>
          <p:nvPr/>
        </p:nvSpPr>
        <p:spPr>
          <a:xfrm>
            <a:off x="7330835" y="4191922"/>
            <a:ext cx="1955646" cy="268920"/>
          </a:xfrm>
          <a:prstGeom prst="rect">
            <a:avLst/>
          </a:prstGeom>
          <a:noFill/>
        </p:spPr>
        <p:txBody>
          <a:bodyPr wrap="none">
            <a:spAutoFit/>
          </a:bodyPr>
          <a:lstStyle/>
          <a:p>
            <a:pPr>
              <a:defRPr/>
            </a:pPr>
            <a:r>
              <a:t>home network</a:t>
            </a:r>
          </a:p>
        </p:txBody>
      </p:sp>
      <p:sp>
        <p:nvSpPr>
          <p:cNvPr id="8" name="TextBox 7"/>
          <p:cNvSpPr txBox="1"/>
          <p:nvPr/>
        </p:nvSpPr>
        <p:spPr>
          <a:xfrm>
            <a:off x="7306908" y="5779775"/>
            <a:ext cx="1195135" cy="441275"/>
          </a:xfrm>
          <a:prstGeom prst="rect">
            <a:avLst/>
          </a:prstGeom>
          <a:noFill/>
        </p:spPr>
        <p:txBody>
          <a:bodyPr wrap="none">
            <a:spAutoFit/>
          </a:bodyPr>
          <a:lstStyle/>
          <a:p>
            <a:pPr>
              <a:defRPr/>
            </a:pPr>
            <a:r>
              <a:t>enterprise</a:t>
            </a:r>
          </a:p>
          <a:p>
            <a:pPr>
              <a:defRPr/>
            </a:pPr>
            <a:r>
              <a:t>          network</a:t>
            </a:r>
          </a:p>
        </p:txBody>
      </p:sp>
      <p:sp>
        <p:nvSpPr>
          <p:cNvPr id="9" name="TextBox 8"/>
          <p:cNvSpPr txBox="1"/>
          <p:nvPr/>
        </p:nvSpPr>
        <p:spPr>
          <a:xfrm>
            <a:off x="10222146" y="3179540"/>
            <a:ext cx="1273167" cy="1935748"/>
          </a:xfrm>
          <a:prstGeom prst="rect">
            <a:avLst/>
          </a:prstGeom>
          <a:noFill/>
        </p:spPr>
        <p:txBody>
          <a:bodyPr wrap="none">
            <a:spAutoFit/>
          </a:bodyPr>
          <a:lstStyle/>
          <a:p>
            <a:pPr>
              <a:defRPr/>
            </a:pPr>
          </a:p>
        </p:txBody>
      </p:sp>
      <p:sp>
        <p:nvSpPr>
          <p:cNvPr id="10" name="TextBox 9"/>
          <p:cNvSpPr txBox="1"/>
          <p:nvPr/>
        </p:nvSpPr>
        <p:spPr>
          <a:xfrm>
            <a:off x="9540813" y="1782042"/>
            <a:ext cx="1497864" cy="1386455"/>
          </a:xfrm>
          <a:prstGeom prst="rect">
            <a:avLst/>
          </a:prstGeom>
          <a:noFill/>
        </p:spPr>
        <p:txBody>
          <a:bodyPr wrap="none">
            <a:spAutoFit/>
          </a:bodyPr>
          <a:lstStyle/>
          <a:p>
            <a:pPr>
              <a:defRPr/>
            </a:pPr>
          </a:p>
        </p:txBody>
      </p:sp>
      <p:sp>
        <p:nvSpPr>
          <p:cNvPr id="11" name="TextBox 10"/>
          <p:cNvSpPr txBox="1"/>
          <p:nvPr/>
        </p:nvSpPr>
        <p:spPr>
          <a:xfrm>
            <a:off x="9427201" y="1851195"/>
            <a:ext cx="1725088" cy="286232"/>
          </a:xfrm>
          <a:prstGeom prst="rect">
            <a:avLst/>
          </a:prstGeom>
          <a:noFill/>
        </p:spPr>
        <p:txBody>
          <a:bodyPr wrap="none">
            <a:spAutoFit/>
          </a:bodyPr>
          <a:lstStyle/>
          <a:p>
            <a:pPr>
              <a:defRPr/>
            </a:pPr>
            <a:r>
              <a:t>national or global ISP</a:t>
            </a:r>
          </a:p>
        </p:txBody>
      </p:sp>
      <p:sp>
        <p:nvSpPr>
          <p:cNvPr id="12" name="TextBox 11"/>
          <p:cNvSpPr txBox="1"/>
          <p:nvPr/>
        </p:nvSpPr>
        <p:spPr>
          <a:xfrm>
            <a:off x="9279068" y="3677908"/>
            <a:ext cx="305749" cy="197847"/>
          </a:xfrm>
          <a:prstGeom prst="rect">
            <a:avLst/>
          </a:prstGeom>
          <a:noFill/>
        </p:spPr>
        <p:txBody>
          <a:bodyPr wrap="none">
            <a:spAutoFit/>
          </a:bodyPr>
          <a:lstStyle/>
          <a:p>
            <a:pPr>
              <a:defRPr/>
            </a:pPr>
          </a:p>
        </p:txBody>
      </p:sp>
      <p:sp>
        <p:nvSpPr>
          <p:cNvPr id="13" name="TextBox 12"/>
          <p:cNvSpPr txBox="1"/>
          <p:nvPr/>
        </p:nvSpPr>
        <p:spPr>
          <a:xfrm>
            <a:off x="8766162" y="3447919"/>
            <a:ext cx="1040639" cy="480131"/>
          </a:xfrm>
          <a:prstGeom prst="rect">
            <a:avLst/>
          </a:prstGeom>
          <a:noFill/>
        </p:spPr>
        <p:txBody>
          <a:bodyPr wrap="none">
            <a:spAutoFit/>
          </a:bodyPr>
          <a:lstStyle/>
          <a:p>
            <a:pPr>
              <a:defRPr/>
            </a:pPr>
            <a:r>
              <a:t>local or regional ISP</a:t>
            </a:r>
          </a:p>
        </p:txBody>
      </p:sp>
      <p:sp>
        <p:nvSpPr>
          <p:cNvPr id="14" name="TextBox 13"/>
          <p:cNvSpPr txBox="1"/>
          <p:nvPr/>
        </p:nvSpPr>
        <p:spPr>
          <a:xfrm>
            <a:off x="10917767" y="4677937"/>
            <a:ext cx="813043" cy="383182"/>
          </a:xfrm>
          <a:prstGeom prst="rect">
            <a:avLst/>
          </a:prstGeom>
          <a:noFill/>
        </p:spPr>
        <p:txBody>
          <a:bodyPr wrap="none">
            <a:spAutoFit/>
          </a:bodyPr>
          <a:lstStyle/>
          <a:p>
            <a:pPr>
              <a:defRPr/>
            </a:pPr>
            <a:r>
              <a:t>datacenter </a:t>
            </a:r>
          </a:p>
          <a:p>
            <a:pPr>
              <a:defRPr/>
            </a:pPr>
            <a:r>
              <a:t>network</a:t>
            </a:r>
          </a:p>
        </p:txBody>
      </p:sp>
      <p:sp>
        <p:nvSpPr>
          <p:cNvPr id="15" name="TextBox 14"/>
          <p:cNvSpPr txBox="1"/>
          <p:nvPr/>
        </p:nvSpPr>
        <p:spPr>
          <a:xfrm>
            <a:off x="10063018" y="4228248"/>
            <a:ext cx="843051" cy="674031"/>
          </a:xfrm>
          <a:prstGeom prst="rect">
            <a:avLst/>
          </a:prstGeom>
          <a:noFill/>
        </p:spPr>
        <p:txBody>
          <a:bodyPr wrap="none">
            <a:spAutoFit/>
          </a:bodyPr>
          <a:lstStyle/>
          <a:p>
            <a:pPr>
              <a:defRPr/>
            </a:pPr>
            <a:r>
              <a:t>content </a:t>
            </a:r>
          </a:p>
          <a:p>
            <a:pPr>
              <a:defRPr/>
            </a:pPr>
            <a:r>
              <a:t>provider </a:t>
            </a:r>
          </a:p>
          <a:p>
            <a:pPr>
              <a:defRPr/>
            </a:pPr>
            <a:r>
              <a:t>network</a:t>
            </a:r>
          </a:p>
        </p:txBody>
      </p:sp>
      <p:sp>
        <p:nvSpPr>
          <p:cNvPr id="16" name="TextBox 15"/>
          <p:cNvSpPr txBox="1"/>
          <p:nvPr/>
        </p:nvSpPr>
        <p:spPr>
          <a:xfrm>
            <a:off x="8207860" y="2700359"/>
            <a:ext cx="227964" cy="174352"/>
          </a:xfrm>
          <a:prstGeom prst="rect">
            <a:avLst/>
          </a:prstGeom>
          <a:noFill/>
        </p:spPr>
        <p:txBody>
          <a:bodyPr wrap="none">
            <a:spAutoFit/>
          </a:bodyPr>
          <a:lstStyle/>
          <a:p>
            <a:pPr>
              <a:defRPr/>
            </a:pPr>
          </a:p>
        </p:txBody>
      </p:sp>
      <p:pic>
        <p:nvPicPr>
          <p:cNvPr id="17" name="Picture 16" descr="image.png"/>
          <p:cNvPicPr>
            <a:picLocks noChangeAspect="1"/>
          </p:cNvPicPr>
          <p:nvPr/>
        </p:nvPicPr>
        <p:blipFill>
          <a:blip r:embed="rId2"/>
          <a:stretch>
            <a:fillRect/>
          </a:stretch>
        </p:blipFill>
        <p:spPr>
          <a:xfrm>
            <a:off x="7613882" y="3861899"/>
            <a:ext cx="370169" cy="306751"/>
          </a:xfrm>
          <a:prstGeom prst="rect">
            <a:avLst/>
          </a:prstGeom>
        </p:spPr>
      </p:pic>
      <p:pic>
        <p:nvPicPr>
          <p:cNvPr id="18" name="Picture 17" descr="image.png"/>
          <p:cNvPicPr>
            <a:picLocks noChangeAspect="1"/>
          </p:cNvPicPr>
          <p:nvPr/>
        </p:nvPicPr>
        <p:blipFill>
          <a:blip r:embed="rId2"/>
          <a:stretch>
            <a:fillRect/>
          </a:stretch>
        </p:blipFill>
        <p:spPr>
          <a:xfrm>
            <a:off x="9290610" y="5524232"/>
            <a:ext cx="380935" cy="317464"/>
          </a:xfrm>
          <a:prstGeom prst="rect">
            <a:avLst/>
          </a:prstGeom>
        </p:spPr>
      </p:pic>
      <p:sp>
        <p:nvSpPr>
          <p:cNvPr id="19" name="TextBox 18"/>
          <p:cNvSpPr txBox="1"/>
          <p:nvPr/>
        </p:nvSpPr>
        <p:spPr>
          <a:xfrm>
            <a:off x="10153593" y="5636971"/>
            <a:ext cx="34049" cy="332924"/>
          </a:xfrm>
          <a:prstGeom prst="rect">
            <a:avLst/>
          </a:prstGeom>
          <a:noFill/>
        </p:spPr>
        <p:txBody>
          <a:bodyPr wrap="none">
            <a:spAutoFit/>
          </a:bodyPr>
          <a:lstStyle/>
          <a:p>
            <a:pPr>
              <a:defRPr/>
            </a:pPr>
          </a:p>
        </p:txBody>
      </p:sp>
      <p:sp>
        <p:nvSpPr>
          <p:cNvPr id="20" name="TextBox 19"/>
          <p:cNvSpPr txBox="1"/>
          <p:nvPr/>
        </p:nvSpPr>
        <p:spPr>
          <a:xfrm>
            <a:off x="10159970" y="5656923"/>
            <a:ext cx="20333" cy="308020"/>
          </a:xfrm>
          <a:prstGeom prst="rect">
            <a:avLst/>
          </a:prstGeom>
          <a:noFill/>
        </p:spPr>
        <p:txBody>
          <a:bodyPr wrap="none">
            <a:spAutoFit/>
          </a:bodyPr>
          <a:lstStyle/>
          <a:p>
            <a:pPr>
              <a:defRPr/>
            </a:pPr>
          </a:p>
        </p:txBody>
      </p:sp>
      <p:sp>
        <p:nvSpPr>
          <p:cNvPr id="21" name="TextBox 20"/>
          <p:cNvSpPr txBox="1"/>
          <p:nvPr/>
        </p:nvSpPr>
        <p:spPr>
          <a:xfrm>
            <a:off x="10155518" y="5812753"/>
            <a:ext cx="31643" cy="27525"/>
          </a:xfrm>
          <a:prstGeom prst="rect">
            <a:avLst/>
          </a:prstGeom>
          <a:noFill/>
        </p:spPr>
        <p:txBody>
          <a:bodyPr wrap="none">
            <a:spAutoFit/>
          </a:bodyPr>
          <a:lstStyle/>
          <a:p>
            <a:pPr>
              <a:defRPr/>
            </a:pPr>
          </a:p>
        </p:txBody>
      </p:sp>
      <p:sp>
        <p:nvSpPr>
          <p:cNvPr id="22" name="TextBox 21"/>
          <p:cNvSpPr txBox="1"/>
          <p:nvPr/>
        </p:nvSpPr>
        <p:spPr>
          <a:xfrm>
            <a:off x="10026299" y="5674399"/>
            <a:ext cx="71949" cy="6845"/>
          </a:xfrm>
          <a:prstGeom prst="rect">
            <a:avLst/>
          </a:prstGeom>
          <a:noFill/>
        </p:spPr>
        <p:txBody>
          <a:bodyPr wrap="none">
            <a:spAutoFit/>
          </a:bodyPr>
          <a:lstStyle/>
          <a:p>
            <a:pPr>
              <a:defRPr/>
            </a:pPr>
          </a:p>
        </p:txBody>
      </p:sp>
      <p:sp>
        <p:nvSpPr>
          <p:cNvPr id="23" name="TextBox 22"/>
          <p:cNvSpPr txBox="1"/>
          <p:nvPr/>
        </p:nvSpPr>
        <p:spPr>
          <a:xfrm>
            <a:off x="10027502" y="5722750"/>
            <a:ext cx="71949" cy="6845"/>
          </a:xfrm>
          <a:prstGeom prst="rect">
            <a:avLst/>
          </a:prstGeom>
          <a:noFill/>
        </p:spPr>
        <p:txBody>
          <a:bodyPr wrap="none">
            <a:spAutoFit/>
          </a:bodyPr>
          <a:lstStyle/>
          <a:p>
            <a:pPr>
              <a:defRPr/>
            </a:pPr>
          </a:p>
        </p:txBody>
      </p:sp>
      <p:sp>
        <p:nvSpPr>
          <p:cNvPr id="24" name="TextBox 23"/>
          <p:cNvSpPr txBox="1"/>
          <p:nvPr/>
        </p:nvSpPr>
        <p:spPr>
          <a:xfrm>
            <a:off x="10027502" y="5771101"/>
            <a:ext cx="71949" cy="6845"/>
          </a:xfrm>
          <a:prstGeom prst="rect">
            <a:avLst/>
          </a:prstGeom>
          <a:noFill/>
        </p:spPr>
        <p:txBody>
          <a:bodyPr wrap="none">
            <a:spAutoFit/>
          </a:bodyPr>
          <a:lstStyle/>
          <a:p>
            <a:pPr>
              <a:defRPr/>
            </a:pPr>
          </a:p>
        </p:txBody>
      </p:sp>
      <p:sp>
        <p:nvSpPr>
          <p:cNvPr id="25" name="TextBox 24"/>
          <p:cNvSpPr txBox="1"/>
          <p:nvPr/>
        </p:nvSpPr>
        <p:spPr>
          <a:xfrm>
            <a:off x="10028705" y="5814938"/>
            <a:ext cx="71949" cy="6845"/>
          </a:xfrm>
          <a:prstGeom prst="rect">
            <a:avLst/>
          </a:prstGeom>
          <a:noFill/>
        </p:spPr>
        <p:txBody>
          <a:bodyPr wrap="none">
            <a:spAutoFit/>
          </a:bodyPr>
          <a:lstStyle/>
          <a:p>
            <a:pPr>
              <a:defRPr/>
            </a:pPr>
          </a:p>
        </p:txBody>
      </p:sp>
      <p:sp>
        <p:nvSpPr>
          <p:cNvPr id="26" name="TextBox 25"/>
          <p:cNvSpPr txBox="1"/>
          <p:nvPr/>
        </p:nvSpPr>
        <p:spPr>
          <a:xfrm>
            <a:off x="10156000" y="5771101"/>
            <a:ext cx="31643" cy="27380"/>
          </a:xfrm>
          <a:prstGeom prst="rect">
            <a:avLst/>
          </a:prstGeom>
          <a:noFill/>
        </p:spPr>
        <p:txBody>
          <a:bodyPr wrap="none">
            <a:spAutoFit/>
          </a:bodyPr>
          <a:lstStyle/>
          <a:p>
            <a:pPr>
              <a:defRPr/>
            </a:pPr>
          </a:p>
        </p:txBody>
      </p:sp>
      <p:sp>
        <p:nvSpPr>
          <p:cNvPr id="27" name="TextBox 26"/>
          <p:cNvSpPr txBox="1"/>
          <p:nvPr/>
        </p:nvSpPr>
        <p:spPr>
          <a:xfrm>
            <a:off x="10150946" y="5636388"/>
            <a:ext cx="8422" cy="332778"/>
          </a:xfrm>
          <a:prstGeom prst="rect">
            <a:avLst/>
          </a:prstGeom>
          <a:noFill/>
        </p:spPr>
        <p:txBody>
          <a:bodyPr wrap="none">
            <a:spAutoFit/>
          </a:bodyPr>
          <a:lstStyle/>
          <a:p>
            <a:pPr>
              <a:defRPr/>
            </a:pPr>
          </a:p>
        </p:txBody>
      </p:sp>
      <p:sp>
        <p:nvSpPr>
          <p:cNvPr id="28" name="TextBox 27"/>
          <p:cNvSpPr txBox="1"/>
          <p:nvPr/>
        </p:nvSpPr>
        <p:spPr>
          <a:xfrm>
            <a:off x="10158887" y="5720566"/>
            <a:ext cx="28515" cy="31020"/>
          </a:xfrm>
          <a:prstGeom prst="rect">
            <a:avLst/>
          </a:prstGeom>
          <a:noFill/>
        </p:spPr>
        <p:txBody>
          <a:bodyPr wrap="none">
            <a:spAutoFit/>
          </a:bodyPr>
          <a:lstStyle/>
          <a:p>
            <a:pPr>
              <a:defRPr/>
            </a:pPr>
          </a:p>
        </p:txBody>
      </p:sp>
      <p:sp>
        <p:nvSpPr>
          <p:cNvPr id="29" name="TextBox 28"/>
          <p:cNvSpPr txBox="1"/>
          <p:nvPr/>
        </p:nvSpPr>
        <p:spPr>
          <a:xfrm>
            <a:off x="10159248" y="5672943"/>
            <a:ext cx="29357" cy="34953"/>
          </a:xfrm>
          <a:prstGeom prst="rect">
            <a:avLst/>
          </a:prstGeom>
          <a:noFill/>
        </p:spPr>
        <p:txBody>
          <a:bodyPr wrap="none">
            <a:spAutoFit/>
          </a:bodyPr>
          <a:lstStyle/>
          <a:p>
            <a:pPr>
              <a:defRPr/>
            </a:pPr>
          </a:p>
        </p:txBody>
      </p:sp>
      <p:sp>
        <p:nvSpPr>
          <p:cNvPr id="30" name="TextBox 29"/>
          <p:cNvSpPr txBox="1"/>
          <p:nvPr/>
        </p:nvSpPr>
        <p:spPr>
          <a:xfrm>
            <a:off x="10183311" y="5954166"/>
            <a:ext cx="6016" cy="13835"/>
          </a:xfrm>
          <a:prstGeom prst="rect">
            <a:avLst/>
          </a:prstGeom>
          <a:noFill/>
        </p:spPr>
        <p:txBody>
          <a:bodyPr wrap="none">
            <a:spAutoFit/>
          </a:bodyPr>
          <a:lstStyle/>
          <a:p>
            <a:pPr>
              <a:defRPr/>
            </a:pPr>
          </a:p>
        </p:txBody>
      </p:sp>
      <p:sp>
        <p:nvSpPr>
          <p:cNvPr id="31" name="TextBox 30"/>
          <p:cNvSpPr txBox="1"/>
          <p:nvPr/>
        </p:nvSpPr>
        <p:spPr>
          <a:xfrm>
            <a:off x="10157684" y="5954603"/>
            <a:ext cx="29477" cy="29127"/>
          </a:xfrm>
          <a:prstGeom prst="rect">
            <a:avLst/>
          </a:prstGeom>
          <a:noFill/>
        </p:spPr>
        <p:txBody>
          <a:bodyPr wrap="none">
            <a:spAutoFit/>
          </a:bodyPr>
          <a:lstStyle/>
          <a:p>
            <a:pPr>
              <a:defRPr/>
            </a:pPr>
          </a:p>
        </p:txBody>
      </p:sp>
      <p:sp>
        <p:nvSpPr>
          <p:cNvPr id="32" name="TextBox 31"/>
          <p:cNvSpPr txBox="1"/>
          <p:nvPr/>
        </p:nvSpPr>
        <p:spPr>
          <a:xfrm>
            <a:off x="10017877" y="5963487"/>
            <a:ext cx="143898" cy="21845"/>
          </a:xfrm>
          <a:prstGeom prst="rect">
            <a:avLst/>
          </a:prstGeom>
          <a:noFill/>
        </p:spPr>
        <p:txBody>
          <a:bodyPr wrap="none">
            <a:spAutoFit/>
          </a:bodyPr>
          <a:lstStyle/>
          <a:p>
            <a:pPr>
              <a:defRPr/>
            </a:pPr>
          </a:p>
        </p:txBody>
      </p:sp>
      <p:sp>
        <p:nvSpPr>
          <p:cNvPr id="33" name="TextBox 32"/>
          <p:cNvSpPr txBox="1"/>
          <p:nvPr/>
        </p:nvSpPr>
        <p:spPr>
          <a:xfrm>
            <a:off x="10026299" y="5969166"/>
            <a:ext cx="128257" cy="11505"/>
          </a:xfrm>
          <a:prstGeom prst="rect">
            <a:avLst/>
          </a:prstGeom>
          <a:noFill/>
        </p:spPr>
        <p:txBody>
          <a:bodyPr wrap="none">
            <a:spAutoFit/>
          </a:bodyPr>
          <a:lstStyle/>
          <a:p>
            <a:pPr>
              <a:defRPr/>
            </a:pPr>
          </a:p>
        </p:txBody>
      </p:sp>
      <p:sp>
        <p:nvSpPr>
          <p:cNvPr id="34" name="TextBox 33"/>
          <p:cNvSpPr txBox="1"/>
          <p:nvPr/>
        </p:nvSpPr>
        <p:spPr>
          <a:xfrm>
            <a:off x="10038210" y="5920815"/>
            <a:ext cx="19130" cy="20680"/>
          </a:xfrm>
          <a:prstGeom prst="rect">
            <a:avLst/>
          </a:prstGeom>
          <a:noFill/>
        </p:spPr>
        <p:txBody>
          <a:bodyPr wrap="none">
            <a:spAutoFit/>
          </a:bodyPr>
          <a:lstStyle/>
          <a:p>
            <a:pPr>
              <a:defRPr/>
            </a:pPr>
          </a:p>
        </p:txBody>
      </p:sp>
      <p:sp>
        <p:nvSpPr>
          <p:cNvPr id="35" name="TextBox 34"/>
          <p:cNvSpPr txBox="1"/>
          <p:nvPr/>
        </p:nvSpPr>
        <p:spPr>
          <a:xfrm>
            <a:off x="10059867" y="5920815"/>
            <a:ext cx="19130" cy="20680"/>
          </a:xfrm>
          <a:prstGeom prst="rect">
            <a:avLst/>
          </a:prstGeom>
          <a:noFill/>
        </p:spPr>
        <p:txBody>
          <a:bodyPr wrap="none">
            <a:spAutoFit/>
          </a:bodyPr>
          <a:lstStyle/>
          <a:p>
            <a:pPr>
              <a:defRPr/>
            </a:pPr>
          </a:p>
        </p:txBody>
      </p:sp>
      <p:sp>
        <p:nvSpPr>
          <p:cNvPr id="36" name="TextBox 35"/>
          <p:cNvSpPr txBox="1"/>
          <p:nvPr/>
        </p:nvSpPr>
        <p:spPr>
          <a:xfrm>
            <a:off x="10080201" y="5920815"/>
            <a:ext cx="19130" cy="20680"/>
          </a:xfrm>
          <a:prstGeom prst="rect">
            <a:avLst/>
          </a:prstGeom>
          <a:noFill/>
        </p:spPr>
        <p:txBody>
          <a:bodyPr wrap="none">
            <a:spAutoFit/>
          </a:bodyPr>
          <a:lstStyle/>
          <a:p>
            <a:pPr>
              <a:defRPr/>
            </a:pPr>
          </a:p>
        </p:txBody>
      </p:sp>
      <p:sp>
        <p:nvSpPr>
          <p:cNvPr id="37" name="TextBox 36"/>
          <p:cNvSpPr txBox="1"/>
          <p:nvPr/>
        </p:nvSpPr>
        <p:spPr>
          <a:xfrm>
            <a:off x="10129410" y="5841444"/>
            <a:ext cx="9625" cy="110538"/>
          </a:xfrm>
          <a:prstGeom prst="rect">
            <a:avLst/>
          </a:prstGeom>
          <a:noFill/>
        </p:spPr>
        <p:txBody>
          <a:bodyPr wrap="none">
            <a:spAutoFit/>
          </a:bodyPr>
          <a:lstStyle/>
          <a:p>
            <a:pPr>
              <a:defRPr/>
            </a:pPr>
          </a:p>
        </p:txBody>
      </p:sp>
      <p:sp>
        <p:nvSpPr>
          <p:cNvPr id="38" name="TextBox 37"/>
          <p:cNvSpPr txBox="1"/>
          <p:nvPr/>
        </p:nvSpPr>
        <p:spPr>
          <a:xfrm>
            <a:off x="6539916" y="1365914"/>
            <a:ext cx="5359400" cy="4954628"/>
          </a:xfrm>
          <a:prstGeom prst="rect">
            <a:avLst/>
          </a:prstGeom>
          <a:noFill/>
        </p:spPr>
        <p:txBody>
          <a:bodyPr wrap="none">
            <a:spAutoFit/>
          </a:bodyPr>
          <a:lstStyle/>
          <a:p>
            <a:pPr>
              <a:defRPr/>
            </a:pPr>
          </a:p>
        </p:txBody>
      </p:sp>
      <p:sp>
        <p:nvSpPr>
          <p:cNvPr id="39" name="TextBox 38"/>
          <p:cNvSpPr txBox="1"/>
          <p:nvPr/>
        </p:nvSpPr>
        <p:spPr>
          <a:xfrm>
            <a:off x="7680324" y="1814171"/>
            <a:ext cx="612303" cy="510069"/>
          </a:xfrm>
          <a:prstGeom prst="rect">
            <a:avLst/>
          </a:prstGeom>
          <a:noFill/>
        </p:spPr>
        <p:txBody>
          <a:bodyPr wrap="none">
            <a:spAutoFit/>
          </a:bodyPr>
          <a:lstStyle/>
          <a:p>
            <a:pPr>
              <a:defRPr/>
            </a:pPr>
          </a:p>
        </p:txBody>
      </p:sp>
      <p:sp>
        <p:nvSpPr>
          <p:cNvPr id="40" name="TextBox 39"/>
          <p:cNvSpPr txBox="1"/>
          <p:nvPr/>
        </p:nvSpPr>
        <p:spPr>
          <a:xfrm>
            <a:off x="9823450" y="5554772"/>
            <a:ext cx="612303" cy="510069"/>
          </a:xfrm>
          <a:prstGeom prst="rect">
            <a:avLst/>
          </a:prstGeom>
          <a:noFill/>
        </p:spPr>
        <p:txBody>
          <a:bodyPr wrap="none">
            <a:spAutoFit/>
          </a:bodyPr>
          <a:lstStyle/>
          <a:p>
            <a:pPr>
              <a:defRPr/>
            </a:pPr>
          </a:p>
        </p:txBody>
      </p:sp>
      <p:sp>
        <p:nvSpPr>
          <p:cNvPr id="41" name="TextBox 40"/>
          <p:cNvSpPr txBox="1"/>
          <p:nvPr/>
        </p:nvSpPr>
        <p:spPr>
          <a:xfrm>
            <a:off x="8005845" y="1190714"/>
            <a:ext cx="304800" cy="942975"/>
          </a:xfrm>
          <a:prstGeom prst="rect">
            <a:avLst/>
          </a:prstGeom>
          <a:noFill/>
        </p:spPr>
        <p:txBody>
          <a:bodyPr wrap="none">
            <a:spAutoFit/>
          </a:bodyPr>
          <a:lstStyle/>
          <a:p>
            <a:pPr>
              <a:defRPr/>
            </a:pPr>
          </a:p>
        </p:txBody>
      </p:sp>
      <p:sp>
        <p:nvSpPr>
          <p:cNvPr id="42" name="TextBox 41"/>
          <p:cNvSpPr txBox="1"/>
          <p:nvPr/>
        </p:nvSpPr>
        <p:spPr>
          <a:xfrm>
            <a:off x="10104523" y="4775289"/>
            <a:ext cx="304800" cy="942975"/>
          </a:xfrm>
          <a:prstGeom prst="rect">
            <a:avLst/>
          </a:prstGeom>
          <a:noFill/>
        </p:spPr>
        <p:txBody>
          <a:bodyPr wrap="none">
            <a:spAutoFit/>
          </a:bodyPr>
          <a:lstStyle/>
          <a:p>
            <a:pPr>
              <a:defRPr/>
            </a:pPr>
          </a:p>
        </p:txBody>
      </p:sp>
      <p:sp>
        <p:nvSpPr>
          <p:cNvPr id="43" name="TextBox 42"/>
          <p:cNvSpPr txBox="1"/>
          <p:nvPr/>
        </p:nvSpPr>
        <p:spPr>
          <a:xfrm>
            <a:off x="9544123" y="1270072"/>
            <a:ext cx="626354" cy="3838406"/>
          </a:xfrm>
          <a:prstGeom prst="rect">
            <a:avLst/>
          </a:prstGeom>
          <a:noFill/>
        </p:spPr>
        <p:txBody>
          <a:bodyPr wrap="none">
            <a:spAutoFit/>
          </a:bodyPr>
          <a:lstStyle/>
          <a:p>
            <a:pPr>
              <a:defRPr/>
            </a:pPr>
          </a:p>
        </p:txBody>
      </p:sp>
      <p:sp>
        <p:nvSpPr>
          <p:cNvPr id="44" name="TextBox 43"/>
          <p:cNvSpPr txBox="1"/>
          <p:nvPr/>
        </p:nvSpPr>
        <p:spPr>
          <a:xfrm>
            <a:off x="8640694" y="3103268"/>
            <a:ext cx="2550442" cy="369332"/>
          </a:xfrm>
          <a:prstGeom prst="rect">
            <a:avLst/>
          </a:prstGeom>
          <a:noFill/>
        </p:spPr>
        <p:txBody>
          <a:bodyPr wrap="none">
            <a:spAutoFit/>
          </a:bodyPr>
          <a:lstStyle/>
          <a:p>
            <a:pPr>
              <a:defRPr/>
            </a:pPr>
            <a:r>
              <a:t>logical end-end transport</a:t>
            </a:r>
          </a:p>
        </p:txBody>
      </p:sp>
      <p:sp>
        <p:nvSpPr>
          <p:cNvPr id="45" name="TextBox 44"/>
          <p:cNvSpPr txBox="1"/>
          <p:nvPr/>
        </p:nvSpPr>
        <p:spPr>
          <a:xfrm>
            <a:off x="736738" y="1365914"/>
            <a:ext cx="6288757" cy="5492086"/>
          </a:xfrm>
          <a:prstGeom prst="rect">
            <a:avLst/>
          </a:prstGeom>
          <a:noFill/>
        </p:spPr>
        <p:txBody>
          <a:bodyPr wrap="none">
            <a:spAutoFit/>
          </a:bodyPr>
          <a:lstStyle/>
          <a:p>
            <a:pPr>
              <a:defRPr/>
            </a:pPr>
            <a:r>
              <a:t>TCP: Transmission Control Protocol</a:t>
            </a:r>
          </a:p>
          <a:p>
            <a:pPr>
              <a:defRPr/>
            </a:pPr>
            <a:r>
              <a:t>Reliable, in-order delivery</a:t>
            </a:r>
          </a:p>
          <a:p>
            <a:pPr>
              <a:defRPr/>
            </a:pPr>
            <a:r>
              <a:t>Congestion control </a:t>
            </a:r>
          </a:p>
          <a:p>
            <a:pPr>
              <a:defRPr/>
            </a:pPr>
            <a:r>
              <a:t>Flow control</a:t>
            </a:r>
          </a:p>
          <a:p>
            <a:pPr>
              <a:defRPr/>
            </a:pPr>
            <a:r>
              <a:t>Connection setup</a:t>
            </a:r>
          </a:p>
          <a:p>
            <a:pPr>
              <a:defRPr/>
            </a:pPr>
            <a:r>
              <a:t>UDP: User Datagram Protocol</a:t>
            </a:r>
          </a:p>
          <a:p>
            <a:pPr>
              <a:defRPr/>
            </a:pPr>
            <a:r>
              <a:t>Unreliable, unordered delivery</a:t>
            </a:r>
          </a:p>
          <a:p>
            <a:pPr>
              <a:defRPr/>
            </a:pPr>
            <a:r>
              <a:t>No-frills extension of “best-effort” IP</a:t>
            </a:r>
          </a:p>
          <a:p>
            <a:pPr>
              <a:defRPr/>
            </a:pPr>
            <a:r>
              <a:t>Services not available: </a:t>
            </a:r>
          </a:p>
          <a:p>
            <a:pPr>
              <a:defRPr/>
            </a:pPr>
            <a:r>
              <a:t>Delay guarantees</a:t>
            </a:r>
          </a:p>
          <a:p>
            <a:pPr>
              <a:defRPr/>
            </a:pPr>
            <a:r>
              <a:t>Bandwidth guarantees</a:t>
            </a:r>
          </a:p>
        </p:txBody>
      </p:sp>
    </p:spTree>
  </p:cSld>
  <p:clrMapOvr>
    <a:masterClrMapping/>
  </p:clrMapOvr>
</p:sld>
</file>

<file path=ppt/slides/slide3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Transport-layer services overview</a:t>
            </a:r>
          </a:p>
          <a:p>
            <a:pPr>
              <a:defRPr/>
            </a:pPr>
            <a:r>
              <a:t>Connectionless transport: UDP</a:t>
            </a:r>
          </a:p>
          <a:p>
            <a:pPr>
              <a:defRPr/>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90439" y="3479610"/>
            <a:ext cx="1364989" cy="523220"/>
          </a:xfrm>
          <a:prstGeom prst="rect">
            <a:avLst/>
          </a:prstGeom>
          <a:noFill/>
        </p:spPr>
        <p:txBody>
          <a:bodyPr wrap="none">
            <a:spAutoFit/>
          </a:bodyPr>
          <a:lstStyle/>
          <a:p>
            <a:pPr>
              <a:defRPr/>
            </a:pPr>
            <a:r>
              <a:t>Internet</a:t>
            </a:r>
          </a:p>
        </p:txBody>
      </p:sp>
      <p:sp>
        <p:nvSpPr>
          <p:cNvPr id="3" name="TextBox 2"/>
          <p:cNvSpPr txBox="1"/>
          <p:nvPr/>
        </p:nvSpPr>
        <p:spPr>
          <a:xfrm>
            <a:off x="9250302" y="3526527"/>
            <a:ext cx="1558255" cy="538989"/>
          </a:xfrm>
          <a:prstGeom prst="rect">
            <a:avLst/>
          </a:prstGeom>
          <a:noFill/>
        </p:spPr>
        <p:txBody>
          <a:bodyPr wrap="none">
            <a:spAutoFit/>
          </a:bodyPr>
          <a:lstStyle/>
          <a:p>
            <a:pPr>
              <a:defRPr/>
            </a:pPr>
          </a:p>
        </p:txBody>
      </p:sp>
      <p:sp>
        <p:nvSpPr>
          <p:cNvPr id="4" name="TextBox 3"/>
          <p:cNvSpPr txBox="1"/>
          <p:nvPr/>
        </p:nvSpPr>
        <p:spPr>
          <a:xfrm>
            <a:off x="798691" y="229037"/>
            <a:ext cx="10515600" cy="894622"/>
          </a:xfrm>
          <a:prstGeom prst="rect">
            <a:avLst/>
          </a:prstGeom>
          <a:noFill/>
        </p:spPr>
        <p:txBody>
          <a:bodyPr wrap="none">
            <a:spAutoFit/>
          </a:bodyPr>
          <a:lstStyle/>
          <a:p>
            <a:pPr>
              <a:defRPr/>
            </a:pPr>
            <a:r>
              <a:t>What’s the “Internet”?</a:t>
            </a:r>
          </a:p>
        </p:txBody>
      </p:sp>
      <p:sp>
        <p:nvSpPr>
          <p:cNvPr id="5" name="TextBox 4"/>
          <p:cNvSpPr txBox="1"/>
          <p:nvPr/>
        </p:nvSpPr>
        <p:spPr>
          <a:xfrm>
            <a:off x="7189291" y="1641975"/>
            <a:ext cx="4101062" cy="4254341"/>
          </a:xfrm>
          <a:prstGeom prst="rect">
            <a:avLst/>
          </a:prstGeom>
          <a:noFill/>
        </p:spPr>
        <p:txBody>
          <a:bodyPr wrap="none">
            <a:spAutoFit/>
          </a:bodyPr>
          <a:lstStyle/>
          <a:p>
            <a:pPr>
              <a:defRPr/>
            </a:pP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68276"/>
            <a:ext cx="10515600" cy="930275"/>
          </a:xfrm>
          <a:prstGeom prst="rect">
            <a:avLst/>
          </a:prstGeom>
          <a:noFill/>
        </p:spPr>
        <p:txBody>
          <a:bodyPr wrap="none">
            <a:spAutoFit/>
          </a:bodyPr>
          <a:lstStyle/>
          <a:p>
            <a:pPr>
              <a:defRPr/>
            </a:pPr>
            <a:r>
              <a:t>Generating Randomness    (e.g. keys, IV)</a:t>
            </a:r>
          </a:p>
        </p:txBody>
      </p:sp>
      <p:sp>
        <p:nvSpPr>
          <p:cNvPr id="3" name="TextBox 2"/>
          <p:cNvSpPr txBox="1"/>
          <p:nvPr/>
        </p:nvSpPr>
        <p:spPr>
          <a:xfrm>
            <a:off x="508000" y="2819400"/>
            <a:ext cx="11277600" cy="3009900"/>
          </a:xfrm>
          <a:prstGeom prst="rect">
            <a:avLst/>
          </a:prstGeom>
          <a:noFill/>
        </p:spPr>
        <p:txBody>
          <a:bodyPr wrap="none">
            <a:spAutoFit/>
          </a:bodyPr>
          <a:lstStyle/>
          <a:p>
            <a:pPr>
              <a:defRPr/>
            </a:pPr>
            <a:r>
              <a:t>Pseudorandom generators in practice:     (e.g.  /dev/random)</a:t>
            </a:r>
          </a:p>
          <a:p>
            <a:pPr>
              <a:defRPr/>
            </a:pPr>
            <a:r>
              <a:t>Continuously add entropy (uncertainty) to internal state</a:t>
            </a:r>
          </a:p>
          <a:p>
            <a:pPr>
              <a:defRPr/>
            </a:pPr>
            <a:r>
              <a:t>Entropy sources:</a:t>
            </a:r>
          </a:p>
          <a:p>
            <a:pPr>
              <a:defRPr/>
            </a:pPr>
            <a:r>
              <a:t>Hardware RNG:   Intel RDRAND instruction (Ivy Bridge, 2012).    3Gb/sec.  </a:t>
            </a:r>
          </a:p>
          <a:p>
            <a:pPr>
              <a:defRPr/>
            </a:pPr>
            <a:r>
              <a:t>Timing:  hardware interrupts  (keyboard, mouse)</a:t>
            </a:r>
          </a:p>
          <a:p>
            <a:pPr>
              <a:defRPr/>
            </a:pPr>
            <a:r>
              <a:t>NIST SP 800-90A:    NIST approved generators</a:t>
            </a:r>
          </a:p>
        </p:txBody>
      </p:sp>
      <p:pic>
        <p:nvPicPr>
          <p:cNvPr id="4" name="Picture 3" descr="image.png"/>
          <p:cNvPicPr>
            <a:picLocks noChangeAspect="1"/>
          </p:cNvPicPr>
          <p:nvPr/>
        </p:nvPicPr>
        <p:blipFill>
          <a:blip r:embed="rId2"/>
          <a:stretch>
            <a:fillRect/>
          </a:stretch>
        </p:blipFill>
        <p:spPr>
          <a:xfrm>
            <a:off x="2235200" y="1295400"/>
            <a:ext cx="7924800" cy="1219200"/>
          </a:xfrm>
          <a:prstGeom prst="rect">
            <a:avLst/>
          </a:prstGeom>
        </p:spPr>
      </p:pic>
      <p:sp>
        <p:nvSpPr>
          <p:cNvPr id="5" name="TextBox 4"/>
          <p:cNvSpPr txBox="1"/>
          <p:nvPr/>
        </p:nvSpPr>
        <p:spPr>
          <a:xfrm>
            <a:off x="2235200" y="1420814"/>
            <a:ext cx="838200" cy="896937"/>
          </a:xfrm>
          <a:prstGeom prst="rect">
            <a:avLst/>
          </a:prstGeom>
          <a:noFill/>
        </p:spPr>
        <p:txBody>
          <a:bodyPr wrap="none">
            <a:spAutoFit/>
          </a:bodyPr>
          <a:lstStyle/>
          <a:p>
            <a:pPr>
              <a:defRPr/>
            </a:pPr>
          </a:p>
        </p:txBody>
      </p:sp>
    </p:spTree>
  </p:cSld>
  <p:clrMapOvr>
    <a:masterClrMapping/>
  </p:clrMapOvr>
</p:sld>
</file>

<file path=ppt/slides/slide4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UDP: User Datagram Protocol</a:t>
            </a:r>
          </a:p>
        </p:txBody>
      </p:sp>
      <p:sp>
        <p:nvSpPr>
          <p:cNvPr id="3" name="TextBox 2"/>
          <p:cNvSpPr txBox="1"/>
          <p:nvPr/>
        </p:nvSpPr>
        <p:spPr>
          <a:xfrm>
            <a:off x="389787" y="1528553"/>
            <a:ext cx="5939295" cy="2927537"/>
          </a:xfrm>
          <a:prstGeom prst="rect">
            <a:avLst/>
          </a:prstGeom>
          <a:noFill/>
        </p:spPr>
        <p:txBody>
          <a:bodyPr wrap="none">
            <a:spAutoFit/>
          </a:bodyPr>
          <a:lstStyle/>
          <a:p>
            <a:pPr>
              <a:defRPr/>
            </a:pPr>
            <a:r>
              <a:t>“no frills,” “bare bones” Internet transport protocol</a:t>
            </a:r>
          </a:p>
          <a:p>
            <a:pPr>
              <a:defRPr/>
            </a:pPr>
            <a:r>
              <a:t>“best effort” service, UDP segments may be:</a:t>
            </a:r>
          </a:p>
          <a:p>
            <a:pPr>
              <a:defRPr/>
            </a:pPr>
            <a:r>
              <a:t>Lost</a:t>
            </a:r>
          </a:p>
          <a:p>
            <a:pPr>
              <a:defRPr/>
            </a:pPr>
            <a:r>
              <a:t>Delivered out-of-order to app</a:t>
            </a:r>
          </a:p>
        </p:txBody>
      </p:sp>
      <p:sp>
        <p:nvSpPr>
          <p:cNvPr id="4" name="TextBox 3"/>
          <p:cNvSpPr txBox="1"/>
          <p:nvPr/>
        </p:nvSpPr>
        <p:spPr>
          <a:xfrm>
            <a:off x="389787" y="4456090"/>
            <a:ext cx="5550595" cy="2060359"/>
          </a:xfrm>
          <a:prstGeom prst="rect">
            <a:avLst/>
          </a:prstGeom>
          <a:noFill/>
        </p:spPr>
        <p:txBody>
          <a:bodyPr wrap="none">
            <a:spAutoFit/>
          </a:bodyPr>
          <a:lstStyle/>
          <a:p>
            <a:pPr>
              <a:defRPr/>
            </a:pPr>
            <a:r>
              <a:t>Connectionless:</a:t>
            </a:r>
          </a:p>
          <a:p>
            <a:pPr>
              <a:defRPr/>
            </a:pPr>
            <a:r>
              <a:t>No handshaking between UDP sender, receiver</a:t>
            </a:r>
          </a:p>
          <a:p>
            <a:pPr>
              <a:defRPr/>
            </a:pPr>
            <a:r>
              <a:t>Each UDP segment handled independently of others</a:t>
            </a:r>
          </a:p>
        </p:txBody>
      </p:sp>
    </p:spTree>
  </p:cSld>
  <p:clrMapOvr>
    <a:masterClrMapping/>
  </p:clrMapOvr>
</p:sld>
</file>

<file path=ppt/slides/slide4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UDP: User Datagram Protocol</a:t>
            </a:r>
          </a:p>
        </p:txBody>
      </p:sp>
      <p:sp>
        <p:nvSpPr>
          <p:cNvPr id="3" name="TextBox 2"/>
          <p:cNvSpPr txBox="1"/>
          <p:nvPr/>
        </p:nvSpPr>
        <p:spPr>
          <a:xfrm>
            <a:off x="798690" y="1543058"/>
            <a:ext cx="11100625" cy="4888778"/>
          </a:xfrm>
          <a:prstGeom prst="rect">
            <a:avLst/>
          </a:prstGeom>
          <a:noFill/>
        </p:spPr>
        <p:txBody>
          <a:bodyPr wrap="none">
            <a:spAutoFit/>
          </a:bodyPr>
          <a:lstStyle/>
          <a:p>
            <a:pPr>
              <a:defRPr/>
            </a:pPr>
            <a:r>
              <a:t>UDP use:</a:t>
            </a:r>
          </a:p>
          <a:p>
            <a:pPr>
              <a:defRPr/>
            </a:pPr>
            <a:r>
              <a:t>streaming multimedia apps (loss tolerant, rate sensitive)</a:t>
            </a:r>
          </a:p>
          <a:p>
            <a:pPr>
              <a:defRPr/>
            </a:pPr>
            <a:r>
              <a:t>DNS</a:t>
            </a:r>
          </a:p>
          <a:p>
            <a:pPr>
              <a:defRPr/>
            </a:pPr>
            <a:r>
              <a:t>SNMP</a:t>
            </a:r>
          </a:p>
          <a:p>
            <a:pPr>
              <a:defRPr/>
            </a:pPr>
            <a:r>
              <a:t>HTTP/3</a:t>
            </a:r>
          </a:p>
          <a:p>
            <a:pPr>
              <a:defRPr/>
            </a:pPr>
            <a:r>
              <a:t>If reliable transfer needed over UDP (e.g., HTTP/3): </a:t>
            </a:r>
          </a:p>
          <a:p>
            <a:pPr>
              <a:defRPr/>
            </a:pPr>
            <a:r>
              <a:t>Add needed reliability at application layer</a:t>
            </a:r>
          </a:p>
          <a:p>
            <a:pPr>
              <a:defRPr/>
            </a:pPr>
            <a:r>
              <a:t>Add congestion control at application layer</a:t>
            </a:r>
          </a:p>
        </p:txBody>
      </p:sp>
    </p:spTree>
  </p:cSld>
  <p:clrMapOvr>
    <a:masterClrMapping/>
  </p:clrMapOvr>
</p:sld>
</file>

<file path=ppt/slides/slide4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295012" y="2167472"/>
            <a:ext cx="890436" cy="2912558"/>
          </a:xfrm>
          <a:prstGeom prst="rect">
            <a:avLst/>
          </a:prstGeom>
          <a:noFill/>
        </p:spPr>
        <p:txBody>
          <a:bodyPr wrap="none">
            <a:spAutoFit/>
          </a:bodyPr>
          <a:lstStyle/>
          <a:p>
            <a:pPr>
              <a:defRPr/>
            </a:pPr>
          </a:p>
        </p:txBody>
      </p:sp>
      <p:sp>
        <p:nvSpPr>
          <p:cNvPr id="3" name="TextBox 2"/>
          <p:cNvSpPr txBox="1"/>
          <p:nvPr/>
        </p:nvSpPr>
        <p:spPr>
          <a:xfrm>
            <a:off x="8481037" y="1538123"/>
            <a:ext cx="1684948" cy="523220"/>
          </a:xfrm>
          <a:prstGeom prst="rect">
            <a:avLst/>
          </a:prstGeom>
          <a:noFill/>
        </p:spPr>
        <p:txBody>
          <a:bodyPr wrap="none">
            <a:spAutoFit/>
          </a:bodyPr>
          <a:lstStyle/>
          <a:p>
            <a:pPr>
              <a:defRPr/>
            </a:pPr>
            <a:r>
              <a:t>DNS client</a:t>
            </a:r>
          </a:p>
        </p:txBody>
      </p:sp>
      <p:sp>
        <p:nvSpPr>
          <p:cNvPr id="4" name="TextBox 3"/>
          <p:cNvSpPr txBox="1"/>
          <p:nvPr/>
        </p:nvSpPr>
        <p:spPr>
          <a:xfrm>
            <a:off x="1935319" y="1662731"/>
            <a:ext cx="1793889" cy="523220"/>
          </a:xfrm>
          <a:prstGeom prst="rect">
            <a:avLst/>
          </a:prstGeom>
          <a:noFill/>
        </p:spPr>
        <p:txBody>
          <a:bodyPr wrap="none">
            <a:spAutoFit/>
          </a:bodyPr>
          <a:lstStyle/>
          <a:p>
            <a:pPr>
              <a:defRPr/>
            </a:pPr>
            <a:r>
              <a:t>DNS server</a:t>
            </a:r>
          </a:p>
        </p:txBody>
      </p:sp>
      <p:sp>
        <p:nvSpPr>
          <p:cNvPr id="5" name="TextBox 4"/>
          <p:cNvSpPr txBox="1"/>
          <p:nvPr/>
        </p:nvSpPr>
        <p:spPr>
          <a:xfrm>
            <a:off x="798690" y="289325"/>
            <a:ext cx="11100625" cy="894622"/>
          </a:xfrm>
          <a:prstGeom prst="rect">
            <a:avLst/>
          </a:prstGeom>
          <a:noFill/>
        </p:spPr>
        <p:txBody>
          <a:bodyPr wrap="none">
            <a:spAutoFit/>
          </a:bodyPr>
          <a:lstStyle/>
          <a:p>
            <a:pPr>
              <a:defRPr/>
            </a:pPr>
            <a:r>
              <a:t>UDP: Transport Layer Actions</a:t>
            </a:r>
          </a:p>
        </p:txBody>
      </p:sp>
      <p:sp>
        <p:nvSpPr>
          <p:cNvPr id="6" name="TextBox 5"/>
          <p:cNvSpPr txBox="1"/>
          <p:nvPr/>
        </p:nvSpPr>
        <p:spPr>
          <a:xfrm>
            <a:off x="4062521" y="4965666"/>
            <a:ext cx="4036903" cy="1028731"/>
          </a:xfrm>
          <a:prstGeom prst="rect">
            <a:avLst/>
          </a:prstGeom>
          <a:noFill/>
        </p:spPr>
        <p:txBody>
          <a:bodyPr wrap="none">
            <a:spAutoFit/>
          </a:bodyPr>
          <a:lstStyle/>
          <a:p>
            <a:pPr>
              <a:defRPr/>
            </a:pPr>
          </a:p>
        </p:txBody>
      </p:sp>
      <p:sp>
        <p:nvSpPr>
          <p:cNvPr id="7" name="TextBox 6"/>
          <p:cNvSpPr txBox="1"/>
          <p:nvPr/>
        </p:nvSpPr>
        <p:spPr>
          <a:xfrm>
            <a:off x="854349" y="2256655"/>
            <a:ext cx="846644" cy="2922199"/>
          </a:xfrm>
          <a:prstGeom prst="rect">
            <a:avLst/>
          </a:prstGeom>
          <a:noFill/>
        </p:spPr>
        <p:txBody>
          <a:bodyPr wrap="none">
            <a:spAutoFit/>
          </a:bodyPr>
          <a:lstStyle/>
          <a:p>
            <a:pPr>
              <a:defRPr/>
            </a:pPr>
          </a:p>
        </p:txBody>
      </p:sp>
    </p:spTree>
  </p:cSld>
  <p:clrMapOvr>
    <a:masterClrMapping/>
  </p:clrMapOvr>
</p:sld>
</file>

<file path=ppt/slides/slide4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295012" y="2167472"/>
            <a:ext cx="890436" cy="2912558"/>
          </a:xfrm>
          <a:prstGeom prst="rect">
            <a:avLst/>
          </a:prstGeom>
          <a:noFill/>
        </p:spPr>
        <p:txBody>
          <a:bodyPr wrap="none">
            <a:spAutoFit/>
          </a:bodyPr>
          <a:lstStyle/>
          <a:p>
            <a:pPr>
              <a:defRPr/>
            </a:pPr>
          </a:p>
        </p:txBody>
      </p:sp>
      <p:sp>
        <p:nvSpPr>
          <p:cNvPr id="3" name="TextBox 2"/>
          <p:cNvSpPr txBox="1"/>
          <p:nvPr/>
        </p:nvSpPr>
        <p:spPr>
          <a:xfrm>
            <a:off x="854349" y="2256655"/>
            <a:ext cx="846644" cy="2922199"/>
          </a:xfrm>
          <a:prstGeom prst="rect">
            <a:avLst/>
          </a:prstGeom>
          <a:noFill/>
        </p:spPr>
        <p:txBody>
          <a:bodyPr wrap="none">
            <a:spAutoFit/>
          </a:bodyPr>
          <a:lstStyle/>
          <a:p>
            <a:pPr>
              <a:defRPr/>
            </a:pPr>
          </a:p>
        </p:txBody>
      </p:sp>
      <p:sp>
        <p:nvSpPr>
          <p:cNvPr id="4" name="TextBox 3"/>
          <p:cNvSpPr txBox="1"/>
          <p:nvPr/>
        </p:nvSpPr>
        <p:spPr>
          <a:xfrm>
            <a:off x="8481037" y="1538123"/>
            <a:ext cx="1684948" cy="523220"/>
          </a:xfrm>
          <a:prstGeom prst="rect">
            <a:avLst/>
          </a:prstGeom>
          <a:noFill/>
        </p:spPr>
        <p:txBody>
          <a:bodyPr wrap="none">
            <a:spAutoFit/>
          </a:bodyPr>
          <a:lstStyle/>
          <a:p>
            <a:pPr>
              <a:defRPr/>
            </a:pPr>
            <a:r>
              <a:t>DNS client</a:t>
            </a:r>
          </a:p>
        </p:txBody>
      </p:sp>
      <p:sp>
        <p:nvSpPr>
          <p:cNvPr id="5" name="TextBox 4"/>
          <p:cNvSpPr txBox="1"/>
          <p:nvPr/>
        </p:nvSpPr>
        <p:spPr>
          <a:xfrm>
            <a:off x="1935319" y="1662731"/>
            <a:ext cx="1793889" cy="523220"/>
          </a:xfrm>
          <a:prstGeom prst="rect">
            <a:avLst/>
          </a:prstGeom>
          <a:noFill/>
        </p:spPr>
        <p:txBody>
          <a:bodyPr wrap="none">
            <a:spAutoFit/>
          </a:bodyPr>
          <a:lstStyle/>
          <a:p>
            <a:pPr>
              <a:defRPr/>
            </a:pPr>
            <a:r>
              <a:t>DNS server</a:t>
            </a:r>
          </a:p>
        </p:txBody>
      </p:sp>
      <p:sp>
        <p:nvSpPr>
          <p:cNvPr id="6" name="TextBox 5"/>
          <p:cNvSpPr txBox="1"/>
          <p:nvPr/>
        </p:nvSpPr>
        <p:spPr>
          <a:xfrm>
            <a:off x="798690" y="289325"/>
            <a:ext cx="11100625" cy="894622"/>
          </a:xfrm>
          <a:prstGeom prst="rect">
            <a:avLst/>
          </a:prstGeom>
          <a:noFill/>
        </p:spPr>
        <p:txBody>
          <a:bodyPr wrap="none">
            <a:spAutoFit/>
          </a:bodyPr>
          <a:lstStyle/>
          <a:p>
            <a:pPr>
              <a:defRPr/>
            </a:pPr>
            <a:r>
              <a:t>UDP: Transport Layer Actions</a:t>
            </a:r>
          </a:p>
        </p:txBody>
      </p:sp>
      <p:sp>
        <p:nvSpPr>
          <p:cNvPr id="7" name="TextBox 6"/>
          <p:cNvSpPr txBox="1"/>
          <p:nvPr/>
        </p:nvSpPr>
        <p:spPr>
          <a:xfrm>
            <a:off x="4212477" y="1830701"/>
            <a:ext cx="3898344" cy="830997"/>
          </a:xfrm>
          <a:prstGeom prst="rect">
            <a:avLst/>
          </a:prstGeom>
          <a:noFill/>
        </p:spPr>
        <p:txBody>
          <a:bodyPr wrap="none">
            <a:spAutoFit/>
          </a:bodyPr>
          <a:lstStyle/>
          <a:p>
            <a:pPr>
              <a:defRPr/>
            </a:pPr>
            <a:r>
              <a:t>UDP sender actions:</a:t>
            </a:r>
          </a:p>
          <a:p>
            <a:pPr>
              <a:defRPr/>
            </a:pPr>
          </a:p>
        </p:txBody>
      </p:sp>
      <p:sp>
        <p:nvSpPr>
          <p:cNvPr id="8" name="TextBox 7"/>
          <p:cNvSpPr txBox="1"/>
          <p:nvPr/>
        </p:nvSpPr>
        <p:spPr>
          <a:xfrm>
            <a:off x="8502120" y="2078245"/>
            <a:ext cx="1986815" cy="2938360"/>
          </a:xfrm>
          <a:prstGeom prst="rect">
            <a:avLst/>
          </a:prstGeom>
          <a:noFill/>
        </p:spPr>
        <p:txBody>
          <a:bodyPr wrap="none">
            <a:spAutoFit/>
          </a:bodyPr>
          <a:lstStyle/>
          <a:p>
            <a:pPr>
              <a:defRPr/>
            </a:pPr>
          </a:p>
        </p:txBody>
      </p:sp>
      <p:sp>
        <p:nvSpPr>
          <p:cNvPr id="9" name="TextBox 8"/>
          <p:cNvSpPr txBox="1"/>
          <p:nvPr/>
        </p:nvSpPr>
        <p:spPr>
          <a:xfrm>
            <a:off x="4391544" y="2325099"/>
            <a:ext cx="3825456" cy="722955"/>
          </a:xfrm>
          <a:prstGeom prst="rect">
            <a:avLst/>
          </a:prstGeom>
          <a:noFill/>
        </p:spPr>
        <p:txBody>
          <a:bodyPr wrap="none">
            <a:spAutoFit/>
          </a:bodyPr>
          <a:lstStyle/>
          <a:p>
            <a:pPr>
              <a:defRPr/>
            </a:pPr>
            <a:r>
              <a:t>is passed an application-layer message</a:t>
            </a:r>
          </a:p>
        </p:txBody>
      </p:sp>
      <p:sp>
        <p:nvSpPr>
          <p:cNvPr id="10" name="TextBox 9"/>
          <p:cNvSpPr txBox="1"/>
          <p:nvPr/>
        </p:nvSpPr>
        <p:spPr>
          <a:xfrm>
            <a:off x="4388186" y="2990916"/>
            <a:ext cx="3825456" cy="722955"/>
          </a:xfrm>
          <a:prstGeom prst="rect">
            <a:avLst/>
          </a:prstGeom>
          <a:noFill/>
        </p:spPr>
        <p:txBody>
          <a:bodyPr wrap="none">
            <a:spAutoFit/>
          </a:bodyPr>
          <a:lstStyle/>
          <a:p>
            <a:pPr>
              <a:defRPr/>
            </a:pPr>
            <a:r>
              <a:t>determines UDP segment header fields values</a:t>
            </a:r>
          </a:p>
        </p:txBody>
      </p:sp>
      <p:sp>
        <p:nvSpPr>
          <p:cNvPr id="11" name="TextBox 10"/>
          <p:cNvSpPr txBox="1"/>
          <p:nvPr/>
        </p:nvSpPr>
        <p:spPr>
          <a:xfrm>
            <a:off x="4376692" y="3592863"/>
            <a:ext cx="3825456" cy="461665"/>
          </a:xfrm>
          <a:prstGeom prst="rect">
            <a:avLst/>
          </a:prstGeom>
          <a:noFill/>
        </p:spPr>
        <p:txBody>
          <a:bodyPr wrap="none">
            <a:spAutoFit/>
          </a:bodyPr>
          <a:lstStyle/>
          <a:p>
            <a:pPr>
              <a:defRPr/>
            </a:pPr>
            <a:r>
              <a:t>creates UDP segment</a:t>
            </a:r>
          </a:p>
        </p:txBody>
      </p:sp>
      <p:sp>
        <p:nvSpPr>
          <p:cNvPr id="12" name="TextBox 11"/>
          <p:cNvSpPr txBox="1"/>
          <p:nvPr/>
        </p:nvSpPr>
        <p:spPr>
          <a:xfrm>
            <a:off x="4381369" y="4025163"/>
            <a:ext cx="3825456" cy="461665"/>
          </a:xfrm>
          <a:prstGeom prst="rect">
            <a:avLst/>
          </a:prstGeom>
          <a:noFill/>
        </p:spPr>
        <p:txBody>
          <a:bodyPr wrap="none">
            <a:spAutoFit/>
          </a:bodyPr>
          <a:lstStyle/>
          <a:p>
            <a:pPr>
              <a:defRPr/>
            </a:pPr>
            <a:r>
              <a:t>passes segment to IP</a:t>
            </a:r>
          </a:p>
        </p:txBody>
      </p:sp>
      <p:sp>
        <p:nvSpPr>
          <p:cNvPr id="13" name="TextBox 12"/>
          <p:cNvSpPr txBox="1"/>
          <p:nvPr/>
        </p:nvSpPr>
        <p:spPr>
          <a:xfrm>
            <a:off x="1655121" y="2160335"/>
            <a:ext cx="2199790" cy="2938360"/>
          </a:xfrm>
          <a:prstGeom prst="rect">
            <a:avLst/>
          </a:prstGeom>
          <a:noFill/>
        </p:spPr>
        <p:txBody>
          <a:bodyPr wrap="none">
            <a:spAutoFit/>
          </a:bodyPr>
          <a:lstStyle/>
          <a:p>
            <a:pPr>
              <a:defRPr/>
            </a:pPr>
          </a:p>
        </p:txBody>
      </p:sp>
    </p:spTree>
  </p:cSld>
  <p:clrMapOvr>
    <a:masterClrMapping/>
  </p:clrMapOvr>
</p:sld>
</file>

<file path=ppt/slides/slide4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295012" y="2167472"/>
            <a:ext cx="890436" cy="2912558"/>
          </a:xfrm>
          <a:prstGeom prst="rect">
            <a:avLst/>
          </a:prstGeom>
          <a:noFill/>
        </p:spPr>
        <p:txBody>
          <a:bodyPr wrap="none">
            <a:spAutoFit/>
          </a:bodyPr>
          <a:lstStyle/>
          <a:p>
            <a:pPr>
              <a:defRPr/>
            </a:pPr>
          </a:p>
        </p:txBody>
      </p:sp>
      <p:sp>
        <p:nvSpPr>
          <p:cNvPr id="3" name="TextBox 2"/>
          <p:cNvSpPr txBox="1"/>
          <p:nvPr/>
        </p:nvSpPr>
        <p:spPr>
          <a:xfrm>
            <a:off x="854349" y="2256655"/>
            <a:ext cx="846644" cy="2922199"/>
          </a:xfrm>
          <a:prstGeom prst="rect">
            <a:avLst/>
          </a:prstGeom>
          <a:noFill/>
        </p:spPr>
        <p:txBody>
          <a:bodyPr wrap="none">
            <a:spAutoFit/>
          </a:bodyPr>
          <a:lstStyle/>
          <a:p>
            <a:pPr>
              <a:defRPr/>
            </a:pPr>
          </a:p>
        </p:txBody>
      </p:sp>
      <p:sp>
        <p:nvSpPr>
          <p:cNvPr id="4" name="TextBox 3"/>
          <p:cNvSpPr txBox="1"/>
          <p:nvPr/>
        </p:nvSpPr>
        <p:spPr>
          <a:xfrm>
            <a:off x="8481037" y="1538123"/>
            <a:ext cx="1684948" cy="523220"/>
          </a:xfrm>
          <a:prstGeom prst="rect">
            <a:avLst/>
          </a:prstGeom>
          <a:noFill/>
        </p:spPr>
        <p:txBody>
          <a:bodyPr wrap="none">
            <a:spAutoFit/>
          </a:bodyPr>
          <a:lstStyle/>
          <a:p>
            <a:pPr>
              <a:defRPr/>
            </a:pPr>
            <a:r>
              <a:t>DNS client</a:t>
            </a:r>
          </a:p>
        </p:txBody>
      </p:sp>
      <p:sp>
        <p:nvSpPr>
          <p:cNvPr id="5" name="TextBox 4"/>
          <p:cNvSpPr txBox="1"/>
          <p:nvPr/>
        </p:nvSpPr>
        <p:spPr>
          <a:xfrm>
            <a:off x="1935319" y="1662731"/>
            <a:ext cx="1793889" cy="523220"/>
          </a:xfrm>
          <a:prstGeom prst="rect">
            <a:avLst/>
          </a:prstGeom>
          <a:noFill/>
        </p:spPr>
        <p:txBody>
          <a:bodyPr wrap="none">
            <a:spAutoFit/>
          </a:bodyPr>
          <a:lstStyle/>
          <a:p>
            <a:pPr>
              <a:defRPr/>
            </a:pPr>
            <a:r>
              <a:t>DNS server</a:t>
            </a:r>
          </a:p>
        </p:txBody>
      </p:sp>
      <p:sp>
        <p:nvSpPr>
          <p:cNvPr id="6" name="TextBox 5"/>
          <p:cNvSpPr txBox="1"/>
          <p:nvPr/>
        </p:nvSpPr>
        <p:spPr>
          <a:xfrm>
            <a:off x="798690" y="289325"/>
            <a:ext cx="11100625" cy="894622"/>
          </a:xfrm>
          <a:prstGeom prst="rect">
            <a:avLst/>
          </a:prstGeom>
          <a:noFill/>
        </p:spPr>
        <p:txBody>
          <a:bodyPr wrap="none">
            <a:spAutoFit/>
          </a:bodyPr>
          <a:lstStyle/>
          <a:p>
            <a:pPr>
              <a:defRPr/>
            </a:pPr>
            <a:r>
              <a:t>UDP: Transport Layer Actions</a:t>
            </a:r>
          </a:p>
        </p:txBody>
      </p:sp>
      <p:sp>
        <p:nvSpPr>
          <p:cNvPr id="7" name="TextBox 6"/>
          <p:cNvSpPr txBox="1"/>
          <p:nvPr/>
        </p:nvSpPr>
        <p:spPr>
          <a:xfrm>
            <a:off x="4212477" y="1830701"/>
            <a:ext cx="3898344" cy="830997"/>
          </a:xfrm>
          <a:prstGeom prst="rect">
            <a:avLst/>
          </a:prstGeom>
          <a:noFill/>
        </p:spPr>
        <p:txBody>
          <a:bodyPr wrap="none">
            <a:spAutoFit/>
          </a:bodyPr>
          <a:lstStyle/>
          <a:p>
            <a:pPr>
              <a:defRPr/>
            </a:pPr>
            <a:r>
              <a:t>UDP receiver actions:</a:t>
            </a:r>
          </a:p>
          <a:p>
            <a:pPr>
              <a:defRPr/>
            </a:pPr>
          </a:p>
        </p:txBody>
      </p:sp>
      <p:sp>
        <p:nvSpPr>
          <p:cNvPr id="8" name="TextBox 7"/>
          <p:cNvSpPr txBox="1"/>
          <p:nvPr/>
        </p:nvSpPr>
        <p:spPr>
          <a:xfrm>
            <a:off x="1655121" y="2160335"/>
            <a:ext cx="2199790" cy="2938360"/>
          </a:xfrm>
          <a:prstGeom prst="rect">
            <a:avLst/>
          </a:prstGeom>
          <a:noFill/>
        </p:spPr>
        <p:txBody>
          <a:bodyPr wrap="none">
            <a:spAutoFit/>
          </a:bodyPr>
          <a:lstStyle/>
          <a:p>
            <a:pPr>
              <a:defRPr/>
            </a:pPr>
          </a:p>
        </p:txBody>
      </p:sp>
      <p:sp>
        <p:nvSpPr>
          <p:cNvPr id="9" name="TextBox 8"/>
          <p:cNvSpPr txBox="1"/>
          <p:nvPr/>
        </p:nvSpPr>
        <p:spPr>
          <a:xfrm>
            <a:off x="4380155" y="3324883"/>
            <a:ext cx="3825456" cy="722955"/>
          </a:xfrm>
          <a:prstGeom prst="rect">
            <a:avLst/>
          </a:prstGeom>
          <a:noFill/>
        </p:spPr>
        <p:txBody>
          <a:bodyPr wrap="none">
            <a:spAutoFit/>
          </a:bodyPr>
          <a:lstStyle/>
          <a:p>
            <a:pPr>
              <a:defRPr/>
            </a:pPr>
            <a:r>
              <a:t>extracts application-layer message</a:t>
            </a:r>
          </a:p>
        </p:txBody>
      </p:sp>
      <p:sp>
        <p:nvSpPr>
          <p:cNvPr id="10" name="TextBox 9"/>
          <p:cNvSpPr txBox="1"/>
          <p:nvPr/>
        </p:nvSpPr>
        <p:spPr>
          <a:xfrm>
            <a:off x="4378217" y="2693557"/>
            <a:ext cx="3825456" cy="722955"/>
          </a:xfrm>
          <a:prstGeom prst="rect">
            <a:avLst/>
          </a:prstGeom>
          <a:noFill/>
        </p:spPr>
        <p:txBody>
          <a:bodyPr wrap="none">
            <a:spAutoFit/>
          </a:bodyPr>
          <a:lstStyle/>
          <a:p>
            <a:pPr>
              <a:defRPr/>
            </a:pPr>
            <a:r>
              <a:t>checks UDP checksum header value</a:t>
            </a:r>
          </a:p>
        </p:txBody>
      </p:sp>
      <p:sp>
        <p:nvSpPr>
          <p:cNvPr id="11" name="TextBox 10"/>
          <p:cNvSpPr txBox="1"/>
          <p:nvPr/>
        </p:nvSpPr>
        <p:spPr>
          <a:xfrm>
            <a:off x="4388103" y="2278130"/>
            <a:ext cx="3825456" cy="461665"/>
          </a:xfrm>
          <a:prstGeom prst="rect">
            <a:avLst/>
          </a:prstGeom>
          <a:noFill/>
        </p:spPr>
        <p:txBody>
          <a:bodyPr wrap="none">
            <a:spAutoFit/>
          </a:bodyPr>
          <a:lstStyle/>
          <a:p>
            <a:pPr>
              <a:defRPr/>
            </a:pPr>
            <a:r>
              <a:t>receives segment from IP</a:t>
            </a:r>
          </a:p>
        </p:txBody>
      </p:sp>
      <p:sp>
        <p:nvSpPr>
          <p:cNvPr id="12" name="TextBox 11"/>
          <p:cNvSpPr txBox="1"/>
          <p:nvPr/>
        </p:nvSpPr>
        <p:spPr>
          <a:xfrm>
            <a:off x="4379533" y="3932414"/>
            <a:ext cx="3825456" cy="1036887"/>
          </a:xfrm>
          <a:prstGeom prst="rect">
            <a:avLst/>
          </a:prstGeom>
          <a:noFill/>
        </p:spPr>
        <p:txBody>
          <a:bodyPr wrap="none">
            <a:spAutoFit/>
          </a:bodyPr>
          <a:lstStyle/>
          <a:p>
            <a:pPr>
              <a:defRPr/>
            </a:pPr>
            <a:r>
              <a:t>demultiplexes message up to application via socket</a:t>
            </a:r>
          </a:p>
        </p:txBody>
      </p:sp>
      <p:sp>
        <p:nvSpPr>
          <p:cNvPr id="13" name="TextBox 12"/>
          <p:cNvSpPr txBox="1"/>
          <p:nvPr/>
        </p:nvSpPr>
        <p:spPr>
          <a:xfrm>
            <a:off x="8368272" y="2061343"/>
            <a:ext cx="3416536" cy="3302845"/>
          </a:xfrm>
          <a:prstGeom prst="rect">
            <a:avLst/>
          </a:prstGeom>
          <a:noFill/>
        </p:spPr>
        <p:txBody>
          <a:bodyPr wrap="none">
            <a:spAutoFit/>
          </a:bodyPr>
          <a:lstStyle/>
          <a:p>
            <a:pPr>
              <a:defRPr/>
            </a:pPr>
          </a:p>
        </p:txBody>
      </p:sp>
      <p:sp>
        <p:nvSpPr>
          <p:cNvPr id="14" name="TextBox 13"/>
          <p:cNvSpPr txBox="1"/>
          <p:nvPr/>
        </p:nvSpPr>
        <p:spPr>
          <a:xfrm>
            <a:off x="1741367" y="2989161"/>
            <a:ext cx="763166" cy="541031"/>
          </a:xfrm>
          <a:prstGeom prst="rect">
            <a:avLst/>
          </a:prstGeom>
          <a:noFill/>
        </p:spPr>
        <p:txBody>
          <a:bodyPr wrap="none">
            <a:spAutoFit/>
          </a:bodyPr>
          <a:lstStyle/>
          <a:p>
            <a:pPr>
              <a:defRPr/>
            </a:pPr>
          </a:p>
        </p:txBody>
      </p:sp>
      <p:sp>
        <p:nvSpPr>
          <p:cNvPr id="15" name="TextBox 14"/>
          <p:cNvSpPr txBox="1"/>
          <p:nvPr/>
        </p:nvSpPr>
        <p:spPr>
          <a:xfrm>
            <a:off x="4062521" y="4965666"/>
            <a:ext cx="4036903" cy="1028731"/>
          </a:xfrm>
          <a:prstGeom prst="rect">
            <a:avLst/>
          </a:prstGeom>
          <a:noFill/>
        </p:spPr>
        <p:txBody>
          <a:bodyPr wrap="none">
            <a:spAutoFit/>
          </a:bodyPr>
          <a:lstStyle/>
          <a:p>
            <a:pPr>
              <a:defRPr/>
            </a:pPr>
          </a:p>
        </p:txBody>
      </p:sp>
    </p:spTree>
  </p:cSld>
  <p:clrMapOvr>
    <a:masterClrMapping/>
  </p:clrMapOvr>
</p:sld>
</file>

<file path=ppt/slides/slide4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UDP segment header</a:t>
            </a:r>
          </a:p>
        </p:txBody>
      </p:sp>
      <p:sp>
        <p:nvSpPr>
          <p:cNvPr id="3" name="TextBox 2"/>
          <p:cNvSpPr txBox="1"/>
          <p:nvPr/>
        </p:nvSpPr>
        <p:spPr>
          <a:xfrm>
            <a:off x="3902299" y="2017713"/>
            <a:ext cx="3324225" cy="3200400"/>
          </a:xfrm>
          <a:prstGeom prst="rect">
            <a:avLst/>
          </a:prstGeom>
          <a:noFill/>
        </p:spPr>
        <p:txBody>
          <a:bodyPr wrap="none">
            <a:spAutoFit/>
          </a:bodyPr>
          <a:lstStyle/>
          <a:p>
            <a:pPr>
              <a:defRPr/>
            </a:pPr>
          </a:p>
        </p:txBody>
      </p:sp>
      <p:sp>
        <p:nvSpPr>
          <p:cNvPr id="4" name="TextBox 3"/>
          <p:cNvSpPr txBox="1"/>
          <p:nvPr/>
        </p:nvSpPr>
        <p:spPr>
          <a:xfrm>
            <a:off x="3941987" y="2030413"/>
            <a:ext cx="1563687" cy="366712"/>
          </a:xfrm>
          <a:prstGeom prst="rect">
            <a:avLst/>
          </a:prstGeom>
          <a:noFill/>
        </p:spPr>
        <p:txBody>
          <a:bodyPr wrap="none">
            <a:spAutoFit/>
          </a:bodyPr>
          <a:lstStyle/>
          <a:p>
            <a:pPr>
              <a:defRPr/>
            </a:pPr>
            <a:r>
              <a:t>source port #</a:t>
            </a:r>
          </a:p>
        </p:txBody>
      </p:sp>
      <p:sp>
        <p:nvSpPr>
          <p:cNvPr id="5" name="TextBox 4"/>
          <p:cNvSpPr txBox="1"/>
          <p:nvPr/>
        </p:nvSpPr>
        <p:spPr>
          <a:xfrm>
            <a:off x="5727924" y="2030413"/>
            <a:ext cx="1328738" cy="366712"/>
          </a:xfrm>
          <a:prstGeom prst="rect">
            <a:avLst/>
          </a:prstGeom>
          <a:noFill/>
        </p:spPr>
        <p:txBody>
          <a:bodyPr wrap="none">
            <a:spAutoFit/>
          </a:bodyPr>
          <a:lstStyle/>
          <a:p>
            <a:pPr>
              <a:defRPr/>
            </a:pPr>
            <a:r>
              <a:t>dest port #</a:t>
            </a:r>
          </a:p>
        </p:txBody>
      </p:sp>
      <p:sp>
        <p:nvSpPr>
          <p:cNvPr id="6" name="TextBox 5"/>
          <p:cNvSpPr txBox="1"/>
          <p:nvPr/>
        </p:nvSpPr>
        <p:spPr>
          <a:xfrm>
            <a:off x="3892774" y="2417763"/>
            <a:ext cx="3328988" cy="0"/>
          </a:xfrm>
          <a:prstGeom prst="rect">
            <a:avLst/>
          </a:prstGeom>
          <a:noFill/>
        </p:spPr>
        <p:txBody>
          <a:bodyPr wrap="none">
            <a:spAutoFit/>
          </a:bodyPr>
          <a:lstStyle/>
          <a:p>
            <a:pPr>
              <a:defRPr/>
            </a:pPr>
          </a:p>
        </p:txBody>
      </p:sp>
      <p:sp>
        <p:nvSpPr>
          <p:cNvPr id="7" name="TextBox 6"/>
          <p:cNvSpPr txBox="1"/>
          <p:nvPr/>
        </p:nvSpPr>
        <p:spPr>
          <a:xfrm>
            <a:off x="3883249" y="2817813"/>
            <a:ext cx="3324225" cy="0"/>
          </a:xfrm>
          <a:prstGeom prst="rect">
            <a:avLst/>
          </a:prstGeom>
          <a:noFill/>
        </p:spPr>
        <p:txBody>
          <a:bodyPr wrap="none">
            <a:spAutoFit/>
          </a:bodyPr>
          <a:lstStyle/>
          <a:p>
            <a:pPr>
              <a:defRPr/>
            </a:pPr>
          </a:p>
        </p:txBody>
      </p:sp>
      <p:sp>
        <p:nvSpPr>
          <p:cNvPr id="8" name="TextBox 7"/>
          <p:cNvSpPr txBox="1"/>
          <p:nvPr/>
        </p:nvSpPr>
        <p:spPr>
          <a:xfrm>
            <a:off x="5540599" y="2017713"/>
            <a:ext cx="0" cy="395287"/>
          </a:xfrm>
          <a:prstGeom prst="rect">
            <a:avLst/>
          </a:prstGeom>
          <a:noFill/>
        </p:spPr>
        <p:txBody>
          <a:bodyPr wrap="none">
            <a:spAutoFit/>
          </a:bodyPr>
          <a:lstStyle/>
          <a:p>
            <a:pPr>
              <a:defRPr/>
            </a:pPr>
          </a:p>
        </p:txBody>
      </p:sp>
      <p:sp>
        <p:nvSpPr>
          <p:cNvPr id="9" name="TextBox 8"/>
          <p:cNvSpPr txBox="1"/>
          <p:nvPr/>
        </p:nvSpPr>
        <p:spPr>
          <a:xfrm>
            <a:off x="5048474" y="1552575"/>
            <a:ext cx="936625" cy="396875"/>
          </a:xfrm>
          <a:prstGeom prst="rect">
            <a:avLst/>
          </a:prstGeom>
          <a:noFill/>
        </p:spPr>
        <p:txBody>
          <a:bodyPr wrap="none">
            <a:spAutoFit/>
          </a:bodyPr>
          <a:lstStyle/>
          <a:p>
            <a:pPr>
              <a:defRPr/>
            </a:pPr>
            <a:r>
              <a:t>32 bits</a:t>
            </a:r>
          </a:p>
        </p:txBody>
      </p:sp>
      <p:sp>
        <p:nvSpPr>
          <p:cNvPr id="10" name="TextBox 9"/>
          <p:cNvSpPr txBox="1"/>
          <p:nvPr/>
        </p:nvSpPr>
        <p:spPr>
          <a:xfrm>
            <a:off x="5997799" y="1784350"/>
            <a:ext cx="1200150" cy="4763"/>
          </a:xfrm>
          <a:prstGeom prst="rect">
            <a:avLst/>
          </a:prstGeom>
          <a:noFill/>
        </p:spPr>
        <p:txBody>
          <a:bodyPr wrap="none">
            <a:spAutoFit/>
          </a:bodyPr>
          <a:lstStyle/>
          <a:p>
            <a:pPr>
              <a:defRPr/>
            </a:pPr>
          </a:p>
        </p:txBody>
      </p:sp>
      <p:sp>
        <p:nvSpPr>
          <p:cNvPr id="11" name="TextBox 10"/>
          <p:cNvSpPr txBox="1"/>
          <p:nvPr/>
        </p:nvSpPr>
        <p:spPr>
          <a:xfrm>
            <a:off x="3888012" y="1793875"/>
            <a:ext cx="1128712" cy="0"/>
          </a:xfrm>
          <a:prstGeom prst="rect">
            <a:avLst/>
          </a:prstGeom>
          <a:noFill/>
        </p:spPr>
        <p:txBody>
          <a:bodyPr wrap="none">
            <a:spAutoFit/>
          </a:bodyPr>
          <a:lstStyle/>
          <a:p>
            <a:pPr>
              <a:defRPr/>
            </a:pPr>
          </a:p>
        </p:txBody>
      </p:sp>
      <p:sp>
        <p:nvSpPr>
          <p:cNvPr id="12" name="TextBox 11"/>
          <p:cNvSpPr txBox="1"/>
          <p:nvPr/>
        </p:nvSpPr>
        <p:spPr>
          <a:xfrm>
            <a:off x="4745262" y="3376613"/>
            <a:ext cx="1389062" cy="1006475"/>
          </a:xfrm>
          <a:prstGeom prst="rect">
            <a:avLst/>
          </a:prstGeom>
          <a:noFill/>
        </p:spPr>
        <p:txBody>
          <a:bodyPr wrap="none">
            <a:spAutoFit/>
          </a:bodyPr>
          <a:lstStyle/>
          <a:p>
            <a:pPr>
              <a:defRPr/>
            </a:pPr>
            <a:r>
              <a:t>application</a:t>
            </a:r>
          </a:p>
          <a:p>
            <a:pPr>
              <a:defRPr/>
            </a:pPr>
            <a:r>
              <a:t>data </a:t>
            </a:r>
          </a:p>
          <a:p>
            <a:pPr>
              <a:defRPr/>
            </a:pPr>
            <a:r>
              <a:t>(payload)</a:t>
            </a:r>
          </a:p>
        </p:txBody>
      </p:sp>
      <p:sp>
        <p:nvSpPr>
          <p:cNvPr id="13" name="TextBox 12"/>
          <p:cNvSpPr txBox="1"/>
          <p:nvPr/>
        </p:nvSpPr>
        <p:spPr>
          <a:xfrm>
            <a:off x="4338862" y="5292725"/>
            <a:ext cx="2524125" cy="396875"/>
          </a:xfrm>
          <a:prstGeom prst="rect">
            <a:avLst/>
          </a:prstGeom>
          <a:noFill/>
        </p:spPr>
        <p:txBody>
          <a:bodyPr wrap="none">
            <a:spAutoFit/>
          </a:bodyPr>
          <a:lstStyle/>
          <a:p>
            <a:pPr>
              <a:defRPr/>
            </a:pPr>
            <a:r>
              <a:t>UDP segment format</a:t>
            </a:r>
          </a:p>
        </p:txBody>
      </p:sp>
      <p:sp>
        <p:nvSpPr>
          <p:cNvPr id="14" name="TextBox 13"/>
          <p:cNvSpPr txBox="1"/>
          <p:nvPr/>
        </p:nvSpPr>
        <p:spPr>
          <a:xfrm>
            <a:off x="5540599" y="2427288"/>
            <a:ext cx="0" cy="395287"/>
          </a:xfrm>
          <a:prstGeom prst="rect">
            <a:avLst/>
          </a:prstGeom>
          <a:noFill/>
        </p:spPr>
        <p:txBody>
          <a:bodyPr wrap="none">
            <a:spAutoFit/>
          </a:bodyPr>
          <a:lstStyle/>
          <a:p>
            <a:pPr>
              <a:defRPr/>
            </a:pPr>
          </a:p>
        </p:txBody>
      </p:sp>
      <p:sp>
        <p:nvSpPr>
          <p:cNvPr id="15" name="TextBox 14"/>
          <p:cNvSpPr txBox="1"/>
          <p:nvPr/>
        </p:nvSpPr>
        <p:spPr>
          <a:xfrm>
            <a:off x="4284887" y="2420938"/>
            <a:ext cx="814387" cy="366712"/>
          </a:xfrm>
          <a:prstGeom prst="rect">
            <a:avLst/>
          </a:prstGeom>
          <a:noFill/>
        </p:spPr>
        <p:txBody>
          <a:bodyPr wrap="none">
            <a:spAutoFit/>
          </a:bodyPr>
          <a:lstStyle/>
          <a:p>
            <a:pPr>
              <a:defRPr/>
            </a:pPr>
            <a:r>
              <a:t>length</a:t>
            </a:r>
          </a:p>
        </p:txBody>
      </p:sp>
      <p:sp>
        <p:nvSpPr>
          <p:cNvPr id="16" name="TextBox 15"/>
          <p:cNvSpPr txBox="1"/>
          <p:nvPr/>
        </p:nvSpPr>
        <p:spPr>
          <a:xfrm>
            <a:off x="5831112" y="2411413"/>
            <a:ext cx="1176337" cy="366712"/>
          </a:xfrm>
          <a:prstGeom prst="rect">
            <a:avLst/>
          </a:prstGeom>
          <a:noFill/>
        </p:spPr>
        <p:txBody>
          <a:bodyPr wrap="none">
            <a:spAutoFit/>
          </a:bodyPr>
          <a:lstStyle/>
          <a:p>
            <a:pPr>
              <a:defRPr/>
            </a:pPr>
            <a:r>
              <a:t>checksum</a:t>
            </a:r>
          </a:p>
        </p:txBody>
      </p:sp>
      <p:sp>
        <p:nvSpPr>
          <p:cNvPr id="17" name="TextBox 16"/>
          <p:cNvSpPr txBox="1"/>
          <p:nvPr/>
        </p:nvSpPr>
        <p:spPr>
          <a:xfrm>
            <a:off x="7623398" y="3421856"/>
            <a:ext cx="2406650" cy="915987"/>
          </a:xfrm>
          <a:prstGeom prst="rect">
            <a:avLst/>
          </a:prstGeom>
          <a:noFill/>
        </p:spPr>
        <p:txBody>
          <a:bodyPr wrap="none">
            <a:spAutoFit/>
          </a:bodyPr>
          <a:lstStyle/>
          <a:p>
            <a:pPr>
              <a:defRPr/>
            </a:pPr>
            <a:r>
              <a:t>length, in bytes of UDP segment, including header</a:t>
            </a:r>
          </a:p>
        </p:txBody>
      </p:sp>
      <p:sp>
        <p:nvSpPr>
          <p:cNvPr id="18" name="TextBox 17"/>
          <p:cNvSpPr txBox="1"/>
          <p:nvPr/>
        </p:nvSpPr>
        <p:spPr>
          <a:xfrm>
            <a:off x="5142136" y="2597149"/>
            <a:ext cx="3113157" cy="1285397"/>
          </a:xfrm>
          <a:prstGeom prst="rect">
            <a:avLst/>
          </a:prstGeom>
          <a:noFill/>
        </p:spPr>
        <p:txBody>
          <a:bodyPr wrap="none">
            <a:spAutoFit/>
          </a:bodyPr>
          <a:lstStyle/>
          <a:p>
            <a:pPr>
              <a:defRPr/>
            </a:pPr>
          </a:p>
        </p:txBody>
      </p:sp>
      <p:sp>
        <p:nvSpPr>
          <p:cNvPr id="19" name="TextBox 18"/>
          <p:cNvSpPr txBox="1"/>
          <p:nvPr/>
        </p:nvSpPr>
        <p:spPr>
          <a:xfrm>
            <a:off x="3695142" y="1957213"/>
            <a:ext cx="2097870" cy="534469"/>
          </a:xfrm>
          <a:prstGeom prst="rect">
            <a:avLst/>
          </a:prstGeom>
          <a:noFill/>
        </p:spPr>
        <p:txBody>
          <a:bodyPr wrap="none">
            <a:spAutoFit/>
          </a:bodyPr>
          <a:lstStyle/>
          <a:p>
            <a:pPr>
              <a:defRPr/>
            </a:pPr>
          </a:p>
        </p:txBody>
      </p:sp>
      <p:sp>
        <p:nvSpPr>
          <p:cNvPr id="20" name="TextBox 19"/>
          <p:cNvSpPr txBox="1"/>
          <p:nvPr/>
        </p:nvSpPr>
        <p:spPr>
          <a:xfrm>
            <a:off x="5331049" y="1955208"/>
            <a:ext cx="2097870" cy="534469"/>
          </a:xfrm>
          <a:prstGeom prst="rect">
            <a:avLst/>
          </a:prstGeom>
          <a:noFill/>
        </p:spPr>
        <p:txBody>
          <a:bodyPr wrap="none">
            <a:spAutoFit/>
          </a:bodyPr>
          <a:lstStyle/>
          <a:p>
            <a:pPr>
              <a:defRPr/>
            </a:pPr>
          </a:p>
        </p:txBody>
      </p:sp>
      <p:sp>
        <p:nvSpPr>
          <p:cNvPr id="21" name="TextBox 20"/>
          <p:cNvSpPr txBox="1"/>
          <p:nvPr/>
        </p:nvSpPr>
        <p:spPr>
          <a:xfrm>
            <a:off x="3657042" y="2362801"/>
            <a:ext cx="2097870" cy="534469"/>
          </a:xfrm>
          <a:prstGeom prst="rect">
            <a:avLst/>
          </a:prstGeom>
          <a:noFill/>
        </p:spPr>
        <p:txBody>
          <a:bodyPr wrap="none">
            <a:spAutoFit/>
          </a:bodyPr>
          <a:lstStyle/>
          <a:p>
            <a:pPr>
              <a:defRPr/>
            </a:pPr>
          </a:p>
        </p:txBody>
      </p:sp>
      <p:sp>
        <p:nvSpPr>
          <p:cNvPr id="22" name="TextBox 21"/>
          <p:cNvSpPr txBox="1"/>
          <p:nvPr/>
        </p:nvSpPr>
        <p:spPr>
          <a:xfrm>
            <a:off x="5290176" y="2341229"/>
            <a:ext cx="2097870" cy="534469"/>
          </a:xfrm>
          <a:prstGeom prst="rect">
            <a:avLst/>
          </a:prstGeom>
          <a:noFill/>
        </p:spPr>
        <p:txBody>
          <a:bodyPr wrap="none">
            <a:spAutoFit/>
          </a:bodyPr>
          <a:lstStyle/>
          <a:p>
            <a:pPr>
              <a:defRPr/>
            </a:pPr>
          </a:p>
        </p:txBody>
      </p:sp>
      <p:sp>
        <p:nvSpPr>
          <p:cNvPr id="23" name="TextBox 22"/>
          <p:cNvSpPr txBox="1"/>
          <p:nvPr/>
        </p:nvSpPr>
        <p:spPr>
          <a:xfrm>
            <a:off x="4386800" y="3148706"/>
            <a:ext cx="2097870" cy="1560711"/>
          </a:xfrm>
          <a:prstGeom prst="rect">
            <a:avLst/>
          </a:prstGeom>
          <a:noFill/>
        </p:spPr>
        <p:txBody>
          <a:bodyPr wrap="none">
            <a:spAutoFit/>
          </a:bodyPr>
          <a:lstStyle/>
          <a:p>
            <a:pPr>
              <a:defRPr/>
            </a:pPr>
          </a:p>
        </p:txBody>
      </p:sp>
      <p:sp>
        <p:nvSpPr>
          <p:cNvPr id="24" name="TextBox 23"/>
          <p:cNvSpPr txBox="1"/>
          <p:nvPr/>
        </p:nvSpPr>
        <p:spPr>
          <a:xfrm>
            <a:off x="5915202" y="3972404"/>
            <a:ext cx="3113157" cy="1285397"/>
          </a:xfrm>
          <a:prstGeom prst="rect">
            <a:avLst/>
          </a:prstGeom>
          <a:noFill/>
        </p:spPr>
        <p:txBody>
          <a:bodyPr wrap="none">
            <a:spAutoFit/>
          </a:bodyPr>
          <a:lstStyle/>
          <a:p>
            <a:pPr>
              <a:defRPr/>
            </a:pPr>
          </a:p>
        </p:txBody>
      </p:sp>
      <p:sp>
        <p:nvSpPr>
          <p:cNvPr id="25" name="TextBox 24"/>
          <p:cNvSpPr txBox="1"/>
          <p:nvPr/>
        </p:nvSpPr>
        <p:spPr>
          <a:xfrm>
            <a:off x="8032927" y="4969559"/>
            <a:ext cx="2406650" cy="646331"/>
          </a:xfrm>
          <a:prstGeom prst="rect">
            <a:avLst/>
          </a:prstGeom>
          <a:noFill/>
        </p:spPr>
        <p:txBody>
          <a:bodyPr wrap="none">
            <a:spAutoFit/>
          </a:bodyPr>
          <a:lstStyle/>
          <a:p>
            <a:pPr>
              <a:defRPr/>
            </a:pPr>
            <a:r>
              <a:t>data to/from application layer</a:t>
            </a:r>
          </a:p>
        </p:txBody>
      </p:sp>
    </p:spTree>
  </p:cSld>
  <p:clrMapOvr>
    <a:masterClrMapping/>
  </p:clrMapOvr>
</p:sld>
</file>

<file path=ppt/slides/slide4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UDP checksum</a:t>
            </a:r>
          </a:p>
        </p:txBody>
      </p:sp>
      <p:sp>
        <p:nvSpPr>
          <p:cNvPr id="3" name="TextBox 2"/>
          <p:cNvSpPr txBox="1"/>
          <p:nvPr/>
        </p:nvSpPr>
        <p:spPr>
          <a:xfrm>
            <a:off x="1270863" y="2652793"/>
            <a:ext cx="10241312" cy="573438"/>
          </a:xfrm>
          <a:prstGeom prst="rect">
            <a:avLst/>
          </a:prstGeom>
          <a:noFill/>
        </p:spPr>
        <p:txBody>
          <a:bodyPr wrap="none">
            <a:spAutoFit/>
          </a:bodyPr>
          <a:lstStyle/>
          <a:p>
            <a:pPr>
              <a:defRPr/>
            </a:pPr>
            <a:r>
              <a:t>Transmitted:            5               6                11</a:t>
            </a:r>
          </a:p>
        </p:txBody>
      </p:sp>
      <p:sp>
        <p:nvSpPr>
          <p:cNvPr id="4" name="TextBox 3"/>
          <p:cNvSpPr txBox="1"/>
          <p:nvPr/>
        </p:nvSpPr>
        <p:spPr>
          <a:xfrm>
            <a:off x="798690" y="1371219"/>
            <a:ext cx="11100624" cy="847725"/>
          </a:xfrm>
          <a:prstGeom prst="rect">
            <a:avLst/>
          </a:prstGeom>
          <a:noFill/>
        </p:spPr>
        <p:txBody>
          <a:bodyPr wrap="none">
            <a:spAutoFit/>
          </a:bodyPr>
          <a:lstStyle/>
          <a:p>
            <a:pPr>
              <a:defRPr/>
            </a:pPr>
            <a:r>
              <a:t>Goal: detect errors (i.e., flipped bits) in transmitted segment</a:t>
            </a:r>
          </a:p>
          <a:p>
            <a:pPr>
              <a:defRPr/>
            </a:pPr>
          </a:p>
        </p:txBody>
      </p:sp>
      <p:sp>
        <p:nvSpPr>
          <p:cNvPr id="5" name="TextBox 4"/>
          <p:cNvSpPr txBox="1"/>
          <p:nvPr/>
        </p:nvSpPr>
        <p:spPr>
          <a:xfrm>
            <a:off x="1717730" y="4429929"/>
            <a:ext cx="10241312" cy="573438"/>
          </a:xfrm>
          <a:prstGeom prst="rect">
            <a:avLst/>
          </a:prstGeom>
          <a:noFill/>
        </p:spPr>
        <p:txBody>
          <a:bodyPr wrap="none">
            <a:spAutoFit/>
          </a:bodyPr>
          <a:lstStyle/>
          <a:p>
            <a:pPr>
              <a:defRPr/>
            </a:pPr>
            <a:r>
              <a:t>Received:            4               6                11</a:t>
            </a:r>
          </a:p>
        </p:txBody>
      </p:sp>
      <p:sp>
        <p:nvSpPr>
          <p:cNvPr id="6" name="TextBox 5"/>
          <p:cNvSpPr txBox="1"/>
          <p:nvPr/>
        </p:nvSpPr>
        <p:spPr>
          <a:xfrm>
            <a:off x="5269424" y="3316637"/>
            <a:ext cx="1131376" cy="978408"/>
          </a:xfrm>
          <a:prstGeom prst="rect">
            <a:avLst/>
          </a:prstGeom>
          <a:noFill/>
        </p:spPr>
        <p:txBody>
          <a:bodyPr wrap="none">
            <a:spAutoFit/>
          </a:bodyPr>
          <a:lstStyle/>
          <a:p>
            <a:pPr>
              <a:defRPr/>
            </a:pPr>
          </a:p>
        </p:txBody>
      </p:sp>
    </p:spTree>
  </p:cSld>
  <p:clrMapOvr>
    <a:masterClrMapping/>
  </p:clrMapOvr>
</p:sld>
</file>

<file path=ppt/slides/slide4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Internet checksum</a:t>
            </a:r>
          </a:p>
        </p:txBody>
      </p:sp>
      <p:sp>
        <p:nvSpPr>
          <p:cNvPr id="3" name="TextBox 2"/>
          <p:cNvSpPr txBox="1"/>
          <p:nvPr/>
        </p:nvSpPr>
        <p:spPr>
          <a:xfrm>
            <a:off x="990599" y="2218943"/>
            <a:ext cx="4662055" cy="4478069"/>
          </a:xfrm>
          <a:prstGeom prst="rect">
            <a:avLst/>
          </a:prstGeom>
          <a:noFill/>
        </p:spPr>
        <p:txBody>
          <a:bodyPr wrap="none">
            <a:spAutoFit/>
          </a:bodyPr>
          <a:lstStyle/>
          <a:p>
            <a:pPr>
              <a:defRPr/>
            </a:pPr>
            <a:r>
              <a:t>sender:</a:t>
            </a:r>
          </a:p>
          <a:p>
            <a:pPr>
              <a:defRPr/>
            </a:pPr>
            <a:r>
              <a:t>Treat contents of UDP segment (including UDP header fields and IP addresses) as sequence of 16-bit integers</a:t>
            </a:r>
          </a:p>
          <a:p>
            <a:pPr>
              <a:defRPr/>
            </a:pPr>
            <a:r>
              <a:t>Checksum: addition (one’s complement sum) of segment content</a:t>
            </a:r>
          </a:p>
          <a:p>
            <a:pPr>
              <a:defRPr/>
            </a:pPr>
            <a:r>
              <a:t>Checksum value put into UDP checksum field</a:t>
            </a:r>
          </a:p>
          <a:p>
            <a:pPr>
              <a:defRPr/>
            </a:pPr>
          </a:p>
          <a:p>
            <a:pPr>
              <a:defRPr/>
            </a:pPr>
          </a:p>
        </p:txBody>
      </p:sp>
      <p:sp>
        <p:nvSpPr>
          <p:cNvPr id="4" name="TextBox 3"/>
          <p:cNvSpPr txBox="1"/>
          <p:nvPr/>
        </p:nvSpPr>
        <p:spPr>
          <a:xfrm>
            <a:off x="5767820" y="2132890"/>
            <a:ext cx="5728855" cy="4082476"/>
          </a:xfrm>
          <a:prstGeom prst="rect">
            <a:avLst/>
          </a:prstGeom>
          <a:noFill/>
        </p:spPr>
        <p:txBody>
          <a:bodyPr wrap="none">
            <a:spAutoFit/>
          </a:bodyPr>
          <a:lstStyle/>
          <a:p>
            <a:pPr>
              <a:defRPr/>
            </a:pPr>
            <a:r>
              <a:t>receiver:</a:t>
            </a:r>
          </a:p>
          <a:p>
            <a:pPr>
              <a:defRPr/>
            </a:pPr>
            <a:r>
              <a:t>Compute checksum of received segment</a:t>
            </a:r>
          </a:p>
          <a:p>
            <a:pPr>
              <a:defRPr/>
            </a:pPr>
            <a:r>
              <a:t>Check if computed checksum equals checksum field value:</a:t>
            </a:r>
          </a:p>
          <a:p>
            <a:pPr>
              <a:defRPr/>
            </a:pPr>
            <a:r>
              <a:t>not equal - error detected</a:t>
            </a:r>
          </a:p>
          <a:p>
            <a:pPr>
              <a:defRPr/>
            </a:pPr>
            <a:r>
              <a:t>equal - no error detected. But maybe errors nonetheless? More later ….</a:t>
            </a:r>
          </a:p>
          <a:p>
            <a:pPr>
              <a:defRPr/>
            </a:pPr>
          </a:p>
        </p:txBody>
      </p:sp>
      <p:sp>
        <p:nvSpPr>
          <p:cNvPr id="5" name="TextBox 4"/>
          <p:cNvSpPr txBox="1"/>
          <p:nvPr/>
        </p:nvSpPr>
        <p:spPr>
          <a:xfrm>
            <a:off x="798690" y="1371219"/>
            <a:ext cx="11100624" cy="847725"/>
          </a:xfrm>
          <a:prstGeom prst="rect">
            <a:avLst/>
          </a:prstGeom>
          <a:noFill/>
        </p:spPr>
        <p:txBody>
          <a:bodyPr wrap="none">
            <a:spAutoFit/>
          </a:bodyPr>
          <a:lstStyle/>
          <a:p>
            <a:pPr>
              <a:defRPr/>
            </a:pPr>
            <a:r>
              <a:t>Goal: detect errors (i.e., flipped bits) in transmitted segment</a:t>
            </a:r>
          </a:p>
          <a:p>
            <a:pPr>
              <a:defRPr/>
            </a:pPr>
          </a:p>
        </p:txBody>
      </p:sp>
    </p:spTree>
  </p:cSld>
  <p:clrMapOvr>
    <a:masterClrMapping/>
  </p:clrMapOvr>
</p:sld>
</file>

<file path=ppt/slides/slide4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Internet checksum: an example</a:t>
            </a:r>
          </a:p>
        </p:txBody>
      </p:sp>
      <p:sp>
        <p:nvSpPr>
          <p:cNvPr id="3" name="TextBox 2"/>
          <p:cNvSpPr txBox="1"/>
          <p:nvPr/>
        </p:nvSpPr>
        <p:spPr>
          <a:xfrm>
            <a:off x="1215441" y="1452111"/>
            <a:ext cx="7772400" cy="2743200"/>
          </a:xfrm>
          <a:prstGeom prst="rect">
            <a:avLst/>
          </a:prstGeom>
          <a:noFill/>
        </p:spPr>
        <p:txBody>
          <a:bodyPr wrap="none">
            <a:spAutoFit/>
          </a:bodyPr>
          <a:lstStyle/>
          <a:p>
            <a:pPr>
              <a:defRPr/>
            </a:pPr>
            <a:r>
              <a:t>example: add two 16-bit integers</a:t>
            </a:r>
          </a:p>
        </p:txBody>
      </p:sp>
      <p:sp>
        <p:nvSpPr>
          <p:cNvPr id="4" name="TextBox 3"/>
          <p:cNvSpPr txBox="1"/>
          <p:nvPr/>
        </p:nvSpPr>
        <p:spPr>
          <a:xfrm>
            <a:off x="2466391" y="3069774"/>
            <a:ext cx="6477000" cy="0"/>
          </a:xfrm>
          <a:prstGeom prst="rect">
            <a:avLst/>
          </a:prstGeom>
          <a:noFill/>
        </p:spPr>
        <p:txBody>
          <a:bodyPr wrap="none">
            <a:spAutoFit/>
          </a:bodyPr>
          <a:lstStyle/>
          <a:p>
            <a:pPr>
              <a:defRPr/>
            </a:pPr>
          </a:p>
        </p:txBody>
      </p:sp>
      <p:sp>
        <p:nvSpPr>
          <p:cNvPr id="5" name="TextBox 4"/>
          <p:cNvSpPr txBox="1"/>
          <p:nvPr/>
        </p:nvSpPr>
        <p:spPr>
          <a:xfrm>
            <a:off x="1777296" y="3862762"/>
            <a:ext cx="636587" cy="396875"/>
          </a:xfrm>
          <a:prstGeom prst="rect">
            <a:avLst/>
          </a:prstGeom>
          <a:noFill/>
        </p:spPr>
        <p:txBody>
          <a:bodyPr wrap="none">
            <a:spAutoFit/>
          </a:bodyPr>
          <a:lstStyle/>
          <a:p>
            <a:pPr>
              <a:defRPr/>
            </a:pPr>
            <a:r>
              <a:t>sum</a:t>
            </a:r>
          </a:p>
        </p:txBody>
      </p:sp>
      <p:sp>
        <p:nvSpPr>
          <p:cNvPr id="6" name="TextBox 5"/>
          <p:cNvSpPr txBox="1"/>
          <p:nvPr/>
        </p:nvSpPr>
        <p:spPr>
          <a:xfrm>
            <a:off x="1192843" y="4300504"/>
            <a:ext cx="3444276" cy="707886"/>
          </a:xfrm>
          <a:prstGeom prst="rect">
            <a:avLst/>
          </a:prstGeom>
          <a:noFill/>
        </p:spPr>
        <p:txBody>
          <a:bodyPr wrap="none">
            <a:spAutoFit/>
          </a:bodyPr>
          <a:lstStyle/>
          <a:p>
            <a:pPr>
              <a:defRPr/>
            </a:pPr>
            <a:r>
              <a:t>checksum</a:t>
            </a:r>
          </a:p>
          <a:p>
            <a:pPr>
              <a:defRPr/>
            </a:pPr>
            <a:r>
              <a:t>(one’s complement of the sum)</a:t>
            </a:r>
          </a:p>
        </p:txBody>
      </p:sp>
      <p:sp>
        <p:nvSpPr>
          <p:cNvPr id="7" name="TextBox 6"/>
          <p:cNvSpPr txBox="1"/>
          <p:nvPr/>
        </p:nvSpPr>
        <p:spPr>
          <a:xfrm>
            <a:off x="916633" y="5300221"/>
            <a:ext cx="10367961" cy="722955"/>
          </a:xfrm>
          <a:prstGeom prst="rect">
            <a:avLst/>
          </a:prstGeom>
          <a:noFill/>
        </p:spPr>
        <p:txBody>
          <a:bodyPr wrap="none">
            <a:spAutoFit/>
          </a:bodyPr>
          <a:lstStyle/>
          <a:p>
            <a:pPr>
              <a:defRPr/>
            </a:pPr>
            <a:r>
              <a:t>Note: when adding numbers, a carryout from the most significant bit needs to be added to the result</a:t>
            </a:r>
          </a:p>
        </p:txBody>
      </p:sp>
      <p:sp>
        <p:nvSpPr>
          <p:cNvPr id="8" name="TextBox 7"/>
          <p:cNvSpPr txBox="1"/>
          <p:nvPr/>
        </p:nvSpPr>
        <p:spPr>
          <a:xfrm>
            <a:off x="850466" y="6260898"/>
            <a:ext cx="9857220" cy="523220"/>
          </a:xfrm>
          <a:prstGeom prst="rect">
            <a:avLst/>
          </a:prstGeom>
          <a:noFill/>
        </p:spPr>
        <p:txBody>
          <a:bodyPr wrap="none">
            <a:spAutoFit/>
          </a:bodyPr>
          <a:lstStyle/>
          <a:p>
            <a:pPr>
              <a:defRPr/>
            </a:pPr>
            <a:r>
              <a:t>* Check out the online interactive exercises for more examples: http://gaia.cs.umass.edu/kurose_ross/interactive/internet_checksum.php </a:t>
            </a:r>
          </a:p>
        </p:txBody>
      </p:sp>
      <p:sp>
        <p:nvSpPr>
          <p:cNvPr id="9" name="TextBox 8"/>
          <p:cNvSpPr txBox="1"/>
          <p:nvPr/>
        </p:nvSpPr>
        <p:spPr>
          <a:xfrm>
            <a:off x="2863959" y="2205031"/>
            <a:ext cx="5899372" cy="461665"/>
          </a:xfrm>
          <a:prstGeom prst="rect">
            <a:avLst/>
          </a:prstGeom>
          <a:noFill/>
        </p:spPr>
        <p:txBody>
          <a:bodyPr wrap="none">
            <a:spAutoFit/>
          </a:bodyPr>
          <a:lstStyle/>
          <a:p>
            <a:pPr>
              <a:defRPr/>
            </a:pPr>
            <a:r>
              <a:t>1 1 1 0 0 1 1 0 0 1 1 0 0 1 1 0</a:t>
            </a:r>
          </a:p>
        </p:txBody>
      </p:sp>
      <p:sp>
        <p:nvSpPr>
          <p:cNvPr id="10" name="TextBox 9"/>
          <p:cNvSpPr txBox="1"/>
          <p:nvPr/>
        </p:nvSpPr>
        <p:spPr>
          <a:xfrm>
            <a:off x="2868710" y="2580910"/>
            <a:ext cx="5899372" cy="461665"/>
          </a:xfrm>
          <a:prstGeom prst="rect">
            <a:avLst/>
          </a:prstGeom>
          <a:noFill/>
        </p:spPr>
        <p:txBody>
          <a:bodyPr wrap="none">
            <a:spAutoFit/>
          </a:bodyPr>
          <a:lstStyle/>
          <a:p>
            <a:pPr>
              <a:defRPr/>
            </a:pPr>
            <a:r>
              <a:t>1 1 0 1 0 1 0 1 0 1 0 1 0 1 0 1</a:t>
            </a:r>
          </a:p>
        </p:txBody>
      </p:sp>
      <p:sp>
        <p:nvSpPr>
          <p:cNvPr id="11" name="TextBox 10"/>
          <p:cNvSpPr txBox="1"/>
          <p:nvPr/>
        </p:nvSpPr>
        <p:spPr>
          <a:xfrm>
            <a:off x="2501968" y="3194702"/>
            <a:ext cx="6268063" cy="461665"/>
          </a:xfrm>
          <a:prstGeom prst="rect">
            <a:avLst/>
          </a:prstGeom>
          <a:noFill/>
        </p:spPr>
        <p:txBody>
          <a:bodyPr wrap="none">
            <a:spAutoFit/>
          </a:bodyPr>
          <a:lstStyle/>
          <a:p>
            <a:pPr>
              <a:defRPr/>
            </a:pPr>
            <a:r>
              <a:t>1 1 0 1 1 1 0 1 1 1 0 1 1 1 0 1 1</a:t>
            </a:r>
          </a:p>
        </p:txBody>
      </p:sp>
      <p:sp>
        <p:nvSpPr>
          <p:cNvPr id="12" name="TextBox 11"/>
          <p:cNvSpPr txBox="1"/>
          <p:nvPr/>
        </p:nvSpPr>
        <p:spPr>
          <a:xfrm>
            <a:off x="2516833" y="3264149"/>
            <a:ext cx="304800" cy="304800"/>
          </a:xfrm>
          <a:prstGeom prst="rect">
            <a:avLst/>
          </a:prstGeom>
          <a:noFill/>
        </p:spPr>
        <p:txBody>
          <a:bodyPr wrap="none">
            <a:spAutoFit/>
          </a:bodyPr>
          <a:lstStyle/>
          <a:p>
            <a:pPr>
              <a:defRPr/>
            </a:pPr>
          </a:p>
        </p:txBody>
      </p:sp>
      <p:sp>
        <p:nvSpPr>
          <p:cNvPr id="13" name="TextBox 12"/>
          <p:cNvSpPr txBox="1"/>
          <p:nvPr/>
        </p:nvSpPr>
        <p:spPr>
          <a:xfrm>
            <a:off x="916633" y="3201536"/>
            <a:ext cx="1559401" cy="707886"/>
          </a:xfrm>
          <a:prstGeom prst="rect">
            <a:avLst/>
          </a:prstGeom>
          <a:noFill/>
        </p:spPr>
        <p:txBody>
          <a:bodyPr wrap="none">
            <a:spAutoFit/>
          </a:bodyPr>
          <a:lstStyle/>
          <a:p>
            <a:pPr>
              <a:defRPr/>
            </a:pPr>
            <a:r>
              <a:t>wraparound</a:t>
            </a:r>
          </a:p>
          <a:p>
            <a:pPr>
              <a:defRPr/>
            </a:pPr>
            <a:r>
              <a:t>(carryout bit)</a:t>
            </a:r>
          </a:p>
        </p:txBody>
      </p:sp>
      <p:sp>
        <p:nvSpPr>
          <p:cNvPr id="14" name="TextBox 13"/>
          <p:cNvSpPr txBox="1"/>
          <p:nvPr/>
        </p:nvSpPr>
        <p:spPr>
          <a:xfrm>
            <a:off x="2440633" y="3788911"/>
            <a:ext cx="6477000" cy="0"/>
          </a:xfrm>
          <a:prstGeom prst="rect">
            <a:avLst/>
          </a:prstGeom>
          <a:noFill/>
        </p:spPr>
        <p:txBody>
          <a:bodyPr wrap="none">
            <a:spAutoFit/>
          </a:bodyPr>
          <a:lstStyle/>
          <a:p>
            <a:pPr>
              <a:defRPr/>
            </a:pPr>
          </a:p>
        </p:txBody>
      </p:sp>
      <p:sp>
        <p:nvSpPr>
          <p:cNvPr id="15" name="TextBox 14"/>
          <p:cNvSpPr txBox="1"/>
          <p:nvPr/>
        </p:nvSpPr>
        <p:spPr>
          <a:xfrm>
            <a:off x="2669233" y="3576532"/>
            <a:ext cx="5795540" cy="95077"/>
          </a:xfrm>
          <a:prstGeom prst="rect">
            <a:avLst/>
          </a:prstGeom>
          <a:noFill/>
        </p:spPr>
        <p:txBody>
          <a:bodyPr wrap="none">
            <a:spAutoFit/>
          </a:bodyPr>
          <a:lstStyle/>
          <a:p>
            <a:pPr>
              <a:defRPr/>
            </a:pPr>
          </a:p>
        </p:txBody>
      </p:sp>
      <p:sp>
        <p:nvSpPr>
          <p:cNvPr id="16" name="TextBox 15"/>
          <p:cNvSpPr txBox="1"/>
          <p:nvPr/>
        </p:nvSpPr>
        <p:spPr>
          <a:xfrm>
            <a:off x="2475478" y="3863610"/>
            <a:ext cx="6268063" cy="461665"/>
          </a:xfrm>
          <a:prstGeom prst="rect">
            <a:avLst/>
          </a:prstGeom>
          <a:noFill/>
        </p:spPr>
        <p:txBody>
          <a:bodyPr wrap="none">
            <a:spAutoFit/>
          </a:bodyPr>
          <a:lstStyle/>
          <a:p>
            <a:pPr>
              <a:defRPr/>
            </a:pPr>
            <a:r>
              <a:t>  1 0 1 1 1 0 1 1 1 0 1 1 1 1 0 0</a:t>
            </a:r>
          </a:p>
        </p:txBody>
      </p:sp>
      <p:sp>
        <p:nvSpPr>
          <p:cNvPr id="17" name="TextBox 16"/>
          <p:cNvSpPr txBox="1"/>
          <p:nvPr/>
        </p:nvSpPr>
        <p:spPr>
          <a:xfrm>
            <a:off x="2505831" y="4287924"/>
            <a:ext cx="6268063" cy="461665"/>
          </a:xfrm>
          <a:prstGeom prst="rect">
            <a:avLst/>
          </a:prstGeom>
          <a:noFill/>
        </p:spPr>
        <p:txBody>
          <a:bodyPr wrap="none">
            <a:spAutoFit/>
          </a:bodyPr>
          <a:lstStyle/>
          <a:p>
            <a:pPr>
              <a:defRPr/>
            </a:pPr>
            <a:r>
              <a:t>  0 1 0 0 0 1 0 0 0 1 0 0 0 0 1 1</a:t>
            </a:r>
          </a:p>
        </p:txBody>
      </p:sp>
      <p:sp>
        <p:nvSpPr>
          <p:cNvPr id="18" name="TextBox 17"/>
          <p:cNvSpPr txBox="1"/>
          <p:nvPr/>
        </p:nvSpPr>
        <p:spPr>
          <a:xfrm>
            <a:off x="9110656" y="2986092"/>
            <a:ext cx="2955838" cy="1200329"/>
          </a:xfrm>
          <a:prstGeom prst="rect">
            <a:avLst/>
          </a:prstGeom>
          <a:noFill/>
        </p:spPr>
        <p:txBody>
          <a:bodyPr wrap="none">
            <a:spAutoFit/>
          </a:bodyPr>
          <a:lstStyle/>
          <a:p>
            <a:pPr>
              <a:defRPr/>
            </a:pPr>
            <a:r>
              <a:t>The carryout bit is added back into the LSB of the result</a:t>
            </a:r>
          </a:p>
        </p:txBody>
      </p:sp>
    </p:spTree>
  </p:cSld>
  <p:clrMapOvr>
    <a:masterClrMapping/>
  </p:clrMapOvr>
</p:sld>
</file>

<file path=ppt/slides/slide4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UDP Checksum Calculation at the Sender</a:t>
            </a:r>
          </a:p>
        </p:txBody>
      </p:sp>
      <p:sp>
        <p:nvSpPr>
          <p:cNvPr id="3" name="TextBox 2"/>
          <p:cNvSpPr txBox="1"/>
          <p:nvPr/>
        </p:nvSpPr>
        <p:spPr>
          <a:xfrm>
            <a:off x="146342" y="1366059"/>
            <a:ext cx="11899315" cy="4991154"/>
          </a:xfrm>
          <a:prstGeom prst="rect">
            <a:avLst/>
          </a:prstGeom>
          <a:noFill/>
        </p:spPr>
        <p:txBody>
          <a:bodyPr wrap="none">
            <a:spAutoFit/>
          </a:bodyPr>
          <a:lstStyle/>
          <a:p>
            <a:pPr>
              <a:defRPr/>
            </a:pPr>
            <a:r>
              <a:t>Prepare the UDP packet:</a:t>
            </a:r>
          </a:p>
          <a:p>
            <a:pPr>
              <a:defRPr/>
            </a:pPr>
            <a:r>
              <a:t>Header fields: source port, destination port, checksum (initialized as 0)</a:t>
            </a:r>
          </a:p>
          <a:p>
            <a:pPr>
              <a:defRPr/>
            </a:pPr>
            <a:r>
              <a:t>Data: The actual payload being sent (e.g., DNS query).</a:t>
            </a:r>
          </a:p>
          <a:p>
            <a:pPr>
              <a:defRPr/>
            </a:pPr>
            <a:r>
              <a:t>Create the pseudo-header:</a:t>
            </a:r>
          </a:p>
          <a:p>
            <a:pPr>
              <a:defRPr/>
            </a:pPr>
            <a:r>
              <a:t>Source IP, destination IP, protocol number (17 for UDP), total length (header &amp; data)</a:t>
            </a:r>
          </a:p>
          <a:p>
            <a:pPr>
              <a:defRPr/>
            </a:pPr>
            <a:r>
              <a:t>Compute &amp; insert checksum:</a:t>
            </a:r>
          </a:p>
          <a:p>
            <a:pPr>
              <a:defRPr/>
            </a:pPr>
            <a:r>
              <a:t>Concatenate pseudo-header, UDP header, and data as a unified structure</a:t>
            </a:r>
          </a:p>
          <a:p>
            <a:pPr>
              <a:defRPr/>
            </a:pPr>
            <a:r>
              <a:t>Interpret the above structure as 16-bit integers to compute the checksum</a:t>
            </a:r>
          </a:p>
          <a:p>
            <a:pPr>
              <a:defRPr/>
            </a:pPr>
            <a:r>
              <a:t>Insert the checksum into the UDP header</a:t>
            </a:r>
          </a:p>
          <a:p>
            <a:pPr>
              <a:defRPr/>
            </a:pPr>
            <a:r>
              <a:t>A special case: if the computed checksum is zero; it’s transmitted as 0xFFFF</a:t>
            </a:r>
          </a:p>
          <a:p>
            <a:pPr>
              <a:defRPr/>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One-Time Pads</a:t>
            </a:r>
          </a:p>
          <a:p>
            <a:pPr>
              <a:defRPr/>
            </a:pPr>
            <a:r>
              <a:t>Stream Cipher</a:t>
            </a:r>
          </a:p>
          <a:p>
            <a:pPr>
              <a:defRPr/>
            </a:pPr>
            <a:r>
              <a:t>Block Cipher</a:t>
            </a:r>
          </a:p>
        </p:txBody>
      </p:sp>
    </p:spTree>
  </p:cSld>
  <p:clrMapOvr>
    <a:masterClrMapping/>
  </p:clrMapOvr>
</p:sld>
</file>

<file path=ppt/slides/slide4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UDP Checksum Verification at the Receiver</a:t>
            </a:r>
          </a:p>
        </p:txBody>
      </p:sp>
      <p:sp>
        <p:nvSpPr>
          <p:cNvPr id="3" name="TextBox 2"/>
          <p:cNvSpPr txBox="1"/>
          <p:nvPr/>
        </p:nvSpPr>
        <p:spPr>
          <a:xfrm>
            <a:off x="0" y="1357094"/>
            <a:ext cx="12192000" cy="4991154"/>
          </a:xfrm>
          <a:prstGeom prst="rect">
            <a:avLst/>
          </a:prstGeom>
          <a:noFill/>
        </p:spPr>
        <p:txBody>
          <a:bodyPr wrap="none">
            <a:spAutoFit/>
          </a:bodyPr>
          <a:lstStyle/>
          <a:p>
            <a:pPr>
              <a:defRPr/>
            </a:pPr>
            <a:r>
              <a:t>Receive the UDP packet:</a:t>
            </a:r>
          </a:p>
          <a:p>
            <a:pPr>
              <a:defRPr/>
            </a:pPr>
            <a:r>
              <a:t>Extract source port, destination port, length, checksum, and payload data</a:t>
            </a:r>
          </a:p>
          <a:p>
            <a:pPr>
              <a:defRPr/>
            </a:pPr>
            <a:r>
              <a:t>Rebuild the pseudo-header:</a:t>
            </a:r>
          </a:p>
          <a:p>
            <a:pPr>
              <a:defRPr/>
            </a:pPr>
            <a:r>
              <a:t>Source IP, destination IP, protocol number (17), total length (header &amp; data)</a:t>
            </a:r>
          </a:p>
          <a:p>
            <a:pPr>
              <a:defRPr/>
            </a:pPr>
            <a:r>
              <a:t>Verify checksum:</a:t>
            </a:r>
          </a:p>
          <a:p>
            <a:pPr>
              <a:defRPr/>
            </a:pPr>
            <a:r>
              <a:t>Re-create the same structure as the sender for checksum verification</a:t>
            </a:r>
          </a:p>
          <a:p>
            <a:pPr>
              <a:defRPr/>
            </a:pPr>
            <a:r>
              <a:t>Verify checksum: all 16-bit words, including the received checksum</a:t>
            </a:r>
          </a:p>
          <a:p>
            <a:pPr>
              <a:defRPr/>
            </a:pPr>
            <a:r>
              <a:t>Apply wraparound to carry out bits (same as sender)</a:t>
            </a:r>
          </a:p>
          <a:p>
            <a:pPr>
              <a:defRPr/>
            </a:pPr>
            <a:r>
              <a:t>Verify if the result is all 1s (1111 1111 1111 1111)</a:t>
            </a:r>
          </a:p>
        </p:txBody>
      </p:sp>
    </p:spTree>
  </p:cSld>
  <p:clrMapOvr>
    <a:masterClrMapping/>
  </p:clrMapOvr>
</p:sld>
</file>

<file path=ppt/slides/slide4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Internet checksum: weak protection!</a:t>
            </a:r>
          </a:p>
        </p:txBody>
      </p:sp>
      <p:sp>
        <p:nvSpPr>
          <p:cNvPr id="3" name="TextBox 2"/>
          <p:cNvSpPr txBox="1"/>
          <p:nvPr/>
        </p:nvSpPr>
        <p:spPr>
          <a:xfrm>
            <a:off x="1215441" y="1452111"/>
            <a:ext cx="7772400" cy="2743200"/>
          </a:xfrm>
          <a:prstGeom prst="rect">
            <a:avLst/>
          </a:prstGeom>
          <a:noFill/>
        </p:spPr>
        <p:txBody>
          <a:bodyPr wrap="none">
            <a:spAutoFit/>
          </a:bodyPr>
          <a:lstStyle/>
          <a:p>
            <a:pPr>
              <a:defRPr/>
            </a:pPr>
            <a:r>
              <a:t>example: add two 16-bit integers</a:t>
            </a:r>
          </a:p>
        </p:txBody>
      </p:sp>
      <p:sp>
        <p:nvSpPr>
          <p:cNvPr id="4" name="TextBox 3"/>
          <p:cNvSpPr txBox="1"/>
          <p:nvPr/>
        </p:nvSpPr>
        <p:spPr>
          <a:xfrm>
            <a:off x="2466391" y="3069774"/>
            <a:ext cx="6477000" cy="0"/>
          </a:xfrm>
          <a:prstGeom prst="rect">
            <a:avLst/>
          </a:prstGeom>
          <a:noFill/>
        </p:spPr>
        <p:txBody>
          <a:bodyPr wrap="none">
            <a:spAutoFit/>
          </a:bodyPr>
          <a:lstStyle/>
          <a:p>
            <a:pPr>
              <a:defRPr/>
            </a:pPr>
          </a:p>
        </p:txBody>
      </p:sp>
      <p:sp>
        <p:nvSpPr>
          <p:cNvPr id="5" name="TextBox 4"/>
          <p:cNvSpPr txBox="1"/>
          <p:nvPr/>
        </p:nvSpPr>
        <p:spPr>
          <a:xfrm>
            <a:off x="1777296" y="3862762"/>
            <a:ext cx="636587" cy="396875"/>
          </a:xfrm>
          <a:prstGeom prst="rect">
            <a:avLst/>
          </a:prstGeom>
          <a:noFill/>
        </p:spPr>
        <p:txBody>
          <a:bodyPr wrap="none">
            <a:spAutoFit/>
          </a:bodyPr>
          <a:lstStyle/>
          <a:p>
            <a:pPr>
              <a:defRPr/>
            </a:pPr>
            <a:r>
              <a:t>sum</a:t>
            </a:r>
          </a:p>
        </p:txBody>
      </p:sp>
      <p:sp>
        <p:nvSpPr>
          <p:cNvPr id="6" name="TextBox 5"/>
          <p:cNvSpPr txBox="1"/>
          <p:nvPr/>
        </p:nvSpPr>
        <p:spPr>
          <a:xfrm>
            <a:off x="1192843" y="4300504"/>
            <a:ext cx="1221040" cy="400110"/>
          </a:xfrm>
          <a:prstGeom prst="rect">
            <a:avLst/>
          </a:prstGeom>
          <a:noFill/>
        </p:spPr>
        <p:txBody>
          <a:bodyPr wrap="none">
            <a:spAutoFit/>
          </a:bodyPr>
          <a:lstStyle/>
          <a:p>
            <a:pPr>
              <a:defRPr/>
            </a:pPr>
            <a:r>
              <a:t>checksum</a:t>
            </a:r>
          </a:p>
        </p:txBody>
      </p:sp>
      <p:sp>
        <p:nvSpPr>
          <p:cNvPr id="7" name="TextBox 6"/>
          <p:cNvSpPr txBox="1"/>
          <p:nvPr/>
        </p:nvSpPr>
        <p:spPr>
          <a:xfrm>
            <a:off x="2863959" y="2205031"/>
            <a:ext cx="5899372" cy="461665"/>
          </a:xfrm>
          <a:prstGeom prst="rect">
            <a:avLst/>
          </a:prstGeom>
          <a:noFill/>
        </p:spPr>
        <p:txBody>
          <a:bodyPr wrap="none">
            <a:spAutoFit/>
          </a:bodyPr>
          <a:lstStyle/>
          <a:p>
            <a:pPr>
              <a:defRPr/>
            </a:pPr>
            <a:r>
              <a:t>1 1 1 0 0 1 1 0 0 1 1 0 0 1 1 0</a:t>
            </a:r>
          </a:p>
        </p:txBody>
      </p:sp>
      <p:sp>
        <p:nvSpPr>
          <p:cNvPr id="8" name="TextBox 7"/>
          <p:cNvSpPr txBox="1"/>
          <p:nvPr/>
        </p:nvSpPr>
        <p:spPr>
          <a:xfrm>
            <a:off x="2868710" y="2580910"/>
            <a:ext cx="5899372" cy="461665"/>
          </a:xfrm>
          <a:prstGeom prst="rect">
            <a:avLst/>
          </a:prstGeom>
          <a:noFill/>
        </p:spPr>
        <p:txBody>
          <a:bodyPr wrap="none">
            <a:spAutoFit/>
          </a:bodyPr>
          <a:lstStyle/>
          <a:p>
            <a:pPr>
              <a:defRPr/>
            </a:pPr>
            <a:r>
              <a:t>1 1 0 1 0 1 0 1 0 1 0 1 0 1 0 1</a:t>
            </a:r>
          </a:p>
        </p:txBody>
      </p:sp>
      <p:sp>
        <p:nvSpPr>
          <p:cNvPr id="9" name="TextBox 8"/>
          <p:cNvSpPr txBox="1"/>
          <p:nvPr/>
        </p:nvSpPr>
        <p:spPr>
          <a:xfrm>
            <a:off x="2501968" y="3194702"/>
            <a:ext cx="6268063" cy="461665"/>
          </a:xfrm>
          <a:prstGeom prst="rect">
            <a:avLst/>
          </a:prstGeom>
          <a:noFill/>
        </p:spPr>
        <p:txBody>
          <a:bodyPr wrap="none">
            <a:spAutoFit/>
          </a:bodyPr>
          <a:lstStyle/>
          <a:p>
            <a:pPr>
              <a:defRPr/>
            </a:pPr>
            <a:r>
              <a:t>1 1 0 1 1 1 0 1 1 1 0 1 1 1 0 1 1</a:t>
            </a:r>
          </a:p>
        </p:txBody>
      </p:sp>
      <p:sp>
        <p:nvSpPr>
          <p:cNvPr id="10" name="TextBox 9"/>
          <p:cNvSpPr txBox="1"/>
          <p:nvPr/>
        </p:nvSpPr>
        <p:spPr>
          <a:xfrm>
            <a:off x="2505831" y="4287924"/>
            <a:ext cx="6268063" cy="461665"/>
          </a:xfrm>
          <a:prstGeom prst="rect">
            <a:avLst/>
          </a:prstGeom>
          <a:noFill/>
        </p:spPr>
        <p:txBody>
          <a:bodyPr wrap="none">
            <a:spAutoFit/>
          </a:bodyPr>
          <a:lstStyle/>
          <a:p>
            <a:pPr>
              <a:defRPr/>
            </a:pPr>
            <a:r>
              <a:t>  0 1 0 0 0 1 0 0 0 1 0 0 0 0 1 1</a:t>
            </a:r>
          </a:p>
        </p:txBody>
      </p:sp>
    </p:spTree>
  </p:cSld>
  <p:clrMapOvr>
    <a:masterClrMapping/>
  </p:clrMapOvr>
</p:sld>
</file>

<file path=ppt/slides/slide4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62184" y="196879"/>
            <a:ext cx="11100625" cy="1206442"/>
          </a:xfrm>
          <a:prstGeom prst="rect">
            <a:avLst/>
          </a:prstGeom>
          <a:noFill/>
        </p:spPr>
        <p:txBody>
          <a:bodyPr wrap="none">
            <a:spAutoFit/>
          </a:bodyPr>
          <a:lstStyle/>
          <a:p>
            <a:pPr>
              <a:defRPr/>
            </a:pPr>
            <a:r>
              <a:t>Summary: UDP</a:t>
            </a:r>
          </a:p>
        </p:txBody>
      </p:sp>
      <p:sp>
        <p:nvSpPr>
          <p:cNvPr id="3" name="TextBox 2"/>
          <p:cNvSpPr txBox="1"/>
          <p:nvPr/>
        </p:nvSpPr>
        <p:spPr>
          <a:xfrm>
            <a:off x="525681" y="1403321"/>
            <a:ext cx="11373633" cy="5247933"/>
          </a:xfrm>
          <a:prstGeom prst="rect">
            <a:avLst/>
          </a:prstGeom>
          <a:noFill/>
        </p:spPr>
        <p:txBody>
          <a:bodyPr wrap="none">
            <a:spAutoFit/>
          </a:bodyPr>
          <a:lstStyle/>
          <a:p>
            <a:pPr>
              <a:defRPr/>
            </a:pPr>
            <a:r>
              <a:t>“no frills” protocol: </a:t>
            </a:r>
          </a:p>
          <a:p>
            <a:pPr>
              <a:defRPr/>
            </a:pPr>
            <a:r>
              <a:t>Segments may be lost, delivered out of order</a:t>
            </a:r>
          </a:p>
          <a:p>
            <a:pPr>
              <a:defRPr/>
            </a:pPr>
            <a:r>
              <a:t>Best effort service: “send and hope for the best”</a:t>
            </a:r>
          </a:p>
          <a:p>
            <a:pPr>
              <a:defRPr/>
            </a:pPr>
            <a:r>
              <a:t>UDP has its plusses:</a:t>
            </a:r>
          </a:p>
          <a:p>
            <a:pPr>
              <a:defRPr/>
            </a:pPr>
            <a:r>
              <a:t>No setup/handshaking needed (no RTT incurred)</a:t>
            </a:r>
          </a:p>
          <a:p>
            <a:pPr>
              <a:defRPr/>
            </a:pPr>
            <a:r>
              <a:t>Can function when network service is compromised</a:t>
            </a:r>
          </a:p>
          <a:p>
            <a:pPr>
              <a:defRPr/>
            </a:pPr>
            <a:r>
              <a:t>Helps with reliability (checksum)</a:t>
            </a:r>
          </a:p>
          <a:p>
            <a:pPr>
              <a:defRPr/>
            </a:pPr>
            <a:r>
              <a:t>Build additional functionality on top of UDP in application layer (e.g., HTTP/3)</a:t>
            </a:r>
          </a:p>
        </p:txBody>
      </p:sp>
    </p:spTree>
  </p:cSld>
  <p:clrMapOvr>
    <a:masterClrMapping/>
  </p:clrMapOvr>
</p:sld>
</file>

<file path=ppt/slides/slide4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Challenge question 1: Where is the IP Address in a UDP Segment?</a:t>
            </a:r>
          </a:p>
        </p:txBody>
      </p:sp>
      <p:sp>
        <p:nvSpPr>
          <p:cNvPr id="3" name="TextBox 2"/>
          <p:cNvSpPr txBox="1"/>
          <p:nvPr/>
        </p:nvSpPr>
        <p:spPr>
          <a:xfrm>
            <a:off x="3902299" y="2017713"/>
            <a:ext cx="3324225" cy="3200400"/>
          </a:xfrm>
          <a:prstGeom prst="rect">
            <a:avLst/>
          </a:prstGeom>
          <a:noFill/>
        </p:spPr>
        <p:txBody>
          <a:bodyPr wrap="none">
            <a:spAutoFit/>
          </a:bodyPr>
          <a:lstStyle/>
          <a:p>
            <a:pPr>
              <a:defRPr/>
            </a:pPr>
          </a:p>
        </p:txBody>
      </p:sp>
      <p:sp>
        <p:nvSpPr>
          <p:cNvPr id="4" name="TextBox 3"/>
          <p:cNvSpPr txBox="1"/>
          <p:nvPr/>
        </p:nvSpPr>
        <p:spPr>
          <a:xfrm>
            <a:off x="3941987" y="2030413"/>
            <a:ext cx="1563687" cy="366712"/>
          </a:xfrm>
          <a:prstGeom prst="rect">
            <a:avLst/>
          </a:prstGeom>
          <a:noFill/>
        </p:spPr>
        <p:txBody>
          <a:bodyPr wrap="none">
            <a:spAutoFit/>
          </a:bodyPr>
          <a:lstStyle/>
          <a:p>
            <a:pPr>
              <a:defRPr/>
            </a:pPr>
            <a:r>
              <a:t>source port #</a:t>
            </a:r>
          </a:p>
        </p:txBody>
      </p:sp>
      <p:sp>
        <p:nvSpPr>
          <p:cNvPr id="5" name="TextBox 4"/>
          <p:cNvSpPr txBox="1"/>
          <p:nvPr/>
        </p:nvSpPr>
        <p:spPr>
          <a:xfrm>
            <a:off x="5727924" y="2030413"/>
            <a:ext cx="1328738" cy="366712"/>
          </a:xfrm>
          <a:prstGeom prst="rect">
            <a:avLst/>
          </a:prstGeom>
          <a:noFill/>
        </p:spPr>
        <p:txBody>
          <a:bodyPr wrap="none">
            <a:spAutoFit/>
          </a:bodyPr>
          <a:lstStyle/>
          <a:p>
            <a:pPr>
              <a:defRPr/>
            </a:pPr>
            <a:r>
              <a:t>dest port #</a:t>
            </a:r>
          </a:p>
        </p:txBody>
      </p:sp>
      <p:sp>
        <p:nvSpPr>
          <p:cNvPr id="6" name="TextBox 5"/>
          <p:cNvSpPr txBox="1"/>
          <p:nvPr/>
        </p:nvSpPr>
        <p:spPr>
          <a:xfrm>
            <a:off x="3892774" y="2417763"/>
            <a:ext cx="3328988" cy="0"/>
          </a:xfrm>
          <a:prstGeom prst="rect">
            <a:avLst/>
          </a:prstGeom>
          <a:noFill/>
        </p:spPr>
        <p:txBody>
          <a:bodyPr wrap="none">
            <a:spAutoFit/>
          </a:bodyPr>
          <a:lstStyle/>
          <a:p>
            <a:pPr>
              <a:defRPr/>
            </a:pPr>
          </a:p>
        </p:txBody>
      </p:sp>
      <p:sp>
        <p:nvSpPr>
          <p:cNvPr id="7" name="TextBox 6"/>
          <p:cNvSpPr txBox="1"/>
          <p:nvPr/>
        </p:nvSpPr>
        <p:spPr>
          <a:xfrm>
            <a:off x="3883249" y="2817813"/>
            <a:ext cx="3324225" cy="0"/>
          </a:xfrm>
          <a:prstGeom prst="rect">
            <a:avLst/>
          </a:prstGeom>
          <a:noFill/>
        </p:spPr>
        <p:txBody>
          <a:bodyPr wrap="none">
            <a:spAutoFit/>
          </a:bodyPr>
          <a:lstStyle/>
          <a:p>
            <a:pPr>
              <a:defRPr/>
            </a:pPr>
          </a:p>
        </p:txBody>
      </p:sp>
      <p:sp>
        <p:nvSpPr>
          <p:cNvPr id="8" name="TextBox 7"/>
          <p:cNvSpPr txBox="1"/>
          <p:nvPr/>
        </p:nvSpPr>
        <p:spPr>
          <a:xfrm>
            <a:off x="5540599" y="2017713"/>
            <a:ext cx="0" cy="395287"/>
          </a:xfrm>
          <a:prstGeom prst="rect">
            <a:avLst/>
          </a:prstGeom>
          <a:noFill/>
        </p:spPr>
        <p:txBody>
          <a:bodyPr wrap="none">
            <a:spAutoFit/>
          </a:bodyPr>
          <a:lstStyle/>
          <a:p>
            <a:pPr>
              <a:defRPr/>
            </a:pPr>
          </a:p>
        </p:txBody>
      </p:sp>
      <p:sp>
        <p:nvSpPr>
          <p:cNvPr id="9" name="TextBox 8"/>
          <p:cNvSpPr txBox="1"/>
          <p:nvPr/>
        </p:nvSpPr>
        <p:spPr>
          <a:xfrm>
            <a:off x="5048474" y="1552575"/>
            <a:ext cx="936625" cy="396875"/>
          </a:xfrm>
          <a:prstGeom prst="rect">
            <a:avLst/>
          </a:prstGeom>
          <a:noFill/>
        </p:spPr>
        <p:txBody>
          <a:bodyPr wrap="none">
            <a:spAutoFit/>
          </a:bodyPr>
          <a:lstStyle/>
          <a:p>
            <a:pPr>
              <a:defRPr/>
            </a:pPr>
            <a:r>
              <a:t>32 bits</a:t>
            </a:r>
          </a:p>
        </p:txBody>
      </p:sp>
      <p:sp>
        <p:nvSpPr>
          <p:cNvPr id="10" name="TextBox 9"/>
          <p:cNvSpPr txBox="1"/>
          <p:nvPr/>
        </p:nvSpPr>
        <p:spPr>
          <a:xfrm>
            <a:off x="5997799" y="1784350"/>
            <a:ext cx="1200150" cy="4763"/>
          </a:xfrm>
          <a:prstGeom prst="rect">
            <a:avLst/>
          </a:prstGeom>
          <a:noFill/>
        </p:spPr>
        <p:txBody>
          <a:bodyPr wrap="none">
            <a:spAutoFit/>
          </a:bodyPr>
          <a:lstStyle/>
          <a:p>
            <a:pPr>
              <a:defRPr/>
            </a:pPr>
          </a:p>
        </p:txBody>
      </p:sp>
      <p:sp>
        <p:nvSpPr>
          <p:cNvPr id="11" name="TextBox 10"/>
          <p:cNvSpPr txBox="1"/>
          <p:nvPr/>
        </p:nvSpPr>
        <p:spPr>
          <a:xfrm>
            <a:off x="3888012" y="1793875"/>
            <a:ext cx="1128712" cy="0"/>
          </a:xfrm>
          <a:prstGeom prst="rect">
            <a:avLst/>
          </a:prstGeom>
          <a:noFill/>
        </p:spPr>
        <p:txBody>
          <a:bodyPr wrap="none">
            <a:spAutoFit/>
          </a:bodyPr>
          <a:lstStyle/>
          <a:p>
            <a:pPr>
              <a:defRPr/>
            </a:pPr>
          </a:p>
        </p:txBody>
      </p:sp>
      <p:sp>
        <p:nvSpPr>
          <p:cNvPr id="12" name="TextBox 11"/>
          <p:cNvSpPr txBox="1"/>
          <p:nvPr/>
        </p:nvSpPr>
        <p:spPr>
          <a:xfrm>
            <a:off x="4745262" y="3376613"/>
            <a:ext cx="1389062" cy="1006475"/>
          </a:xfrm>
          <a:prstGeom prst="rect">
            <a:avLst/>
          </a:prstGeom>
          <a:noFill/>
        </p:spPr>
        <p:txBody>
          <a:bodyPr wrap="none">
            <a:spAutoFit/>
          </a:bodyPr>
          <a:lstStyle/>
          <a:p>
            <a:pPr>
              <a:defRPr/>
            </a:pPr>
            <a:r>
              <a:t>application</a:t>
            </a:r>
          </a:p>
          <a:p>
            <a:pPr>
              <a:defRPr/>
            </a:pPr>
            <a:r>
              <a:t>data </a:t>
            </a:r>
          </a:p>
          <a:p>
            <a:pPr>
              <a:defRPr/>
            </a:pPr>
            <a:r>
              <a:t>(payload)</a:t>
            </a:r>
          </a:p>
        </p:txBody>
      </p:sp>
      <p:sp>
        <p:nvSpPr>
          <p:cNvPr id="13" name="TextBox 12"/>
          <p:cNvSpPr txBox="1"/>
          <p:nvPr/>
        </p:nvSpPr>
        <p:spPr>
          <a:xfrm>
            <a:off x="4338862" y="5292725"/>
            <a:ext cx="2524125" cy="396875"/>
          </a:xfrm>
          <a:prstGeom prst="rect">
            <a:avLst/>
          </a:prstGeom>
          <a:noFill/>
        </p:spPr>
        <p:txBody>
          <a:bodyPr wrap="none">
            <a:spAutoFit/>
          </a:bodyPr>
          <a:lstStyle/>
          <a:p>
            <a:pPr>
              <a:defRPr/>
            </a:pPr>
            <a:r>
              <a:t>UDP segment format</a:t>
            </a:r>
          </a:p>
        </p:txBody>
      </p:sp>
      <p:sp>
        <p:nvSpPr>
          <p:cNvPr id="14" name="TextBox 13"/>
          <p:cNvSpPr txBox="1"/>
          <p:nvPr/>
        </p:nvSpPr>
        <p:spPr>
          <a:xfrm>
            <a:off x="5540599" y="2427288"/>
            <a:ext cx="0" cy="395287"/>
          </a:xfrm>
          <a:prstGeom prst="rect">
            <a:avLst/>
          </a:prstGeom>
          <a:noFill/>
        </p:spPr>
        <p:txBody>
          <a:bodyPr wrap="none">
            <a:spAutoFit/>
          </a:bodyPr>
          <a:lstStyle/>
          <a:p>
            <a:pPr>
              <a:defRPr/>
            </a:pPr>
          </a:p>
        </p:txBody>
      </p:sp>
      <p:sp>
        <p:nvSpPr>
          <p:cNvPr id="15" name="TextBox 14"/>
          <p:cNvSpPr txBox="1"/>
          <p:nvPr/>
        </p:nvSpPr>
        <p:spPr>
          <a:xfrm>
            <a:off x="4284887" y="2420938"/>
            <a:ext cx="814387" cy="366712"/>
          </a:xfrm>
          <a:prstGeom prst="rect">
            <a:avLst/>
          </a:prstGeom>
          <a:noFill/>
        </p:spPr>
        <p:txBody>
          <a:bodyPr wrap="none">
            <a:spAutoFit/>
          </a:bodyPr>
          <a:lstStyle/>
          <a:p>
            <a:pPr>
              <a:defRPr/>
            </a:pPr>
            <a:r>
              <a:t>length</a:t>
            </a:r>
          </a:p>
        </p:txBody>
      </p:sp>
      <p:sp>
        <p:nvSpPr>
          <p:cNvPr id="16" name="TextBox 15"/>
          <p:cNvSpPr txBox="1"/>
          <p:nvPr/>
        </p:nvSpPr>
        <p:spPr>
          <a:xfrm>
            <a:off x="5831112" y="2411413"/>
            <a:ext cx="1176337" cy="366712"/>
          </a:xfrm>
          <a:prstGeom prst="rect">
            <a:avLst/>
          </a:prstGeom>
          <a:noFill/>
        </p:spPr>
        <p:txBody>
          <a:bodyPr wrap="none">
            <a:spAutoFit/>
          </a:bodyPr>
          <a:lstStyle/>
          <a:p>
            <a:pPr>
              <a:defRPr/>
            </a:pPr>
            <a:r>
              <a:t>checksum</a:t>
            </a:r>
          </a:p>
        </p:txBody>
      </p:sp>
      <p:sp>
        <p:nvSpPr>
          <p:cNvPr id="17" name="TextBox 16"/>
          <p:cNvSpPr txBox="1"/>
          <p:nvPr/>
        </p:nvSpPr>
        <p:spPr>
          <a:xfrm>
            <a:off x="7623398" y="3421856"/>
            <a:ext cx="2406650" cy="915987"/>
          </a:xfrm>
          <a:prstGeom prst="rect">
            <a:avLst/>
          </a:prstGeom>
          <a:noFill/>
        </p:spPr>
        <p:txBody>
          <a:bodyPr wrap="none">
            <a:spAutoFit/>
          </a:bodyPr>
          <a:lstStyle/>
          <a:p>
            <a:pPr>
              <a:defRPr/>
            </a:pPr>
            <a:r>
              <a:t>length, in bytes of UDP segment, including header</a:t>
            </a:r>
          </a:p>
        </p:txBody>
      </p:sp>
      <p:sp>
        <p:nvSpPr>
          <p:cNvPr id="18" name="TextBox 17"/>
          <p:cNvSpPr txBox="1"/>
          <p:nvPr/>
        </p:nvSpPr>
        <p:spPr>
          <a:xfrm>
            <a:off x="5142136" y="2597149"/>
            <a:ext cx="3113157" cy="1285397"/>
          </a:xfrm>
          <a:prstGeom prst="rect">
            <a:avLst/>
          </a:prstGeom>
          <a:noFill/>
        </p:spPr>
        <p:txBody>
          <a:bodyPr wrap="none">
            <a:spAutoFit/>
          </a:bodyPr>
          <a:lstStyle/>
          <a:p>
            <a:pPr>
              <a:defRPr/>
            </a:pPr>
          </a:p>
        </p:txBody>
      </p:sp>
      <p:sp>
        <p:nvSpPr>
          <p:cNvPr id="19" name="TextBox 18"/>
          <p:cNvSpPr txBox="1"/>
          <p:nvPr/>
        </p:nvSpPr>
        <p:spPr>
          <a:xfrm>
            <a:off x="3695142" y="1957213"/>
            <a:ext cx="2097870" cy="534469"/>
          </a:xfrm>
          <a:prstGeom prst="rect">
            <a:avLst/>
          </a:prstGeom>
          <a:noFill/>
        </p:spPr>
        <p:txBody>
          <a:bodyPr wrap="none">
            <a:spAutoFit/>
          </a:bodyPr>
          <a:lstStyle/>
          <a:p>
            <a:pPr>
              <a:defRPr/>
            </a:pPr>
          </a:p>
        </p:txBody>
      </p:sp>
      <p:sp>
        <p:nvSpPr>
          <p:cNvPr id="20" name="TextBox 19"/>
          <p:cNvSpPr txBox="1"/>
          <p:nvPr/>
        </p:nvSpPr>
        <p:spPr>
          <a:xfrm>
            <a:off x="5331049" y="1955208"/>
            <a:ext cx="2097870" cy="534469"/>
          </a:xfrm>
          <a:prstGeom prst="rect">
            <a:avLst/>
          </a:prstGeom>
          <a:noFill/>
        </p:spPr>
        <p:txBody>
          <a:bodyPr wrap="none">
            <a:spAutoFit/>
          </a:bodyPr>
          <a:lstStyle/>
          <a:p>
            <a:pPr>
              <a:defRPr/>
            </a:pPr>
          </a:p>
        </p:txBody>
      </p:sp>
      <p:sp>
        <p:nvSpPr>
          <p:cNvPr id="21" name="TextBox 20"/>
          <p:cNvSpPr txBox="1"/>
          <p:nvPr/>
        </p:nvSpPr>
        <p:spPr>
          <a:xfrm>
            <a:off x="3657042" y="2362801"/>
            <a:ext cx="2097870" cy="534469"/>
          </a:xfrm>
          <a:prstGeom prst="rect">
            <a:avLst/>
          </a:prstGeom>
          <a:noFill/>
        </p:spPr>
        <p:txBody>
          <a:bodyPr wrap="none">
            <a:spAutoFit/>
          </a:bodyPr>
          <a:lstStyle/>
          <a:p>
            <a:pPr>
              <a:defRPr/>
            </a:pPr>
          </a:p>
        </p:txBody>
      </p:sp>
      <p:sp>
        <p:nvSpPr>
          <p:cNvPr id="22" name="TextBox 21"/>
          <p:cNvSpPr txBox="1"/>
          <p:nvPr/>
        </p:nvSpPr>
        <p:spPr>
          <a:xfrm>
            <a:off x="5290176" y="2341229"/>
            <a:ext cx="2097870" cy="534469"/>
          </a:xfrm>
          <a:prstGeom prst="rect">
            <a:avLst/>
          </a:prstGeom>
          <a:noFill/>
        </p:spPr>
        <p:txBody>
          <a:bodyPr wrap="none">
            <a:spAutoFit/>
          </a:bodyPr>
          <a:lstStyle/>
          <a:p>
            <a:pPr>
              <a:defRPr/>
            </a:pPr>
          </a:p>
        </p:txBody>
      </p:sp>
      <p:sp>
        <p:nvSpPr>
          <p:cNvPr id="23" name="TextBox 22"/>
          <p:cNvSpPr txBox="1"/>
          <p:nvPr/>
        </p:nvSpPr>
        <p:spPr>
          <a:xfrm>
            <a:off x="4386800" y="3148706"/>
            <a:ext cx="2097870" cy="1560711"/>
          </a:xfrm>
          <a:prstGeom prst="rect">
            <a:avLst/>
          </a:prstGeom>
          <a:noFill/>
        </p:spPr>
        <p:txBody>
          <a:bodyPr wrap="none">
            <a:spAutoFit/>
          </a:bodyPr>
          <a:lstStyle/>
          <a:p>
            <a:pPr>
              <a:defRPr/>
            </a:pPr>
          </a:p>
        </p:txBody>
      </p:sp>
      <p:sp>
        <p:nvSpPr>
          <p:cNvPr id="24" name="TextBox 23"/>
          <p:cNvSpPr txBox="1"/>
          <p:nvPr/>
        </p:nvSpPr>
        <p:spPr>
          <a:xfrm>
            <a:off x="5915202" y="3972404"/>
            <a:ext cx="3113157" cy="1285397"/>
          </a:xfrm>
          <a:prstGeom prst="rect">
            <a:avLst/>
          </a:prstGeom>
          <a:noFill/>
        </p:spPr>
        <p:txBody>
          <a:bodyPr wrap="none">
            <a:spAutoFit/>
          </a:bodyPr>
          <a:lstStyle/>
          <a:p>
            <a:pPr>
              <a:defRPr/>
            </a:pPr>
          </a:p>
        </p:txBody>
      </p:sp>
      <p:sp>
        <p:nvSpPr>
          <p:cNvPr id="25" name="TextBox 24"/>
          <p:cNvSpPr txBox="1"/>
          <p:nvPr/>
        </p:nvSpPr>
        <p:spPr>
          <a:xfrm>
            <a:off x="8032927" y="4969559"/>
            <a:ext cx="2406650" cy="646331"/>
          </a:xfrm>
          <a:prstGeom prst="rect">
            <a:avLst/>
          </a:prstGeom>
          <a:noFill/>
        </p:spPr>
        <p:txBody>
          <a:bodyPr wrap="none">
            <a:spAutoFit/>
          </a:bodyPr>
          <a:lstStyle/>
          <a:p>
            <a:pPr>
              <a:defRPr/>
            </a:pPr>
            <a:r>
              <a:t>data to/from application layer</a:t>
            </a:r>
          </a:p>
        </p:txBody>
      </p:sp>
    </p:spTree>
  </p:cSld>
  <p:clrMapOvr>
    <a:masterClrMapping/>
  </p:clrMapOvr>
</p:sld>
</file>

<file path=ppt/slides/slide4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84705" y="323994"/>
            <a:ext cx="11622589" cy="999116"/>
          </a:xfrm>
          <a:prstGeom prst="rect">
            <a:avLst/>
          </a:prstGeom>
          <a:noFill/>
        </p:spPr>
        <p:txBody>
          <a:bodyPr wrap="none">
            <a:spAutoFit/>
          </a:bodyPr>
          <a:lstStyle/>
          <a:p>
            <a:pPr>
              <a:defRPr/>
            </a:pPr>
            <a:r>
              <a:t>Challenge question 2: How does the computer know which incoming data packets belong to Netflix vs Skype vs Apache?</a:t>
            </a:r>
          </a:p>
        </p:txBody>
      </p:sp>
      <p:pic>
        <p:nvPicPr>
          <p:cNvPr id="3" name="Picture 2" descr="image.jpg"/>
          <p:cNvPicPr>
            <a:picLocks noChangeAspect="1"/>
          </p:cNvPicPr>
          <p:nvPr/>
        </p:nvPicPr>
        <p:blipFill>
          <a:blip r:embed="rId2"/>
          <a:stretch>
            <a:fillRect/>
          </a:stretch>
        </p:blipFill>
        <p:spPr>
          <a:xfrm>
            <a:off x="476619" y="3683472"/>
            <a:ext cx="2184731" cy="955305"/>
          </a:xfrm>
          <a:prstGeom prst="rect">
            <a:avLst/>
          </a:prstGeom>
        </p:spPr>
      </p:pic>
      <p:pic>
        <p:nvPicPr>
          <p:cNvPr id="4" name="Picture 3" descr="image.png"/>
          <p:cNvPicPr>
            <a:picLocks noChangeAspect="1"/>
          </p:cNvPicPr>
          <p:nvPr/>
        </p:nvPicPr>
        <p:blipFill>
          <a:blip r:embed="rId3"/>
          <a:stretch>
            <a:fillRect/>
          </a:stretch>
        </p:blipFill>
        <p:spPr>
          <a:xfrm>
            <a:off x="1039138" y="1806153"/>
            <a:ext cx="1059694" cy="590567"/>
          </a:xfrm>
          <a:prstGeom prst="rect">
            <a:avLst/>
          </a:prstGeom>
        </p:spPr>
      </p:pic>
      <p:pic>
        <p:nvPicPr>
          <p:cNvPr id="5" name="Picture 4" descr="image.png"/>
          <p:cNvPicPr>
            <a:picLocks noChangeAspect="1"/>
          </p:cNvPicPr>
          <p:nvPr/>
        </p:nvPicPr>
        <p:blipFill>
          <a:blip r:embed="rId4"/>
          <a:stretch>
            <a:fillRect/>
          </a:stretch>
        </p:blipFill>
        <p:spPr>
          <a:xfrm>
            <a:off x="1272198" y="2836596"/>
            <a:ext cx="593575" cy="596651"/>
          </a:xfrm>
          <a:prstGeom prst="rect">
            <a:avLst/>
          </a:prstGeom>
        </p:spPr>
      </p:pic>
      <p:pic>
        <p:nvPicPr>
          <p:cNvPr id="6" name="Picture 5" descr="image.jpg"/>
          <p:cNvPicPr>
            <a:picLocks noChangeAspect="1"/>
          </p:cNvPicPr>
          <p:nvPr/>
        </p:nvPicPr>
        <p:blipFill>
          <a:blip r:embed="rId2"/>
          <a:stretch>
            <a:fillRect/>
          </a:stretch>
        </p:blipFill>
        <p:spPr>
          <a:xfrm>
            <a:off x="8794040" y="3678081"/>
            <a:ext cx="2184731" cy="955305"/>
          </a:xfrm>
          <a:prstGeom prst="rect">
            <a:avLst/>
          </a:prstGeom>
        </p:spPr>
      </p:pic>
      <p:pic>
        <p:nvPicPr>
          <p:cNvPr id="7" name="Picture 6" descr="image.png"/>
          <p:cNvPicPr>
            <a:picLocks noChangeAspect="1"/>
          </p:cNvPicPr>
          <p:nvPr/>
        </p:nvPicPr>
        <p:blipFill>
          <a:blip r:embed="rId3"/>
          <a:stretch>
            <a:fillRect/>
          </a:stretch>
        </p:blipFill>
        <p:spPr>
          <a:xfrm>
            <a:off x="9356559" y="1800762"/>
            <a:ext cx="1059694" cy="590567"/>
          </a:xfrm>
          <a:prstGeom prst="rect">
            <a:avLst/>
          </a:prstGeom>
        </p:spPr>
      </p:pic>
      <p:pic>
        <p:nvPicPr>
          <p:cNvPr id="8" name="Picture 7" descr="image.png"/>
          <p:cNvPicPr>
            <a:picLocks noChangeAspect="1"/>
          </p:cNvPicPr>
          <p:nvPr/>
        </p:nvPicPr>
        <p:blipFill>
          <a:blip r:embed="rId4"/>
          <a:stretch>
            <a:fillRect/>
          </a:stretch>
        </p:blipFill>
        <p:spPr>
          <a:xfrm>
            <a:off x="9591489" y="2840349"/>
            <a:ext cx="593575" cy="596651"/>
          </a:xfrm>
          <a:prstGeom prst="rect">
            <a:avLst/>
          </a:prstGeom>
        </p:spPr>
      </p:pic>
      <p:sp>
        <p:nvSpPr>
          <p:cNvPr id="9" name="TextBox 8"/>
          <p:cNvSpPr txBox="1"/>
          <p:nvPr/>
        </p:nvSpPr>
        <p:spPr>
          <a:xfrm>
            <a:off x="2873430" y="1597245"/>
            <a:ext cx="5685680" cy="2800264"/>
          </a:xfrm>
          <a:prstGeom prst="rect">
            <a:avLst/>
          </a:prstGeom>
          <a:noFill/>
        </p:spPr>
        <p:txBody>
          <a:bodyPr wrap="none">
            <a:spAutoFit/>
          </a:bodyPr>
          <a:lstStyle/>
          <a:p>
            <a:pPr>
              <a:defRPr/>
            </a:pPr>
          </a:p>
        </p:txBody>
      </p:sp>
    </p:spTree>
  </p:cSld>
  <p:clrMapOvr>
    <a:masterClrMapping/>
  </p:clrMapOvr>
</p:sld>
</file>

<file path=ppt/slides/slide4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9025"/>
            <a:ext cx="11100625" cy="894622"/>
          </a:xfrm>
          <a:prstGeom prst="rect">
            <a:avLst/>
          </a:prstGeom>
          <a:noFill/>
        </p:spPr>
        <p:txBody>
          <a:bodyPr wrap="none">
            <a:spAutoFit/>
          </a:bodyPr>
          <a:lstStyle/>
          <a:p>
            <a:pPr>
              <a:defRPr/>
            </a:pPr>
            <a:r>
              <a:t>Multiplexing/demultiplexing</a:t>
            </a:r>
          </a:p>
        </p:txBody>
      </p:sp>
      <p:sp>
        <p:nvSpPr>
          <p:cNvPr id="3" name="TextBox 2"/>
          <p:cNvSpPr txBox="1"/>
          <p:nvPr/>
        </p:nvSpPr>
        <p:spPr>
          <a:xfrm>
            <a:off x="4648818" y="3193690"/>
            <a:ext cx="552450" cy="2082800"/>
          </a:xfrm>
          <a:prstGeom prst="rect">
            <a:avLst/>
          </a:prstGeom>
          <a:noFill/>
        </p:spPr>
        <p:txBody>
          <a:bodyPr wrap="none">
            <a:spAutoFit/>
          </a:bodyPr>
          <a:lstStyle/>
          <a:p>
            <a:pPr>
              <a:defRPr/>
            </a:pPr>
          </a:p>
        </p:txBody>
      </p:sp>
      <p:sp>
        <p:nvSpPr>
          <p:cNvPr id="4" name="TextBox 3"/>
          <p:cNvSpPr txBox="1"/>
          <p:nvPr/>
        </p:nvSpPr>
        <p:spPr>
          <a:xfrm>
            <a:off x="9889155" y="4119203"/>
            <a:ext cx="895350" cy="336550"/>
          </a:xfrm>
          <a:prstGeom prst="rect">
            <a:avLst/>
          </a:prstGeom>
          <a:noFill/>
        </p:spPr>
        <p:txBody>
          <a:bodyPr wrap="none">
            <a:spAutoFit/>
          </a:bodyPr>
          <a:lstStyle/>
          <a:p>
            <a:pPr>
              <a:defRPr/>
            </a:pPr>
            <a:r>
              <a:t>process</a:t>
            </a:r>
          </a:p>
        </p:txBody>
      </p:sp>
      <p:sp>
        <p:nvSpPr>
          <p:cNvPr id="5" name="TextBox 4"/>
          <p:cNvSpPr txBox="1"/>
          <p:nvPr/>
        </p:nvSpPr>
        <p:spPr>
          <a:xfrm>
            <a:off x="9863755" y="3717565"/>
            <a:ext cx="755650" cy="336550"/>
          </a:xfrm>
          <a:prstGeom prst="rect">
            <a:avLst/>
          </a:prstGeom>
          <a:noFill/>
        </p:spPr>
        <p:txBody>
          <a:bodyPr wrap="none">
            <a:spAutoFit/>
          </a:bodyPr>
          <a:lstStyle/>
          <a:p>
            <a:pPr>
              <a:defRPr/>
            </a:pPr>
            <a:r>
              <a:t>socket</a:t>
            </a:r>
          </a:p>
        </p:txBody>
      </p:sp>
      <p:sp>
        <p:nvSpPr>
          <p:cNvPr id="6" name="TextBox 5"/>
          <p:cNvSpPr txBox="1"/>
          <p:nvPr/>
        </p:nvSpPr>
        <p:spPr>
          <a:xfrm>
            <a:off x="5196505" y="3244490"/>
            <a:ext cx="1497013" cy="1981200"/>
          </a:xfrm>
          <a:prstGeom prst="rect">
            <a:avLst/>
          </a:prstGeom>
          <a:noFill/>
        </p:spPr>
        <p:txBody>
          <a:bodyPr wrap="none">
            <a:spAutoFit/>
          </a:bodyPr>
          <a:lstStyle/>
          <a:p>
            <a:pPr>
              <a:defRPr/>
            </a:pPr>
          </a:p>
        </p:txBody>
      </p:sp>
      <p:sp>
        <p:nvSpPr>
          <p:cNvPr id="7" name="TextBox 6"/>
          <p:cNvSpPr txBox="1"/>
          <p:nvPr/>
        </p:nvSpPr>
        <p:spPr>
          <a:xfrm>
            <a:off x="5161580" y="3298465"/>
            <a:ext cx="1473200" cy="1979613"/>
          </a:xfrm>
          <a:prstGeom prst="rect">
            <a:avLst/>
          </a:prstGeom>
          <a:noFill/>
        </p:spPr>
        <p:txBody>
          <a:bodyPr wrap="none">
            <a:spAutoFit/>
          </a:bodyPr>
          <a:lstStyle/>
          <a:p>
            <a:pPr>
              <a:defRPr/>
            </a:pPr>
          </a:p>
        </p:txBody>
      </p:sp>
      <p:sp>
        <p:nvSpPr>
          <p:cNvPr id="8" name="TextBox 7"/>
          <p:cNvSpPr txBox="1"/>
          <p:nvPr/>
        </p:nvSpPr>
        <p:spPr>
          <a:xfrm>
            <a:off x="5167930" y="4068403"/>
            <a:ext cx="1460500" cy="3175"/>
          </a:xfrm>
          <a:prstGeom prst="rect">
            <a:avLst/>
          </a:prstGeom>
          <a:noFill/>
        </p:spPr>
        <p:txBody>
          <a:bodyPr wrap="none">
            <a:spAutoFit/>
          </a:bodyPr>
          <a:lstStyle/>
          <a:p>
            <a:pPr>
              <a:defRPr/>
            </a:pPr>
          </a:p>
        </p:txBody>
      </p:sp>
      <p:sp>
        <p:nvSpPr>
          <p:cNvPr id="9" name="TextBox 8"/>
          <p:cNvSpPr txBox="1"/>
          <p:nvPr/>
        </p:nvSpPr>
        <p:spPr>
          <a:xfrm>
            <a:off x="5239368" y="4050940"/>
            <a:ext cx="1317625" cy="325438"/>
          </a:xfrm>
          <a:prstGeom prst="rect">
            <a:avLst/>
          </a:prstGeom>
          <a:noFill/>
        </p:spPr>
        <p:txBody>
          <a:bodyPr wrap="none">
            <a:spAutoFit/>
          </a:bodyPr>
          <a:lstStyle/>
          <a:p>
            <a:pPr>
              <a:defRPr/>
            </a:pPr>
            <a:r>
              <a:t>transport</a:t>
            </a:r>
          </a:p>
        </p:txBody>
      </p:sp>
      <p:sp>
        <p:nvSpPr>
          <p:cNvPr id="10" name="TextBox 9"/>
          <p:cNvSpPr txBox="1"/>
          <p:nvPr/>
        </p:nvSpPr>
        <p:spPr>
          <a:xfrm>
            <a:off x="5169518" y="4385903"/>
            <a:ext cx="1457325" cy="0"/>
          </a:xfrm>
          <a:prstGeom prst="rect">
            <a:avLst/>
          </a:prstGeom>
          <a:noFill/>
        </p:spPr>
        <p:txBody>
          <a:bodyPr wrap="none">
            <a:spAutoFit/>
          </a:bodyPr>
          <a:lstStyle/>
          <a:p>
            <a:pPr>
              <a:defRPr/>
            </a:pPr>
          </a:p>
        </p:txBody>
      </p:sp>
      <p:sp>
        <p:nvSpPr>
          <p:cNvPr id="11" name="TextBox 10"/>
          <p:cNvSpPr txBox="1"/>
          <p:nvPr/>
        </p:nvSpPr>
        <p:spPr>
          <a:xfrm>
            <a:off x="5236193" y="3265128"/>
            <a:ext cx="1317625" cy="325437"/>
          </a:xfrm>
          <a:prstGeom prst="rect">
            <a:avLst/>
          </a:prstGeom>
          <a:noFill/>
        </p:spPr>
        <p:txBody>
          <a:bodyPr wrap="none">
            <a:spAutoFit/>
          </a:bodyPr>
          <a:lstStyle/>
          <a:p>
            <a:pPr>
              <a:defRPr/>
            </a:pPr>
            <a:r>
              <a:t>application</a:t>
            </a:r>
          </a:p>
        </p:txBody>
      </p:sp>
      <p:sp>
        <p:nvSpPr>
          <p:cNvPr id="12" name="TextBox 11"/>
          <p:cNvSpPr txBox="1"/>
          <p:nvPr/>
        </p:nvSpPr>
        <p:spPr>
          <a:xfrm>
            <a:off x="5233018" y="4955815"/>
            <a:ext cx="1317625" cy="325438"/>
          </a:xfrm>
          <a:prstGeom prst="rect">
            <a:avLst/>
          </a:prstGeom>
          <a:noFill/>
        </p:spPr>
        <p:txBody>
          <a:bodyPr wrap="none">
            <a:spAutoFit/>
          </a:bodyPr>
          <a:lstStyle/>
          <a:p>
            <a:pPr>
              <a:defRPr/>
            </a:pPr>
            <a:r>
              <a:t>physical</a:t>
            </a:r>
          </a:p>
        </p:txBody>
      </p:sp>
      <p:sp>
        <p:nvSpPr>
          <p:cNvPr id="13" name="TextBox 12"/>
          <p:cNvSpPr txBox="1"/>
          <p:nvPr/>
        </p:nvSpPr>
        <p:spPr>
          <a:xfrm>
            <a:off x="5233018" y="4670065"/>
            <a:ext cx="1317625" cy="325438"/>
          </a:xfrm>
          <a:prstGeom prst="rect">
            <a:avLst/>
          </a:prstGeom>
          <a:noFill/>
        </p:spPr>
        <p:txBody>
          <a:bodyPr wrap="none">
            <a:spAutoFit/>
          </a:bodyPr>
          <a:lstStyle/>
          <a:p>
            <a:pPr>
              <a:defRPr/>
            </a:pPr>
            <a:r>
              <a:t>link</a:t>
            </a:r>
          </a:p>
        </p:txBody>
      </p:sp>
      <p:sp>
        <p:nvSpPr>
          <p:cNvPr id="14" name="TextBox 13"/>
          <p:cNvSpPr txBox="1"/>
          <p:nvPr/>
        </p:nvSpPr>
        <p:spPr>
          <a:xfrm>
            <a:off x="5233018" y="4371615"/>
            <a:ext cx="1317625" cy="325438"/>
          </a:xfrm>
          <a:prstGeom prst="rect">
            <a:avLst/>
          </a:prstGeom>
          <a:noFill/>
        </p:spPr>
        <p:txBody>
          <a:bodyPr wrap="none">
            <a:spAutoFit/>
          </a:bodyPr>
          <a:lstStyle/>
          <a:p>
            <a:pPr>
              <a:defRPr/>
            </a:pPr>
            <a:r>
              <a:t>network</a:t>
            </a:r>
          </a:p>
        </p:txBody>
      </p:sp>
      <p:sp>
        <p:nvSpPr>
          <p:cNvPr id="15" name="TextBox 14"/>
          <p:cNvSpPr txBox="1"/>
          <p:nvPr/>
        </p:nvSpPr>
        <p:spPr>
          <a:xfrm>
            <a:off x="5933105" y="3639778"/>
            <a:ext cx="598488" cy="304800"/>
          </a:xfrm>
          <a:prstGeom prst="rect">
            <a:avLst/>
          </a:prstGeom>
          <a:noFill/>
        </p:spPr>
        <p:txBody>
          <a:bodyPr wrap="none">
            <a:spAutoFit/>
          </a:bodyPr>
          <a:lstStyle/>
          <a:p>
            <a:pPr>
              <a:defRPr/>
            </a:pPr>
            <a:r>
              <a:t>P2</a:t>
            </a:r>
          </a:p>
        </p:txBody>
      </p:sp>
      <p:sp>
        <p:nvSpPr>
          <p:cNvPr id="16" name="TextBox 15"/>
          <p:cNvSpPr txBox="1"/>
          <p:nvPr/>
        </p:nvSpPr>
        <p:spPr>
          <a:xfrm>
            <a:off x="5166343" y="4697053"/>
            <a:ext cx="1457325" cy="0"/>
          </a:xfrm>
          <a:prstGeom prst="rect">
            <a:avLst/>
          </a:prstGeom>
          <a:noFill/>
        </p:spPr>
        <p:txBody>
          <a:bodyPr wrap="none">
            <a:spAutoFit/>
          </a:bodyPr>
          <a:lstStyle/>
          <a:p>
            <a:pPr>
              <a:defRPr/>
            </a:pPr>
          </a:p>
        </p:txBody>
      </p:sp>
      <p:sp>
        <p:nvSpPr>
          <p:cNvPr id="17" name="TextBox 16"/>
          <p:cNvSpPr txBox="1"/>
          <p:nvPr/>
        </p:nvSpPr>
        <p:spPr>
          <a:xfrm>
            <a:off x="5163168" y="4995503"/>
            <a:ext cx="1457325" cy="0"/>
          </a:xfrm>
          <a:prstGeom prst="rect">
            <a:avLst/>
          </a:prstGeom>
          <a:noFill/>
        </p:spPr>
        <p:txBody>
          <a:bodyPr wrap="none">
            <a:spAutoFit/>
          </a:bodyPr>
          <a:lstStyle/>
          <a:p>
            <a:pPr>
              <a:defRPr/>
            </a:pPr>
          </a:p>
        </p:txBody>
      </p:sp>
      <p:sp>
        <p:nvSpPr>
          <p:cNvPr id="18" name="TextBox 17"/>
          <p:cNvSpPr txBox="1"/>
          <p:nvPr/>
        </p:nvSpPr>
        <p:spPr>
          <a:xfrm>
            <a:off x="5228255" y="3639778"/>
            <a:ext cx="598488" cy="304800"/>
          </a:xfrm>
          <a:prstGeom prst="rect">
            <a:avLst/>
          </a:prstGeom>
          <a:noFill/>
        </p:spPr>
        <p:txBody>
          <a:bodyPr wrap="none">
            <a:spAutoFit/>
          </a:bodyPr>
          <a:lstStyle/>
          <a:p>
            <a:pPr>
              <a:defRPr/>
            </a:pPr>
            <a:r>
              <a:t>P1</a:t>
            </a:r>
          </a:p>
        </p:txBody>
      </p:sp>
      <p:sp>
        <p:nvSpPr>
          <p:cNvPr id="19" name="TextBox 18"/>
          <p:cNvSpPr txBox="1"/>
          <p:nvPr/>
        </p:nvSpPr>
        <p:spPr>
          <a:xfrm>
            <a:off x="7458693" y="3614378"/>
            <a:ext cx="1296987" cy="1981200"/>
          </a:xfrm>
          <a:prstGeom prst="rect">
            <a:avLst/>
          </a:prstGeom>
          <a:noFill/>
        </p:spPr>
        <p:txBody>
          <a:bodyPr wrap="none">
            <a:spAutoFit/>
          </a:bodyPr>
          <a:lstStyle/>
          <a:p>
            <a:pPr>
              <a:defRPr/>
            </a:pPr>
          </a:p>
        </p:txBody>
      </p:sp>
      <p:sp>
        <p:nvSpPr>
          <p:cNvPr id="20" name="TextBox 19"/>
          <p:cNvSpPr txBox="1"/>
          <p:nvPr/>
        </p:nvSpPr>
        <p:spPr>
          <a:xfrm>
            <a:off x="7420593" y="3668353"/>
            <a:ext cx="1273175" cy="1979612"/>
          </a:xfrm>
          <a:prstGeom prst="rect">
            <a:avLst/>
          </a:prstGeom>
          <a:noFill/>
        </p:spPr>
        <p:txBody>
          <a:bodyPr wrap="none">
            <a:spAutoFit/>
          </a:bodyPr>
          <a:lstStyle/>
          <a:p>
            <a:pPr>
              <a:defRPr/>
            </a:pPr>
          </a:p>
        </p:txBody>
      </p:sp>
      <p:sp>
        <p:nvSpPr>
          <p:cNvPr id="21" name="TextBox 20"/>
          <p:cNvSpPr txBox="1"/>
          <p:nvPr/>
        </p:nvSpPr>
        <p:spPr>
          <a:xfrm>
            <a:off x="7430118" y="4428765"/>
            <a:ext cx="1263650" cy="3175"/>
          </a:xfrm>
          <a:prstGeom prst="rect">
            <a:avLst/>
          </a:prstGeom>
          <a:noFill/>
        </p:spPr>
        <p:txBody>
          <a:bodyPr wrap="none">
            <a:spAutoFit/>
          </a:bodyPr>
          <a:lstStyle/>
          <a:p>
            <a:pPr>
              <a:defRPr/>
            </a:pPr>
          </a:p>
        </p:txBody>
      </p:sp>
      <p:sp>
        <p:nvSpPr>
          <p:cNvPr id="22" name="TextBox 21"/>
          <p:cNvSpPr txBox="1"/>
          <p:nvPr/>
        </p:nvSpPr>
        <p:spPr>
          <a:xfrm>
            <a:off x="7387255" y="4411303"/>
            <a:ext cx="1317625" cy="325437"/>
          </a:xfrm>
          <a:prstGeom prst="rect">
            <a:avLst/>
          </a:prstGeom>
          <a:noFill/>
        </p:spPr>
        <p:txBody>
          <a:bodyPr wrap="none">
            <a:spAutoFit/>
          </a:bodyPr>
          <a:lstStyle/>
          <a:p>
            <a:pPr>
              <a:defRPr/>
            </a:pPr>
            <a:r>
              <a:t>transport</a:t>
            </a:r>
          </a:p>
        </p:txBody>
      </p:sp>
      <p:sp>
        <p:nvSpPr>
          <p:cNvPr id="23" name="TextBox 22"/>
          <p:cNvSpPr txBox="1"/>
          <p:nvPr/>
        </p:nvSpPr>
        <p:spPr>
          <a:xfrm>
            <a:off x="7438055" y="4749440"/>
            <a:ext cx="1263650" cy="3175"/>
          </a:xfrm>
          <a:prstGeom prst="rect">
            <a:avLst/>
          </a:prstGeom>
          <a:noFill/>
        </p:spPr>
        <p:txBody>
          <a:bodyPr wrap="none">
            <a:spAutoFit/>
          </a:bodyPr>
          <a:lstStyle/>
          <a:p>
            <a:pPr>
              <a:defRPr/>
            </a:pPr>
          </a:p>
        </p:txBody>
      </p:sp>
      <p:sp>
        <p:nvSpPr>
          <p:cNvPr id="24" name="TextBox 23"/>
          <p:cNvSpPr txBox="1"/>
          <p:nvPr/>
        </p:nvSpPr>
        <p:spPr>
          <a:xfrm>
            <a:off x="7423768" y="5059003"/>
            <a:ext cx="1263650" cy="3175"/>
          </a:xfrm>
          <a:prstGeom prst="rect">
            <a:avLst/>
          </a:prstGeom>
          <a:noFill/>
        </p:spPr>
        <p:txBody>
          <a:bodyPr wrap="none">
            <a:spAutoFit/>
          </a:bodyPr>
          <a:lstStyle/>
          <a:p>
            <a:pPr>
              <a:defRPr/>
            </a:pPr>
          </a:p>
        </p:txBody>
      </p:sp>
      <p:sp>
        <p:nvSpPr>
          <p:cNvPr id="25" name="TextBox 24"/>
          <p:cNvSpPr txBox="1"/>
          <p:nvPr/>
        </p:nvSpPr>
        <p:spPr>
          <a:xfrm>
            <a:off x="7423768" y="5344753"/>
            <a:ext cx="1263650" cy="3175"/>
          </a:xfrm>
          <a:prstGeom prst="rect">
            <a:avLst/>
          </a:prstGeom>
          <a:noFill/>
        </p:spPr>
        <p:txBody>
          <a:bodyPr wrap="none">
            <a:spAutoFit/>
          </a:bodyPr>
          <a:lstStyle/>
          <a:p>
            <a:pPr>
              <a:defRPr/>
            </a:pPr>
          </a:p>
        </p:txBody>
      </p:sp>
      <p:sp>
        <p:nvSpPr>
          <p:cNvPr id="26" name="TextBox 25"/>
          <p:cNvSpPr txBox="1"/>
          <p:nvPr/>
        </p:nvSpPr>
        <p:spPr>
          <a:xfrm>
            <a:off x="7422180" y="3658828"/>
            <a:ext cx="1317625" cy="325437"/>
          </a:xfrm>
          <a:prstGeom prst="rect">
            <a:avLst/>
          </a:prstGeom>
          <a:noFill/>
        </p:spPr>
        <p:txBody>
          <a:bodyPr wrap="none">
            <a:spAutoFit/>
          </a:bodyPr>
          <a:lstStyle/>
          <a:p>
            <a:pPr>
              <a:defRPr/>
            </a:pPr>
            <a:r>
              <a:t>application</a:t>
            </a:r>
          </a:p>
        </p:txBody>
      </p:sp>
      <p:sp>
        <p:nvSpPr>
          <p:cNvPr id="27" name="TextBox 26"/>
          <p:cNvSpPr txBox="1"/>
          <p:nvPr/>
        </p:nvSpPr>
        <p:spPr>
          <a:xfrm>
            <a:off x="7377730" y="5316178"/>
            <a:ext cx="1317625" cy="325437"/>
          </a:xfrm>
          <a:prstGeom prst="rect">
            <a:avLst/>
          </a:prstGeom>
          <a:noFill/>
        </p:spPr>
        <p:txBody>
          <a:bodyPr wrap="none">
            <a:spAutoFit/>
          </a:bodyPr>
          <a:lstStyle/>
          <a:p>
            <a:pPr>
              <a:defRPr/>
            </a:pPr>
            <a:r>
              <a:t>physical</a:t>
            </a:r>
          </a:p>
        </p:txBody>
      </p:sp>
      <p:sp>
        <p:nvSpPr>
          <p:cNvPr id="28" name="TextBox 27"/>
          <p:cNvSpPr txBox="1"/>
          <p:nvPr/>
        </p:nvSpPr>
        <p:spPr>
          <a:xfrm>
            <a:off x="7396780" y="5030428"/>
            <a:ext cx="1317625" cy="325437"/>
          </a:xfrm>
          <a:prstGeom prst="rect">
            <a:avLst/>
          </a:prstGeom>
          <a:noFill/>
        </p:spPr>
        <p:txBody>
          <a:bodyPr wrap="none">
            <a:spAutoFit/>
          </a:bodyPr>
          <a:lstStyle/>
          <a:p>
            <a:pPr>
              <a:defRPr/>
            </a:pPr>
            <a:r>
              <a:t>link</a:t>
            </a:r>
          </a:p>
        </p:txBody>
      </p:sp>
      <p:sp>
        <p:nvSpPr>
          <p:cNvPr id="29" name="TextBox 28"/>
          <p:cNvSpPr txBox="1"/>
          <p:nvPr/>
        </p:nvSpPr>
        <p:spPr>
          <a:xfrm>
            <a:off x="7387255" y="4735153"/>
            <a:ext cx="1317625" cy="325437"/>
          </a:xfrm>
          <a:prstGeom prst="rect">
            <a:avLst/>
          </a:prstGeom>
          <a:noFill/>
        </p:spPr>
        <p:txBody>
          <a:bodyPr wrap="none">
            <a:spAutoFit/>
          </a:bodyPr>
          <a:lstStyle/>
          <a:p>
            <a:pPr>
              <a:defRPr/>
            </a:pPr>
            <a:r>
              <a:t>network</a:t>
            </a:r>
          </a:p>
        </p:txBody>
      </p:sp>
      <p:sp>
        <p:nvSpPr>
          <p:cNvPr id="30" name="TextBox 29"/>
          <p:cNvSpPr txBox="1"/>
          <p:nvPr/>
        </p:nvSpPr>
        <p:spPr>
          <a:xfrm>
            <a:off x="7757143" y="4000140"/>
            <a:ext cx="598487" cy="304800"/>
          </a:xfrm>
          <a:prstGeom prst="rect">
            <a:avLst/>
          </a:prstGeom>
          <a:noFill/>
        </p:spPr>
        <p:txBody>
          <a:bodyPr wrap="none">
            <a:spAutoFit/>
          </a:bodyPr>
          <a:lstStyle/>
          <a:p>
            <a:pPr>
              <a:defRPr/>
            </a:pPr>
            <a:r>
              <a:t>P4</a:t>
            </a:r>
          </a:p>
        </p:txBody>
      </p:sp>
      <p:sp>
        <p:nvSpPr>
          <p:cNvPr id="31" name="TextBox 30"/>
          <p:cNvSpPr txBox="1"/>
          <p:nvPr/>
        </p:nvSpPr>
        <p:spPr>
          <a:xfrm>
            <a:off x="8706468" y="3646128"/>
            <a:ext cx="581025" cy="2038350"/>
          </a:xfrm>
          <a:prstGeom prst="rect">
            <a:avLst/>
          </a:prstGeom>
          <a:noFill/>
        </p:spPr>
        <p:txBody>
          <a:bodyPr wrap="none">
            <a:spAutoFit/>
          </a:bodyPr>
          <a:lstStyle/>
          <a:p>
            <a:pPr>
              <a:defRPr/>
            </a:pPr>
          </a:p>
        </p:txBody>
      </p:sp>
      <p:sp>
        <p:nvSpPr>
          <p:cNvPr id="32" name="TextBox 31"/>
          <p:cNvSpPr txBox="1"/>
          <p:nvPr/>
        </p:nvSpPr>
        <p:spPr>
          <a:xfrm>
            <a:off x="2516805" y="3666765"/>
            <a:ext cx="552450" cy="2082800"/>
          </a:xfrm>
          <a:prstGeom prst="rect">
            <a:avLst/>
          </a:prstGeom>
          <a:noFill/>
        </p:spPr>
        <p:txBody>
          <a:bodyPr wrap="none">
            <a:spAutoFit/>
          </a:bodyPr>
          <a:lstStyle/>
          <a:p>
            <a:pPr>
              <a:defRPr/>
            </a:pPr>
          </a:p>
        </p:txBody>
      </p:sp>
      <p:sp>
        <p:nvSpPr>
          <p:cNvPr id="33" name="TextBox 32"/>
          <p:cNvSpPr txBox="1"/>
          <p:nvPr/>
        </p:nvSpPr>
        <p:spPr>
          <a:xfrm>
            <a:off x="3113705" y="3622315"/>
            <a:ext cx="1296988" cy="1981200"/>
          </a:xfrm>
          <a:prstGeom prst="rect">
            <a:avLst/>
          </a:prstGeom>
          <a:noFill/>
        </p:spPr>
        <p:txBody>
          <a:bodyPr wrap="none">
            <a:spAutoFit/>
          </a:bodyPr>
          <a:lstStyle/>
          <a:p>
            <a:pPr>
              <a:defRPr/>
            </a:pPr>
          </a:p>
        </p:txBody>
      </p:sp>
      <p:sp>
        <p:nvSpPr>
          <p:cNvPr id="34" name="TextBox 33"/>
          <p:cNvSpPr txBox="1"/>
          <p:nvPr/>
        </p:nvSpPr>
        <p:spPr>
          <a:xfrm>
            <a:off x="3075605" y="3676290"/>
            <a:ext cx="1273175" cy="1979613"/>
          </a:xfrm>
          <a:prstGeom prst="rect">
            <a:avLst/>
          </a:prstGeom>
          <a:noFill/>
        </p:spPr>
        <p:txBody>
          <a:bodyPr wrap="none">
            <a:spAutoFit/>
          </a:bodyPr>
          <a:lstStyle/>
          <a:p>
            <a:pPr>
              <a:defRPr/>
            </a:pPr>
          </a:p>
        </p:txBody>
      </p:sp>
      <p:sp>
        <p:nvSpPr>
          <p:cNvPr id="35" name="TextBox 34"/>
          <p:cNvSpPr txBox="1"/>
          <p:nvPr/>
        </p:nvSpPr>
        <p:spPr>
          <a:xfrm>
            <a:off x="3085130" y="4436703"/>
            <a:ext cx="1263650" cy="3175"/>
          </a:xfrm>
          <a:prstGeom prst="rect">
            <a:avLst/>
          </a:prstGeom>
          <a:noFill/>
        </p:spPr>
        <p:txBody>
          <a:bodyPr wrap="none">
            <a:spAutoFit/>
          </a:bodyPr>
          <a:lstStyle/>
          <a:p>
            <a:pPr>
              <a:defRPr/>
            </a:pPr>
          </a:p>
        </p:txBody>
      </p:sp>
      <p:sp>
        <p:nvSpPr>
          <p:cNvPr id="36" name="TextBox 35"/>
          <p:cNvSpPr txBox="1"/>
          <p:nvPr/>
        </p:nvSpPr>
        <p:spPr>
          <a:xfrm>
            <a:off x="3042268" y="4419240"/>
            <a:ext cx="1317625" cy="325438"/>
          </a:xfrm>
          <a:prstGeom prst="rect">
            <a:avLst/>
          </a:prstGeom>
          <a:noFill/>
        </p:spPr>
        <p:txBody>
          <a:bodyPr wrap="none">
            <a:spAutoFit/>
          </a:bodyPr>
          <a:lstStyle/>
          <a:p>
            <a:pPr>
              <a:defRPr/>
            </a:pPr>
            <a:r>
              <a:t>transport</a:t>
            </a:r>
          </a:p>
        </p:txBody>
      </p:sp>
      <p:sp>
        <p:nvSpPr>
          <p:cNvPr id="37" name="TextBox 36"/>
          <p:cNvSpPr txBox="1"/>
          <p:nvPr/>
        </p:nvSpPr>
        <p:spPr>
          <a:xfrm>
            <a:off x="3093068" y="4757378"/>
            <a:ext cx="1263650" cy="3175"/>
          </a:xfrm>
          <a:prstGeom prst="rect">
            <a:avLst/>
          </a:prstGeom>
          <a:noFill/>
        </p:spPr>
        <p:txBody>
          <a:bodyPr wrap="none">
            <a:spAutoFit/>
          </a:bodyPr>
          <a:lstStyle/>
          <a:p>
            <a:pPr>
              <a:defRPr/>
            </a:pPr>
          </a:p>
        </p:txBody>
      </p:sp>
      <p:sp>
        <p:nvSpPr>
          <p:cNvPr id="38" name="TextBox 37"/>
          <p:cNvSpPr txBox="1"/>
          <p:nvPr/>
        </p:nvSpPr>
        <p:spPr>
          <a:xfrm>
            <a:off x="3078780" y="5066940"/>
            <a:ext cx="1263650" cy="3175"/>
          </a:xfrm>
          <a:prstGeom prst="rect">
            <a:avLst/>
          </a:prstGeom>
          <a:noFill/>
        </p:spPr>
        <p:txBody>
          <a:bodyPr wrap="none">
            <a:spAutoFit/>
          </a:bodyPr>
          <a:lstStyle/>
          <a:p>
            <a:pPr>
              <a:defRPr/>
            </a:pPr>
          </a:p>
        </p:txBody>
      </p:sp>
      <p:sp>
        <p:nvSpPr>
          <p:cNvPr id="39" name="TextBox 38"/>
          <p:cNvSpPr txBox="1"/>
          <p:nvPr/>
        </p:nvSpPr>
        <p:spPr>
          <a:xfrm>
            <a:off x="3078780" y="5352690"/>
            <a:ext cx="1263650" cy="3175"/>
          </a:xfrm>
          <a:prstGeom prst="rect">
            <a:avLst/>
          </a:prstGeom>
          <a:noFill/>
        </p:spPr>
        <p:txBody>
          <a:bodyPr wrap="none">
            <a:spAutoFit/>
          </a:bodyPr>
          <a:lstStyle/>
          <a:p>
            <a:pPr>
              <a:defRPr/>
            </a:pPr>
          </a:p>
        </p:txBody>
      </p:sp>
      <p:sp>
        <p:nvSpPr>
          <p:cNvPr id="40" name="TextBox 39"/>
          <p:cNvSpPr txBox="1"/>
          <p:nvPr/>
        </p:nvSpPr>
        <p:spPr>
          <a:xfrm>
            <a:off x="3077193" y="3666765"/>
            <a:ext cx="1317625" cy="325438"/>
          </a:xfrm>
          <a:prstGeom prst="rect">
            <a:avLst/>
          </a:prstGeom>
          <a:noFill/>
        </p:spPr>
        <p:txBody>
          <a:bodyPr wrap="none">
            <a:spAutoFit/>
          </a:bodyPr>
          <a:lstStyle/>
          <a:p>
            <a:pPr>
              <a:defRPr/>
            </a:pPr>
            <a:r>
              <a:t>application</a:t>
            </a:r>
          </a:p>
        </p:txBody>
      </p:sp>
      <p:sp>
        <p:nvSpPr>
          <p:cNvPr id="41" name="TextBox 40"/>
          <p:cNvSpPr txBox="1"/>
          <p:nvPr/>
        </p:nvSpPr>
        <p:spPr>
          <a:xfrm>
            <a:off x="3032743" y="5324115"/>
            <a:ext cx="1317625" cy="325438"/>
          </a:xfrm>
          <a:prstGeom prst="rect">
            <a:avLst/>
          </a:prstGeom>
          <a:noFill/>
        </p:spPr>
        <p:txBody>
          <a:bodyPr wrap="none">
            <a:spAutoFit/>
          </a:bodyPr>
          <a:lstStyle/>
          <a:p>
            <a:pPr>
              <a:defRPr/>
            </a:pPr>
            <a:r>
              <a:t>physical</a:t>
            </a:r>
          </a:p>
        </p:txBody>
      </p:sp>
      <p:sp>
        <p:nvSpPr>
          <p:cNvPr id="42" name="TextBox 41"/>
          <p:cNvSpPr txBox="1"/>
          <p:nvPr/>
        </p:nvSpPr>
        <p:spPr>
          <a:xfrm>
            <a:off x="3051793" y="5038365"/>
            <a:ext cx="1317625" cy="325438"/>
          </a:xfrm>
          <a:prstGeom prst="rect">
            <a:avLst/>
          </a:prstGeom>
          <a:noFill/>
        </p:spPr>
        <p:txBody>
          <a:bodyPr wrap="none">
            <a:spAutoFit/>
          </a:bodyPr>
          <a:lstStyle/>
          <a:p>
            <a:pPr>
              <a:defRPr/>
            </a:pPr>
            <a:r>
              <a:t>link</a:t>
            </a:r>
          </a:p>
        </p:txBody>
      </p:sp>
      <p:sp>
        <p:nvSpPr>
          <p:cNvPr id="43" name="TextBox 42"/>
          <p:cNvSpPr txBox="1"/>
          <p:nvPr/>
        </p:nvSpPr>
        <p:spPr>
          <a:xfrm>
            <a:off x="3042268" y="4743090"/>
            <a:ext cx="1317625" cy="325438"/>
          </a:xfrm>
          <a:prstGeom prst="rect">
            <a:avLst/>
          </a:prstGeom>
          <a:noFill/>
        </p:spPr>
        <p:txBody>
          <a:bodyPr wrap="none">
            <a:spAutoFit/>
          </a:bodyPr>
          <a:lstStyle/>
          <a:p>
            <a:pPr>
              <a:defRPr/>
            </a:pPr>
            <a:r>
              <a:t>network</a:t>
            </a:r>
          </a:p>
        </p:txBody>
      </p:sp>
      <p:sp>
        <p:nvSpPr>
          <p:cNvPr id="44" name="TextBox 43"/>
          <p:cNvSpPr txBox="1"/>
          <p:nvPr/>
        </p:nvSpPr>
        <p:spPr>
          <a:xfrm>
            <a:off x="3412155" y="4008078"/>
            <a:ext cx="598488" cy="304800"/>
          </a:xfrm>
          <a:prstGeom prst="rect">
            <a:avLst/>
          </a:prstGeom>
          <a:noFill/>
        </p:spPr>
        <p:txBody>
          <a:bodyPr wrap="none">
            <a:spAutoFit/>
          </a:bodyPr>
          <a:lstStyle/>
          <a:p>
            <a:pPr>
              <a:defRPr/>
            </a:pPr>
            <a:r>
              <a:t>P3</a:t>
            </a:r>
          </a:p>
        </p:txBody>
      </p:sp>
      <p:sp>
        <p:nvSpPr>
          <p:cNvPr id="45" name="TextBox 44"/>
          <p:cNvSpPr txBox="1"/>
          <p:nvPr/>
        </p:nvSpPr>
        <p:spPr>
          <a:xfrm>
            <a:off x="5890243" y="4046178"/>
            <a:ext cx="2173287" cy="1989137"/>
          </a:xfrm>
          <a:prstGeom prst="rect">
            <a:avLst/>
          </a:prstGeom>
          <a:noFill/>
        </p:spPr>
        <p:txBody>
          <a:bodyPr wrap="none">
            <a:spAutoFit/>
          </a:bodyPr>
          <a:lstStyle/>
          <a:p>
            <a:pPr>
              <a:defRPr/>
            </a:pPr>
          </a:p>
        </p:txBody>
      </p:sp>
      <p:sp>
        <p:nvSpPr>
          <p:cNvPr id="46" name="TextBox 45"/>
          <p:cNvSpPr txBox="1"/>
          <p:nvPr/>
        </p:nvSpPr>
        <p:spPr>
          <a:xfrm>
            <a:off x="6009305" y="4077928"/>
            <a:ext cx="1984375" cy="1876425"/>
          </a:xfrm>
          <a:prstGeom prst="rect">
            <a:avLst/>
          </a:prstGeom>
          <a:noFill/>
        </p:spPr>
        <p:txBody>
          <a:bodyPr wrap="none">
            <a:spAutoFit/>
          </a:bodyPr>
          <a:lstStyle/>
          <a:p>
            <a:pPr>
              <a:defRPr/>
            </a:pPr>
          </a:p>
        </p:txBody>
      </p:sp>
      <p:sp>
        <p:nvSpPr>
          <p:cNvPr id="47" name="TextBox 46"/>
          <p:cNvSpPr txBox="1"/>
          <p:nvPr/>
        </p:nvSpPr>
        <p:spPr>
          <a:xfrm>
            <a:off x="9349405" y="4157303"/>
            <a:ext cx="598488" cy="304800"/>
          </a:xfrm>
          <a:prstGeom prst="rect">
            <a:avLst/>
          </a:prstGeom>
          <a:noFill/>
        </p:spPr>
        <p:txBody>
          <a:bodyPr wrap="none">
            <a:spAutoFit/>
          </a:bodyPr>
          <a:lstStyle/>
          <a:p>
            <a:pPr>
              <a:defRPr/>
            </a:pPr>
          </a:p>
        </p:txBody>
      </p:sp>
      <p:sp>
        <p:nvSpPr>
          <p:cNvPr id="48" name="TextBox 47"/>
          <p:cNvSpPr txBox="1"/>
          <p:nvPr/>
        </p:nvSpPr>
        <p:spPr>
          <a:xfrm>
            <a:off x="4852017" y="2896828"/>
            <a:ext cx="688975" cy="1435100"/>
          </a:xfrm>
          <a:prstGeom prst="rect">
            <a:avLst/>
          </a:prstGeom>
          <a:noFill/>
        </p:spPr>
        <p:txBody>
          <a:bodyPr wrap="none">
            <a:spAutoFit/>
          </a:bodyPr>
          <a:lstStyle/>
          <a:p>
            <a:pPr>
              <a:defRPr/>
            </a:pPr>
          </a:p>
        </p:txBody>
      </p:sp>
      <p:sp>
        <p:nvSpPr>
          <p:cNvPr id="49" name="TextBox 48"/>
          <p:cNvSpPr txBox="1"/>
          <p:nvPr/>
        </p:nvSpPr>
        <p:spPr>
          <a:xfrm>
            <a:off x="3739180" y="4079515"/>
            <a:ext cx="1962150" cy="1897063"/>
          </a:xfrm>
          <a:prstGeom prst="rect">
            <a:avLst/>
          </a:prstGeom>
          <a:noFill/>
        </p:spPr>
        <p:txBody>
          <a:bodyPr wrap="none">
            <a:spAutoFit/>
          </a:bodyPr>
          <a:lstStyle/>
          <a:p>
            <a:pPr>
              <a:defRPr/>
            </a:pPr>
          </a:p>
        </p:txBody>
      </p:sp>
      <p:sp>
        <p:nvSpPr>
          <p:cNvPr id="50" name="TextBox 49"/>
          <p:cNvSpPr txBox="1"/>
          <p:nvPr/>
        </p:nvSpPr>
        <p:spPr>
          <a:xfrm>
            <a:off x="3675680" y="4054115"/>
            <a:ext cx="2160588" cy="1989138"/>
          </a:xfrm>
          <a:prstGeom prst="rect">
            <a:avLst/>
          </a:prstGeom>
          <a:noFill/>
        </p:spPr>
        <p:txBody>
          <a:bodyPr wrap="none">
            <a:spAutoFit/>
          </a:bodyPr>
          <a:lstStyle/>
          <a:p>
            <a:pPr>
              <a:defRPr/>
            </a:pPr>
          </a:p>
        </p:txBody>
      </p:sp>
    </p:spTree>
  </p:cSld>
  <p:clrMapOvr>
    <a:masterClrMapping/>
  </p:clrMapOvr>
</p:sld>
</file>

<file path=ppt/slides/slide4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194000" y="3311397"/>
            <a:ext cx="648720" cy="641384"/>
          </a:xfrm>
          <a:prstGeom prst="rect">
            <a:avLst/>
          </a:prstGeom>
          <a:noFill/>
        </p:spPr>
        <p:txBody>
          <a:bodyPr wrap="none">
            <a:spAutoFit/>
          </a:bodyPr>
          <a:lstStyle/>
          <a:p>
            <a:pPr>
              <a:defRPr/>
            </a:pPr>
          </a:p>
        </p:txBody>
      </p:sp>
      <p:sp>
        <p:nvSpPr>
          <p:cNvPr id="3" name="TextBox 2"/>
          <p:cNvSpPr txBox="1"/>
          <p:nvPr/>
        </p:nvSpPr>
        <p:spPr>
          <a:xfrm>
            <a:off x="1378407" y="5084262"/>
            <a:ext cx="2245527" cy="584776"/>
          </a:xfrm>
          <a:prstGeom prst="rect">
            <a:avLst/>
          </a:prstGeom>
          <a:noFill/>
        </p:spPr>
        <p:txBody>
          <a:bodyPr wrap="none">
            <a:spAutoFit/>
          </a:bodyPr>
          <a:lstStyle/>
          <a:p>
            <a:pPr>
              <a:defRPr/>
            </a:pPr>
            <a:r>
              <a:t>multiplexing</a:t>
            </a:r>
          </a:p>
        </p:txBody>
      </p:sp>
      <p:sp>
        <p:nvSpPr>
          <p:cNvPr id="4" name="TextBox 3"/>
          <p:cNvSpPr txBox="1"/>
          <p:nvPr/>
        </p:nvSpPr>
        <p:spPr>
          <a:xfrm>
            <a:off x="798690" y="9025"/>
            <a:ext cx="11100625" cy="894622"/>
          </a:xfrm>
          <a:prstGeom prst="rect">
            <a:avLst/>
          </a:prstGeom>
          <a:noFill/>
        </p:spPr>
        <p:txBody>
          <a:bodyPr wrap="none">
            <a:spAutoFit/>
          </a:bodyPr>
          <a:lstStyle/>
          <a:p>
            <a:pPr>
              <a:defRPr/>
            </a:pPr>
            <a:r>
              <a:t>Multiplexing/demultiplexing</a:t>
            </a:r>
          </a:p>
        </p:txBody>
      </p:sp>
    </p:spTree>
  </p:cSld>
  <p:clrMapOvr>
    <a:masterClrMapping/>
  </p:clrMapOvr>
</p:sld>
</file>

<file path=ppt/slides/slide4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356586" y="4965666"/>
            <a:ext cx="3127375" cy="1498600"/>
          </a:xfrm>
          <a:prstGeom prst="rect">
            <a:avLst/>
          </a:prstGeom>
          <a:noFill/>
        </p:spPr>
        <p:txBody>
          <a:bodyPr wrap="none">
            <a:spAutoFit/>
          </a:bodyPr>
          <a:lstStyle/>
          <a:p>
            <a:pPr>
              <a:defRPr/>
            </a:pPr>
          </a:p>
        </p:txBody>
      </p:sp>
      <p:sp>
        <p:nvSpPr>
          <p:cNvPr id="3" name="TextBox 2"/>
          <p:cNvSpPr txBox="1"/>
          <p:nvPr/>
        </p:nvSpPr>
        <p:spPr>
          <a:xfrm>
            <a:off x="4944218" y="2675931"/>
            <a:ext cx="2194145" cy="1745839"/>
          </a:xfrm>
          <a:prstGeom prst="rect">
            <a:avLst/>
          </a:prstGeom>
          <a:noFill/>
        </p:spPr>
        <p:txBody>
          <a:bodyPr wrap="none">
            <a:spAutoFit/>
          </a:bodyPr>
          <a:lstStyle/>
          <a:p>
            <a:pPr>
              <a:defRPr/>
            </a:pPr>
          </a:p>
        </p:txBody>
      </p:sp>
    </p:spTree>
  </p:cSld>
  <p:clrMapOvr>
    <a:masterClrMapping/>
  </p:clrMapOvr>
</p:sld>
</file>

<file path=ppt/slides/slide4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356586" y="4965666"/>
            <a:ext cx="3127375" cy="1498600"/>
          </a:xfrm>
          <a:prstGeom prst="rect">
            <a:avLst/>
          </a:prstGeom>
          <a:noFill/>
        </p:spPr>
        <p:txBody>
          <a:bodyPr wrap="none">
            <a:spAutoFit/>
          </a:bodyPr>
          <a:lstStyle/>
          <a:p>
            <a:pPr>
              <a:defRPr/>
            </a:pPr>
          </a:p>
        </p:txBody>
      </p:sp>
      <p:sp>
        <p:nvSpPr>
          <p:cNvPr id="3" name="TextBox 2"/>
          <p:cNvSpPr txBox="1"/>
          <p:nvPr/>
        </p:nvSpPr>
        <p:spPr>
          <a:xfrm>
            <a:off x="4944218" y="2675931"/>
            <a:ext cx="2194145" cy="1745839"/>
          </a:xfrm>
          <a:prstGeom prst="rect">
            <a:avLst/>
          </a:prstGeom>
          <a:noFill/>
        </p:spPr>
        <p:txBody>
          <a:bodyPr wrap="none">
            <a:spAutoFit/>
          </a:bodyPr>
          <a:lstStyle/>
          <a:p>
            <a:pPr>
              <a:defRPr/>
            </a:pPr>
          </a:p>
        </p:txBody>
      </p:sp>
      <p:sp>
        <p:nvSpPr>
          <p:cNvPr id="4" name="TextBox 3"/>
          <p:cNvSpPr txBox="1"/>
          <p:nvPr/>
        </p:nvSpPr>
        <p:spPr>
          <a:xfrm>
            <a:off x="5864224" y="2340021"/>
            <a:ext cx="1063879" cy="266167"/>
          </a:xfrm>
          <a:prstGeom prst="rect">
            <a:avLst/>
          </a:prstGeom>
          <a:noFill/>
        </p:spPr>
        <p:txBody>
          <a:bodyPr wrap="none">
            <a:spAutoFit/>
          </a:bodyPr>
          <a:lstStyle/>
          <a:p>
            <a:pPr>
              <a:defRPr/>
            </a:pPr>
          </a:p>
        </p:txBody>
      </p:sp>
      <p:sp>
        <p:nvSpPr>
          <p:cNvPr id="5" name="TextBox 4"/>
          <p:cNvSpPr txBox="1"/>
          <p:nvPr/>
        </p:nvSpPr>
        <p:spPr>
          <a:xfrm>
            <a:off x="5819897" y="2291365"/>
            <a:ext cx="1108206" cy="369332"/>
          </a:xfrm>
          <a:prstGeom prst="rect">
            <a:avLst/>
          </a:prstGeom>
          <a:noFill/>
        </p:spPr>
        <p:txBody>
          <a:bodyPr wrap="none">
            <a:spAutoFit/>
          </a:bodyPr>
          <a:lstStyle/>
          <a:p>
            <a:pPr>
              <a:defRPr/>
            </a:pPr>
            <a:r>
              <a:t>HTTP msg</a:t>
            </a:r>
          </a:p>
        </p:txBody>
      </p:sp>
      <p:sp>
        <p:nvSpPr>
          <p:cNvPr id="6" name="TextBox 5"/>
          <p:cNvSpPr txBox="1"/>
          <p:nvPr/>
        </p:nvSpPr>
        <p:spPr>
          <a:xfrm>
            <a:off x="5864224" y="2291365"/>
            <a:ext cx="1063879" cy="300547"/>
          </a:xfrm>
          <a:prstGeom prst="rect">
            <a:avLst/>
          </a:prstGeom>
          <a:noFill/>
        </p:spPr>
        <p:txBody>
          <a:bodyPr wrap="none">
            <a:spAutoFit/>
          </a:bodyPr>
          <a:lstStyle/>
          <a:p>
            <a:pPr>
              <a:defRPr/>
            </a:pPr>
          </a:p>
        </p:txBody>
      </p:sp>
      <p:sp>
        <p:nvSpPr>
          <p:cNvPr id="7" name="TextBox 6"/>
          <p:cNvSpPr txBox="1"/>
          <p:nvPr/>
        </p:nvSpPr>
        <p:spPr>
          <a:xfrm>
            <a:off x="5474955" y="2744519"/>
            <a:ext cx="1478052" cy="284266"/>
          </a:xfrm>
          <a:prstGeom prst="rect">
            <a:avLst/>
          </a:prstGeom>
          <a:noFill/>
        </p:spPr>
        <p:txBody>
          <a:bodyPr wrap="none">
            <a:spAutoFit/>
          </a:bodyPr>
          <a:lstStyle/>
          <a:p>
            <a:pPr>
              <a:defRPr/>
            </a:pPr>
          </a:p>
        </p:txBody>
      </p:sp>
      <p:sp>
        <p:nvSpPr>
          <p:cNvPr id="8" name="TextBox 7"/>
          <p:cNvSpPr txBox="1"/>
          <p:nvPr/>
        </p:nvSpPr>
        <p:spPr>
          <a:xfrm>
            <a:off x="1776642" y="3222226"/>
            <a:ext cx="1824687" cy="1745839"/>
          </a:xfrm>
          <a:prstGeom prst="rect">
            <a:avLst/>
          </a:prstGeom>
          <a:noFill/>
        </p:spPr>
        <p:txBody>
          <a:bodyPr wrap="none">
            <a:spAutoFit/>
          </a:bodyPr>
          <a:lstStyle/>
          <a:p>
            <a:pPr>
              <a:defRPr/>
            </a:pPr>
          </a:p>
        </p:txBody>
      </p:sp>
      <p:pic>
        <p:nvPicPr>
          <p:cNvPr id="9" name="Picture 8" descr="image.png"/>
          <p:cNvPicPr>
            <a:picLocks noChangeAspect="1"/>
          </p:cNvPicPr>
          <p:nvPr/>
        </p:nvPicPr>
        <p:blipFill>
          <a:blip r:embed="rId2"/>
          <a:stretch>
            <a:fillRect/>
          </a:stretch>
        </p:blipFill>
        <p:spPr>
          <a:xfrm>
            <a:off x="878355" y="104889"/>
            <a:ext cx="1624375" cy="1624375"/>
          </a:xfrm>
          <a:prstGeom prst="rect">
            <a:avLst/>
          </a:prstGeom>
        </p:spPr>
      </p:pic>
      <p:sp>
        <p:nvSpPr>
          <p:cNvPr id="10" name="TextBox 9"/>
          <p:cNvSpPr txBox="1"/>
          <p:nvPr/>
        </p:nvSpPr>
        <p:spPr>
          <a:xfrm>
            <a:off x="2209800" y="266700"/>
            <a:ext cx="9664700" cy="828047"/>
          </a:xfrm>
          <a:prstGeom prst="rect">
            <a:avLst/>
          </a:prstGeom>
          <a:noFill/>
        </p:spPr>
        <p:txBody>
          <a:bodyPr wrap="none">
            <a:spAutoFit/>
          </a:bodyPr>
          <a:lstStyle/>
          <a:p>
            <a:pPr>
              <a:defRPr/>
            </a:pPr>
            <a:r>
              <a:t>Q: how did transport layer know to deliver message to Firefox browser process rather than Netflix process or Skype process?</a:t>
            </a:r>
          </a:p>
        </p:txBody>
      </p:sp>
    </p:spTree>
  </p:cSld>
  <p:clrMapOvr>
    <a:masterClrMapping/>
  </p:clrMapOvr>
</p:sld>
</file>

<file path=ppt/slides/slide4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How demultiplexing works</a:t>
            </a:r>
          </a:p>
        </p:txBody>
      </p:sp>
      <p:sp>
        <p:nvSpPr>
          <p:cNvPr id="3" name="TextBox 2"/>
          <p:cNvSpPr txBox="1"/>
          <p:nvPr/>
        </p:nvSpPr>
        <p:spPr>
          <a:xfrm>
            <a:off x="261257" y="1565761"/>
            <a:ext cx="6695868" cy="4471783"/>
          </a:xfrm>
          <a:prstGeom prst="rect">
            <a:avLst/>
          </a:prstGeom>
          <a:noFill/>
        </p:spPr>
        <p:txBody>
          <a:bodyPr wrap="none">
            <a:spAutoFit/>
          </a:bodyPr>
          <a:lstStyle/>
          <a:p>
            <a:pPr>
              <a:defRPr/>
            </a:pPr>
            <a:r>
              <a:t>Receiving host receives IP datagrams:</a:t>
            </a:r>
          </a:p>
          <a:p>
            <a:pPr>
              <a:defRPr/>
            </a:pPr>
            <a:r>
              <a:t>Each datagram has source IP address, destination IP address</a:t>
            </a:r>
          </a:p>
          <a:p>
            <a:pPr>
              <a:defRPr/>
            </a:pPr>
            <a:r>
              <a:t>Each datagram carries one transport-layer segment</a:t>
            </a:r>
          </a:p>
          <a:p>
            <a:pPr>
              <a:defRPr/>
            </a:pPr>
            <a:r>
              <a:t>Each segment has source, destination port number </a:t>
            </a:r>
          </a:p>
          <a:p>
            <a:pPr>
              <a:defRPr/>
            </a:pPr>
            <a:r>
              <a:t>Receiving host uses IP addresses &amp; port numbers to direct segment to appropriate socket</a:t>
            </a:r>
          </a:p>
        </p:txBody>
      </p:sp>
      <p:sp>
        <p:nvSpPr>
          <p:cNvPr id="4" name="TextBox 3"/>
          <p:cNvSpPr txBox="1"/>
          <p:nvPr/>
        </p:nvSpPr>
        <p:spPr>
          <a:xfrm>
            <a:off x="7299923" y="1976355"/>
            <a:ext cx="2083205" cy="689091"/>
          </a:xfrm>
          <a:prstGeom prst="rect">
            <a:avLst/>
          </a:prstGeom>
          <a:noFill/>
        </p:spPr>
        <p:txBody>
          <a:bodyPr wrap="none">
            <a:spAutoFit/>
          </a:bodyPr>
          <a:lstStyle/>
          <a:p>
            <a:pPr>
              <a:defRPr/>
            </a:pPr>
          </a:p>
        </p:txBody>
      </p:sp>
      <p:sp>
        <p:nvSpPr>
          <p:cNvPr id="5" name="TextBox 4"/>
          <p:cNvSpPr txBox="1"/>
          <p:nvPr/>
        </p:nvSpPr>
        <p:spPr>
          <a:xfrm>
            <a:off x="9014727" y="1985006"/>
            <a:ext cx="2083205" cy="689091"/>
          </a:xfrm>
          <a:prstGeom prst="rect">
            <a:avLst/>
          </a:prstGeom>
          <a:noFill/>
        </p:spPr>
        <p:txBody>
          <a:bodyPr wrap="none">
            <a:spAutoFit/>
          </a:bodyPr>
          <a:lstStyle/>
          <a:p>
            <a:pPr>
              <a:defRPr/>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62757"/>
            <a:ext cx="10515600" cy="897960"/>
          </a:xfrm>
          <a:prstGeom prst="rect">
            <a:avLst/>
          </a:prstGeom>
          <a:noFill/>
        </p:spPr>
        <p:txBody>
          <a:bodyPr wrap="none">
            <a:spAutoFit/>
          </a:bodyPr>
          <a:lstStyle/>
          <a:p>
            <a:pPr>
              <a:defRPr/>
            </a:pPr>
            <a:r>
              <a:t>Block Ciphers</a:t>
            </a:r>
          </a:p>
        </p:txBody>
      </p:sp>
      <p:sp>
        <p:nvSpPr>
          <p:cNvPr id="3" name="TextBox 2"/>
          <p:cNvSpPr txBox="1"/>
          <p:nvPr/>
        </p:nvSpPr>
        <p:spPr>
          <a:xfrm>
            <a:off x="114299" y="1066799"/>
            <a:ext cx="7139941" cy="5499843"/>
          </a:xfrm>
          <a:prstGeom prst="rect">
            <a:avLst/>
          </a:prstGeom>
          <a:noFill/>
        </p:spPr>
        <p:txBody>
          <a:bodyPr wrap="none">
            <a:spAutoFit/>
          </a:bodyPr>
          <a:lstStyle/>
          <a:p>
            <a:pPr>
              <a:defRPr/>
            </a:pPr>
            <a:r>
              <a:t>Block cipher: A cryptographic scheme consisting of encryption/decryption algorithms for a fixed-sized block of bits</a:t>
            </a:r>
          </a:p>
          <a:p>
            <a:pPr>
              <a:defRPr/>
            </a:pPr>
            <a:r>
              <a:t>Enc(K, M) → C:</a:t>
            </a:r>
          </a:p>
          <a:p>
            <a:pPr>
              <a:defRPr/>
            </a:pPr>
            <a:r>
              <a:t>Inputs: k-bit key K and an n-bit plaintext M</a:t>
            </a:r>
          </a:p>
          <a:p>
            <a:pPr>
              <a:defRPr/>
            </a:pPr>
            <a:r>
              <a:t>Output: An n-bit ciphertext C</a:t>
            </a:r>
          </a:p>
          <a:p>
            <a:pPr>
              <a:defRPr/>
            </a:pPr>
            <a:r>
              <a:t>Sometimes written as: {0, 1}k × {0, 1}n → {0, 1}n</a:t>
            </a:r>
          </a:p>
          <a:p>
            <a:pPr>
              <a:defRPr/>
            </a:pPr>
            <a:r>
              <a:t>Dec(K, C) → M:</a:t>
            </a:r>
          </a:p>
          <a:p>
            <a:pPr>
              <a:defRPr/>
            </a:pPr>
            <a:r>
              <a:t>Inputs: a k-bit key, and an n-bit ciphertext C</a:t>
            </a:r>
          </a:p>
          <a:p>
            <a:pPr>
              <a:defRPr/>
            </a:pPr>
            <a:r>
              <a:t>Output: An n-bit plaintext</a:t>
            </a:r>
          </a:p>
          <a:p>
            <a:pPr>
              <a:defRPr/>
            </a:pPr>
            <a:r>
              <a:t>Sometimes written as: {0, 1}k × {0, 1}n → {0, 1}n</a:t>
            </a:r>
          </a:p>
          <a:p>
            <a:pPr>
              <a:defRPr/>
            </a:pPr>
            <a:r>
              <a:t>The inverse of the encryption function</a:t>
            </a:r>
          </a:p>
        </p:txBody>
      </p:sp>
    </p:spTree>
  </p:cSld>
  <p:clrMapOvr>
    <a:masterClrMapping/>
  </p:clrMapOvr>
</p:sld>
</file>

<file path=ppt/slides/slide4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100625" cy="894622"/>
          </a:xfrm>
          <a:prstGeom prst="rect">
            <a:avLst/>
          </a:prstGeom>
          <a:noFill/>
        </p:spPr>
        <p:txBody>
          <a:bodyPr wrap="none">
            <a:spAutoFit/>
          </a:bodyPr>
          <a:lstStyle/>
          <a:p>
            <a:pPr>
              <a:defRPr/>
            </a:pPr>
            <a:r>
              <a:t>Connectionless demultiplexing</a:t>
            </a:r>
          </a:p>
        </p:txBody>
      </p:sp>
      <p:sp>
        <p:nvSpPr>
          <p:cNvPr id="3" name="TextBox 2"/>
          <p:cNvSpPr txBox="1"/>
          <p:nvPr/>
        </p:nvSpPr>
        <p:spPr>
          <a:xfrm>
            <a:off x="137786" y="1183947"/>
            <a:ext cx="6413325" cy="2676537"/>
          </a:xfrm>
          <a:prstGeom prst="rect">
            <a:avLst/>
          </a:prstGeom>
          <a:noFill/>
        </p:spPr>
        <p:txBody>
          <a:bodyPr wrap="none">
            <a:spAutoFit/>
          </a:bodyPr>
          <a:lstStyle/>
          <a:p>
            <a:pPr>
              <a:defRPr/>
            </a:pPr>
            <a:r>
              <a:t>Recall: </a:t>
            </a:r>
          </a:p>
          <a:p>
            <a:pPr>
              <a:defRPr/>
            </a:pPr>
            <a:r>
              <a:t>When creating socket, must specify host-local port #:</a:t>
            </a:r>
          </a:p>
          <a:p>
            <a:pPr>
              <a:defRPr/>
            </a:pPr>
          </a:p>
          <a:p>
            <a:pPr>
              <a:defRPr/>
            </a:pPr>
            <a:r>
              <a:t>    serverSocket = socket(AF_INET, SOCK_DGRAM)</a:t>
            </a:r>
          </a:p>
          <a:p>
            <a:pPr>
              <a:defRPr/>
            </a:pPr>
            <a:r>
              <a:t>   serverSocket.bind(('', serverPort))</a:t>
            </a:r>
          </a:p>
          <a:p>
            <a:pPr>
              <a:defRPr/>
            </a:pPr>
          </a:p>
        </p:txBody>
      </p:sp>
      <p:sp>
        <p:nvSpPr>
          <p:cNvPr id="4" name="TextBox 3"/>
          <p:cNvSpPr txBox="1"/>
          <p:nvPr/>
        </p:nvSpPr>
        <p:spPr>
          <a:xfrm>
            <a:off x="6774662" y="1514612"/>
            <a:ext cx="4894407" cy="2368550"/>
          </a:xfrm>
          <a:prstGeom prst="rect">
            <a:avLst/>
          </a:prstGeom>
          <a:noFill/>
        </p:spPr>
        <p:txBody>
          <a:bodyPr wrap="none">
            <a:spAutoFit/>
          </a:bodyPr>
          <a:lstStyle/>
          <a:p>
            <a:pPr>
              <a:defRPr/>
            </a:pPr>
            <a:r>
              <a:t>When receiving host receives UDP segment:</a:t>
            </a:r>
          </a:p>
          <a:p>
            <a:pPr>
              <a:defRPr/>
            </a:pPr>
            <a:r>
              <a:t>Checks destination port # in segment</a:t>
            </a:r>
          </a:p>
          <a:p>
            <a:pPr>
              <a:defRPr/>
            </a:pPr>
            <a:r>
              <a:t>Directs UDP segment to socket with that port #</a:t>
            </a:r>
          </a:p>
        </p:txBody>
      </p:sp>
      <p:sp>
        <p:nvSpPr>
          <p:cNvPr id="5" name="TextBox 4"/>
          <p:cNvSpPr txBox="1"/>
          <p:nvPr/>
        </p:nvSpPr>
        <p:spPr>
          <a:xfrm>
            <a:off x="137786" y="3133005"/>
            <a:ext cx="5431574" cy="3624666"/>
          </a:xfrm>
          <a:prstGeom prst="rect">
            <a:avLst/>
          </a:prstGeom>
          <a:noFill/>
        </p:spPr>
        <p:txBody>
          <a:bodyPr wrap="none">
            <a:spAutoFit/>
          </a:bodyPr>
          <a:lstStyle/>
          <a:p>
            <a:pPr>
              <a:defRPr/>
            </a:pPr>
          </a:p>
          <a:p>
            <a:pPr>
              <a:defRPr/>
            </a:pPr>
            <a:r>
              <a:t>When creating datagram to send into UDP socket, must specify</a:t>
            </a:r>
          </a:p>
          <a:p>
            <a:pPr>
              <a:defRPr/>
            </a:pPr>
            <a:r>
              <a:t>Destination IP address</a:t>
            </a:r>
          </a:p>
          <a:p>
            <a:pPr>
              <a:defRPr/>
            </a:pPr>
            <a:r>
              <a:t>Destination port #</a:t>
            </a:r>
          </a:p>
          <a:p>
            <a:pPr>
              <a:defRPr/>
            </a:pPr>
          </a:p>
          <a:p>
            <a:pPr>
              <a:defRPr/>
            </a:pPr>
            <a:r>
              <a:t>clientSocket.sendto(message.encode(), (serverName, serverPort))</a:t>
            </a:r>
          </a:p>
          <a:p>
            <a:pPr>
              <a:defRPr/>
            </a:pPr>
          </a:p>
        </p:txBody>
      </p:sp>
      <p:sp>
        <p:nvSpPr>
          <p:cNvPr id="6" name="TextBox 5"/>
          <p:cNvSpPr txBox="1"/>
          <p:nvPr/>
        </p:nvSpPr>
        <p:spPr>
          <a:xfrm>
            <a:off x="6349002" y="4420787"/>
            <a:ext cx="5188153" cy="2336884"/>
          </a:xfrm>
          <a:prstGeom prst="rect">
            <a:avLst/>
          </a:prstGeom>
          <a:noFill/>
        </p:spPr>
        <p:txBody>
          <a:bodyPr wrap="none">
            <a:spAutoFit/>
          </a:bodyPr>
          <a:lstStyle/>
          <a:p>
            <a:pPr>
              <a:defRPr/>
            </a:pPr>
            <a:r>
              <a:t>IP/UDP datagrams with same dest. port #, but different source IP addresses and/or source port numbers will be directed to same socket at receiving host</a:t>
            </a:r>
          </a:p>
        </p:txBody>
      </p:sp>
      <p:sp>
        <p:nvSpPr>
          <p:cNvPr id="7" name="TextBox 6"/>
          <p:cNvSpPr txBox="1"/>
          <p:nvPr/>
        </p:nvSpPr>
        <p:spPr>
          <a:xfrm>
            <a:off x="8662884" y="3896801"/>
            <a:ext cx="560388" cy="311150"/>
          </a:xfrm>
          <a:prstGeom prst="rect">
            <a:avLst/>
          </a:prstGeom>
          <a:noFill/>
        </p:spPr>
        <p:txBody>
          <a:bodyPr wrap="none">
            <a:spAutoFit/>
          </a:bodyPr>
          <a:lstStyle/>
          <a:p>
            <a:pPr>
              <a:defRPr/>
            </a:pPr>
          </a:p>
        </p:txBody>
      </p:sp>
      <p:sp>
        <p:nvSpPr>
          <p:cNvPr id="8" name="TextBox 7"/>
          <p:cNvSpPr txBox="1"/>
          <p:nvPr/>
        </p:nvSpPr>
        <p:spPr>
          <a:xfrm>
            <a:off x="2749110" y="2828537"/>
            <a:ext cx="1559844" cy="809594"/>
          </a:xfrm>
          <a:prstGeom prst="rect">
            <a:avLst/>
          </a:prstGeom>
          <a:noFill/>
        </p:spPr>
        <p:txBody>
          <a:bodyPr wrap="none">
            <a:spAutoFit/>
          </a:bodyPr>
          <a:lstStyle/>
          <a:p>
            <a:pPr>
              <a:defRPr/>
            </a:pPr>
          </a:p>
        </p:txBody>
      </p:sp>
    </p:spTree>
  </p:cSld>
  <p:clrMapOvr>
    <a:masterClrMapping/>
  </p:clrMapOvr>
</p:sld>
</file>

<file path=ppt/slides/slide4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759900" y="2549367"/>
            <a:ext cx="552450" cy="2082800"/>
          </a:xfrm>
          <a:prstGeom prst="rect">
            <a:avLst/>
          </a:prstGeom>
          <a:noFill/>
        </p:spPr>
        <p:txBody>
          <a:bodyPr wrap="none">
            <a:spAutoFit/>
          </a:bodyPr>
          <a:lstStyle/>
          <a:p>
            <a:pPr>
              <a:defRPr/>
            </a:pPr>
          </a:p>
        </p:txBody>
      </p:sp>
      <p:sp>
        <p:nvSpPr>
          <p:cNvPr id="3" name="TextBox 2"/>
          <p:cNvSpPr txBox="1"/>
          <p:nvPr/>
        </p:nvSpPr>
        <p:spPr>
          <a:xfrm>
            <a:off x="1038038" y="2854167"/>
            <a:ext cx="397763" cy="2143904"/>
          </a:xfrm>
          <a:prstGeom prst="rect">
            <a:avLst/>
          </a:prstGeom>
          <a:noFill/>
        </p:spPr>
        <p:txBody>
          <a:bodyPr wrap="none">
            <a:spAutoFit/>
          </a:bodyPr>
          <a:lstStyle/>
          <a:p>
            <a:pPr>
              <a:defRPr/>
            </a:pPr>
          </a:p>
        </p:txBody>
      </p:sp>
      <p:sp>
        <p:nvSpPr>
          <p:cNvPr id="4" name="TextBox 3"/>
          <p:cNvSpPr txBox="1"/>
          <p:nvPr/>
        </p:nvSpPr>
        <p:spPr>
          <a:xfrm>
            <a:off x="8547800" y="2858929"/>
            <a:ext cx="430060" cy="2171151"/>
          </a:xfrm>
          <a:prstGeom prst="rect">
            <a:avLst/>
          </a:prstGeom>
          <a:noFill/>
        </p:spPr>
        <p:txBody>
          <a:bodyPr wrap="none">
            <a:spAutoFit/>
          </a:bodyPr>
          <a:lstStyle/>
          <a:p>
            <a:pPr>
              <a:defRPr/>
            </a:pPr>
          </a:p>
        </p:txBody>
      </p:sp>
      <p:sp>
        <p:nvSpPr>
          <p:cNvPr id="5" name="TextBox 4"/>
          <p:cNvSpPr txBox="1"/>
          <p:nvPr/>
        </p:nvSpPr>
        <p:spPr>
          <a:xfrm>
            <a:off x="1442150" y="2874804"/>
            <a:ext cx="1273175" cy="1979613"/>
          </a:xfrm>
          <a:prstGeom prst="rect">
            <a:avLst/>
          </a:prstGeom>
          <a:noFill/>
        </p:spPr>
        <p:txBody>
          <a:bodyPr wrap="none">
            <a:spAutoFit/>
          </a:bodyPr>
          <a:lstStyle/>
          <a:p>
            <a:pPr>
              <a:defRPr/>
            </a:pPr>
          </a:p>
        </p:txBody>
      </p:sp>
      <p:sp>
        <p:nvSpPr>
          <p:cNvPr id="6" name="TextBox 5"/>
          <p:cNvSpPr txBox="1"/>
          <p:nvPr/>
        </p:nvSpPr>
        <p:spPr>
          <a:xfrm>
            <a:off x="1451675" y="3635217"/>
            <a:ext cx="1263650" cy="3175"/>
          </a:xfrm>
          <a:prstGeom prst="rect">
            <a:avLst/>
          </a:prstGeom>
          <a:noFill/>
        </p:spPr>
        <p:txBody>
          <a:bodyPr wrap="none">
            <a:spAutoFit/>
          </a:bodyPr>
          <a:lstStyle/>
          <a:p>
            <a:pPr>
              <a:defRPr/>
            </a:pPr>
          </a:p>
        </p:txBody>
      </p:sp>
      <p:sp>
        <p:nvSpPr>
          <p:cNvPr id="7" name="TextBox 6"/>
          <p:cNvSpPr txBox="1"/>
          <p:nvPr/>
        </p:nvSpPr>
        <p:spPr>
          <a:xfrm>
            <a:off x="1408812" y="3617754"/>
            <a:ext cx="1317625" cy="325438"/>
          </a:xfrm>
          <a:prstGeom prst="rect">
            <a:avLst/>
          </a:prstGeom>
          <a:noFill/>
        </p:spPr>
        <p:txBody>
          <a:bodyPr wrap="none">
            <a:spAutoFit/>
          </a:bodyPr>
          <a:lstStyle/>
          <a:p>
            <a:pPr>
              <a:defRPr/>
            </a:pPr>
            <a:r>
              <a:t>transport</a:t>
            </a:r>
          </a:p>
        </p:txBody>
      </p:sp>
      <p:sp>
        <p:nvSpPr>
          <p:cNvPr id="8" name="TextBox 7"/>
          <p:cNvSpPr txBox="1"/>
          <p:nvPr/>
        </p:nvSpPr>
        <p:spPr>
          <a:xfrm>
            <a:off x="1459612" y="3955892"/>
            <a:ext cx="1263650" cy="3175"/>
          </a:xfrm>
          <a:prstGeom prst="rect">
            <a:avLst/>
          </a:prstGeom>
          <a:noFill/>
        </p:spPr>
        <p:txBody>
          <a:bodyPr wrap="none">
            <a:spAutoFit/>
          </a:bodyPr>
          <a:lstStyle/>
          <a:p>
            <a:pPr>
              <a:defRPr/>
            </a:pPr>
          </a:p>
        </p:txBody>
      </p:sp>
      <p:sp>
        <p:nvSpPr>
          <p:cNvPr id="9" name="TextBox 8"/>
          <p:cNvSpPr txBox="1"/>
          <p:nvPr/>
        </p:nvSpPr>
        <p:spPr>
          <a:xfrm>
            <a:off x="1445325" y="4265454"/>
            <a:ext cx="1263650" cy="3175"/>
          </a:xfrm>
          <a:prstGeom prst="rect">
            <a:avLst/>
          </a:prstGeom>
          <a:noFill/>
        </p:spPr>
        <p:txBody>
          <a:bodyPr wrap="none">
            <a:spAutoFit/>
          </a:bodyPr>
          <a:lstStyle/>
          <a:p>
            <a:pPr>
              <a:defRPr/>
            </a:pPr>
          </a:p>
        </p:txBody>
      </p:sp>
      <p:sp>
        <p:nvSpPr>
          <p:cNvPr id="10" name="TextBox 9"/>
          <p:cNvSpPr txBox="1"/>
          <p:nvPr/>
        </p:nvSpPr>
        <p:spPr>
          <a:xfrm>
            <a:off x="1445325" y="4551204"/>
            <a:ext cx="1263650" cy="3175"/>
          </a:xfrm>
          <a:prstGeom prst="rect">
            <a:avLst/>
          </a:prstGeom>
          <a:noFill/>
        </p:spPr>
        <p:txBody>
          <a:bodyPr wrap="none">
            <a:spAutoFit/>
          </a:bodyPr>
          <a:lstStyle/>
          <a:p>
            <a:pPr>
              <a:defRPr/>
            </a:pPr>
          </a:p>
        </p:txBody>
      </p:sp>
      <p:sp>
        <p:nvSpPr>
          <p:cNvPr id="11" name="TextBox 10"/>
          <p:cNvSpPr txBox="1"/>
          <p:nvPr/>
        </p:nvSpPr>
        <p:spPr>
          <a:xfrm>
            <a:off x="1443737" y="2865279"/>
            <a:ext cx="1317625" cy="325438"/>
          </a:xfrm>
          <a:prstGeom prst="rect">
            <a:avLst/>
          </a:prstGeom>
          <a:noFill/>
        </p:spPr>
        <p:txBody>
          <a:bodyPr wrap="none">
            <a:spAutoFit/>
          </a:bodyPr>
          <a:lstStyle/>
          <a:p>
            <a:pPr>
              <a:defRPr/>
            </a:pPr>
            <a:r>
              <a:t>application</a:t>
            </a:r>
          </a:p>
        </p:txBody>
      </p:sp>
      <p:sp>
        <p:nvSpPr>
          <p:cNvPr id="12" name="TextBox 11"/>
          <p:cNvSpPr txBox="1"/>
          <p:nvPr/>
        </p:nvSpPr>
        <p:spPr>
          <a:xfrm>
            <a:off x="1399287" y="4522629"/>
            <a:ext cx="1317625" cy="325438"/>
          </a:xfrm>
          <a:prstGeom prst="rect">
            <a:avLst/>
          </a:prstGeom>
          <a:noFill/>
        </p:spPr>
        <p:txBody>
          <a:bodyPr wrap="none">
            <a:spAutoFit/>
          </a:bodyPr>
          <a:lstStyle/>
          <a:p>
            <a:pPr>
              <a:defRPr/>
            </a:pPr>
            <a:r>
              <a:t>physical</a:t>
            </a:r>
          </a:p>
        </p:txBody>
      </p:sp>
      <p:sp>
        <p:nvSpPr>
          <p:cNvPr id="13" name="TextBox 12"/>
          <p:cNvSpPr txBox="1"/>
          <p:nvPr/>
        </p:nvSpPr>
        <p:spPr>
          <a:xfrm>
            <a:off x="1418337" y="4236879"/>
            <a:ext cx="1317625" cy="325438"/>
          </a:xfrm>
          <a:prstGeom prst="rect">
            <a:avLst/>
          </a:prstGeom>
          <a:noFill/>
        </p:spPr>
        <p:txBody>
          <a:bodyPr wrap="none">
            <a:spAutoFit/>
          </a:bodyPr>
          <a:lstStyle/>
          <a:p>
            <a:pPr>
              <a:defRPr/>
            </a:pPr>
            <a:r>
              <a:t>link</a:t>
            </a:r>
          </a:p>
        </p:txBody>
      </p:sp>
      <p:sp>
        <p:nvSpPr>
          <p:cNvPr id="14" name="TextBox 13"/>
          <p:cNvSpPr txBox="1"/>
          <p:nvPr/>
        </p:nvSpPr>
        <p:spPr>
          <a:xfrm>
            <a:off x="1408812" y="3941604"/>
            <a:ext cx="1317625" cy="325438"/>
          </a:xfrm>
          <a:prstGeom prst="rect">
            <a:avLst/>
          </a:prstGeom>
          <a:noFill/>
        </p:spPr>
        <p:txBody>
          <a:bodyPr wrap="none">
            <a:spAutoFit/>
          </a:bodyPr>
          <a:lstStyle/>
          <a:p>
            <a:pPr>
              <a:defRPr/>
            </a:pPr>
            <a:r>
              <a:t>network</a:t>
            </a:r>
          </a:p>
        </p:txBody>
      </p:sp>
      <p:sp>
        <p:nvSpPr>
          <p:cNvPr id="15" name="TextBox 14"/>
          <p:cNvSpPr txBox="1"/>
          <p:nvPr/>
        </p:nvSpPr>
        <p:spPr>
          <a:xfrm>
            <a:off x="1778700" y="3151029"/>
            <a:ext cx="598487" cy="304800"/>
          </a:xfrm>
          <a:prstGeom prst="rect">
            <a:avLst/>
          </a:prstGeom>
          <a:noFill/>
        </p:spPr>
        <p:txBody>
          <a:bodyPr wrap="none">
            <a:spAutoFit/>
          </a:bodyPr>
          <a:lstStyle/>
          <a:p>
            <a:pPr>
              <a:defRPr/>
            </a:pPr>
            <a:r>
              <a:t>P3</a:t>
            </a:r>
          </a:p>
        </p:txBody>
      </p:sp>
      <p:sp>
        <p:nvSpPr>
          <p:cNvPr id="16" name="TextBox 15"/>
          <p:cNvSpPr txBox="1"/>
          <p:nvPr/>
        </p:nvSpPr>
        <p:spPr>
          <a:xfrm>
            <a:off x="4272662" y="2641442"/>
            <a:ext cx="1473200" cy="1979612"/>
          </a:xfrm>
          <a:prstGeom prst="rect">
            <a:avLst/>
          </a:prstGeom>
          <a:noFill/>
        </p:spPr>
        <p:txBody>
          <a:bodyPr wrap="none">
            <a:spAutoFit/>
          </a:bodyPr>
          <a:lstStyle/>
          <a:p>
            <a:pPr>
              <a:defRPr/>
            </a:pPr>
          </a:p>
        </p:txBody>
      </p:sp>
      <p:sp>
        <p:nvSpPr>
          <p:cNvPr id="17" name="TextBox 16"/>
          <p:cNvSpPr txBox="1"/>
          <p:nvPr/>
        </p:nvSpPr>
        <p:spPr>
          <a:xfrm>
            <a:off x="4279012" y="3411379"/>
            <a:ext cx="1460500" cy="3175"/>
          </a:xfrm>
          <a:prstGeom prst="rect">
            <a:avLst/>
          </a:prstGeom>
          <a:noFill/>
        </p:spPr>
        <p:txBody>
          <a:bodyPr wrap="none">
            <a:spAutoFit/>
          </a:bodyPr>
          <a:lstStyle/>
          <a:p>
            <a:pPr>
              <a:defRPr/>
            </a:pPr>
          </a:p>
        </p:txBody>
      </p:sp>
      <p:sp>
        <p:nvSpPr>
          <p:cNvPr id="18" name="TextBox 17"/>
          <p:cNvSpPr txBox="1"/>
          <p:nvPr/>
        </p:nvSpPr>
        <p:spPr>
          <a:xfrm>
            <a:off x="4350450" y="3393917"/>
            <a:ext cx="1317625" cy="325437"/>
          </a:xfrm>
          <a:prstGeom prst="rect">
            <a:avLst/>
          </a:prstGeom>
          <a:noFill/>
        </p:spPr>
        <p:txBody>
          <a:bodyPr wrap="none">
            <a:spAutoFit/>
          </a:bodyPr>
          <a:lstStyle/>
          <a:p>
            <a:pPr>
              <a:defRPr/>
            </a:pPr>
            <a:r>
              <a:t>transport</a:t>
            </a:r>
          </a:p>
        </p:txBody>
      </p:sp>
      <p:sp>
        <p:nvSpPr>
          <p:cNvPr id="19" name="TextBox 18"/>
          <p:cNvSpPr txBox="1"/>
          <p:nvPr/>
        </p:nvSpPr>
        <p:spPr>
          <a:xfrm>
            <a:off x="4280600" y="3728879"/>
            <a:ext cx="1457325" cy="0"/>
          </a:xfrm>
          <a:prstGeom prst="rect">
            <a:avLst/>
          </a:prstGeom>
          <a:noFill/>
        </p:spPr>
        <p:txBody>
          <a:bodyPr wrap="none">
            <a:spAutoFit/>
          </a:bodyPr>
          <a:lstStyle/>
          <a:p>
            <a:pPr>
              <a:defRPr/>
            </a:pPr>
          </a:p>
        </p:txBody>
      </p:sp>
      <p:sp>
        <p:nvSpPr>
          <p:cNvPr id="20" name="TextBox 19"/>
          <p:cNvSpPr txBox="1"/>
          <p:nvPr/>
        </p:nvSpPr>
        <p:spPr>
          <a:xfrm>
            <a:off x="4347275" y="2608104"/>
            <a:ext cx="1317625" cy="325438"/>
          </a:xfrm>
          <a:prstGeom prst="rect">
            <a:avLst/>
          </a:prstGeom>
          <a:noFill/>
        </p:spPr>
        <p:txBody>
          <a:bodyPr wrap="none">
            <a:spAutoFit/>
          </a:bodyPr>
          <a:lstStyle/>
          <a:p>
            <a:pPr>
              <a:defRPr/>
            </a:pPr>
            <a:r>
              <a:t>application</a:t>
            </a:r>
          </a:p>
        </p:txBody>
      </p:sp>
      <p:sp>
        <p:nvSpPr>
          <p:cNvPr id="21" name="TextBox 20"/>
          <p:cNvSpPr txBox="1"/>
          <p:nvPr/>
        </p:nvSpPr>
        <p:spPr>
          <a:xfrm>
            <a:off x="4344100" y="4298792"/>
            <a:ext cx="1317625" cy="325437"/>
          </a:xfrm>
          <a:prstGeom prst="rect">
            <a:avLst/>
          </a:prstGeom>
          <a:noFill/>
        </p:spPr>
        <p:txBody>
          <a:bodyPr wrap="none">
            <a:spAutoFit/>
          </a:bodyPr>
          <a:lstStyle/>
          <a:p>
            <a:pPr>
              <a:defRPr/>
            </a:pPr>
            <a:r>
              <a:t>physical</a:t>
            </a:r>
          </a:p>
        </p:txBody>
      </p:sp>
      <p:sp>
        <p:nvSpPr>
          <p:cNvPr id="22" name="TextBox 21"/>
          <p:cNvSpPr txBox="1"/>
          <p:nvPr/>
        </p:nvSpPr>
        <p:spPr>
          <a:xfrm>
            <a:off x="4344100" y="4013042"/>
            <a:ext cx="1317625" cy="325437"/>
          </a:xfrm>
          <a:prstGeom prst="rect">
            <a:avLst/>
          </a:prstGeom>
          <a:noFill/>
        </p:spPr>
        <p:txBody>
          <a:bodyPr wrap="none">
            <a:spAutoFit/>
          </a:bodyPr>
          <a:lstStyle/>
          <a:p>
            <a:pPr>
              <a:defRPr/>
            </a:pPr>
            <a:r>
              <a:t>link</a:t>
            </a:r>
          </a:p>
        </p:txBody>
      </p:sp>
      <p:sp>
        <p:nvSpPr>
          <p:cNvPr id="23" name="TextBox 22"/>
          <p:cNvSpPr txBox="1"/>
          <p:nvPr/>
        </p:nvSpPr>
        <p:spPr>
          <a:xfrm>
            <a:off x="4344100" y="3714592"/>
            <a:ext cx="1317625" cy="325437"/>
          </a:xfrm>
          <a:prstGeom prst="rect">
            <a:avLst/>
          </a:prstGeom>
          <a:noFill/>
        </p:spPr>
        <p:txBody>
          <a:bodyPr wrap="none">
            <a:spAutoFit/>
          </a:bodyPr>
          <a:lstStyle/>
          <a:p>
            <a:pPr>
              <a:defRPr/>
            </a:pPr>
            <a:r>
              <a:t>network</a:t>
            </a:r>
          </a:p>
        </p:txBody>
      </p:sp>
      <p:sp>
        <p:nvSpPr>
          <p:cNvPr id="24" name="TextBox 23"/>
          <p:cNvSpPr txBox="1"/>
          <p:nvPr/>
        </p:nvSpPr>
        <p:spPr>
          <a:xfrm>
            <a:off x="4277425" y="4040029"/>
            <a:ext cx="1457325" cy="0"/>
          </a:xfrm>
          <a:prstGeom prst="rect">
            <a:avLst/>
          </a:prstGeom>
          <a:noFill/>
        </p:spPr>
        <p:txBody>
          <a:bodyPr wrap="none">
            <a:spAutoFit/>
          </a:bodyPr>
          <a:lstStyle/>
          <a:p>
            <a:pPr>
              <a:defRPr/>
            </a:pPr>
          </a:p>
        </p:txBody>
      </p:sp>
      <p:sp>
        <p:nvSpPr>
          <p:cNvPr id="25" name="TextBox 24"/>
          <p:cNvSpPr txBox="1"/>
          <p:nvPr/>
        </p:nvSpPr>
        <p:spPr>
          <a:xfrm>
            <a:off x="4274250" y="4338479"/>
            <a:ext cx="1457325" cy="0"/>
          </a:xfrm>
          <a:prstGeom prst="rect">
            <a:avLst/>
          </a:prstGeom>
          <a:noFill/>
        </p:spPr>
        <p:txBody>
          <a:bodyPr wrap="none">
            <a:spAutoFit/>
          </a:bodyPr>
          <a:lstStyle/>
          <a:p>
            <a:pPr>
              <a:defRPr/>
            </a:pPr>
          </a:p>
        </p:txBody>
      </p:sp>
      <p:sp>
        <p:nvSpPr>
          <p:cNvPr id="26" name="TextBox 25"/>
          <p:cNvSpPr txBox="1"/>
          <p:nvPr/>
        </p:nvSpPr>
        <p:spPr>
          <a:xfrm>
            <a:off x="4691762" y="2947829"/>
            <a:ext cx="598488" cy="304800"/>
          </a:xfrm>
          <a:prstGeom prst="rect">
            <a:avLst/>
          </a:prstGeom>
          <a:noFill/>
        </p:spPr>
        <p:txBody>
          <a:bodyPr wrap="none">
            <a:spAutoFit/>
          </a:bodyPr>
          <a:lstStyle/>
          <a:p>
            <a:pPr>
              <a:defRPr/>
            </a:pPr>
            <a:r>
              <a:t>P1</a:t>
            </a:r>
          </a:p>
        </p:txBody>
      </p:sp>
      <p:sp>
        <p:nvSpPr>
          <p:cNvPr id="27" name="TextBox 26"/>
          <p:cNvSpPr txBox="1"/>
          <p:nvPr/>
        </p:nvSpPr>
        <p:spPr>
          <a:xfrm>
            <a:off x="7276212" y="2866867"/>
            <a:ext cx="1273175" cy="1979612"/>
          </a:xfrm>
          <a:prstGeom prst="rect">
            <a:avLst/>
          </a:prstGeom>
          <a:noFill/>
        </p:spPr>
        <p:txBody>
          <a:bodyPr wrap="none">
            <a:spAutoFit/>
          </a:bodyPr>
          <a:lstStyle/>
          <a:p>
            <a:pPr>
              <a:defRPr/>
            </a:pPr>
          </a:p>
        </p:txBody>
      </p:sp>
      <p:sp>
        <p:nvSpPr>
          <p:cNvPr id="28" name="TextBox 27"/>
          <p:cNvSpPr txBox="1"/>
          <p:nvPr/>
        </p:nvSpPr>
        <p:spPr>
          <a:xfrm>
            <a:off x="7285737" y="3627279"/>
            <a:ext cx="1263650" cy="3175"/>
          </a:xfrm>
          <a:prstGeom prst="rect">
            <a:avLst/>
          </a:prstGeom>
          <a:noFill/>
        </p:spPr>
        <p:txBody>
          <a:bodyPr wrap="none">
            <a:spAutoFit/>
          </a:bodyPr>
          <a:lstStyle/>
          <a:p>
            <a:pPr>
              <a:defRPr/>
            </a:pPr>
          </a:p>
        </p:txBody>
      </p:sp>
      <p:sp>
        <p:nvSpPr>
          <p:cNvPr id="29" name="TextBox 28"/>
          <p:cNvSpPr txBox="1"/>
          <p:nvPr/>
        </p:nvSpPr>
        <p:spPr>
          <a:xfrm>
            <a:off x="7242875" y="3609817"/>
            <a:ext cx="1317625" cy="325437"/>
          </a:xfrm>
          <a:prstGeom prst="rect">
            <a:avLst/>
          </a:prstGeom>
          <a:noFill/>
        </p:spPr>
        <p:txBody>
          <a:bodyPr wrap="none">
            <a:spAutoFit/>
          </a:bodyPr>
          <a:lstStyle/>
          <a:p>
            <a:pPr>
              <a:defRPr/>
            </a:pPr>
            <a:r>
              <a:t>transport</a:t>
            </a:r>
          </a:p>
        </p:txBody>
      </p:sp>
      <p:sp>
        <p:nvSpPr>
          <p:cNvPr id="30" name="TextBox 29"/>
          <p:cNvSpPr txBox="1"/>
          <p:nvPr/>
        </p:nvSpPr>
        <p:spPr>
          <a:xfrm>
            <a:off x="7293675" y="3947954"/>
            <a:ext cx="1263650" cy="3175"/>
          </a:xfrm>
          <a:prstGeom prst="rect">
            <a:avLst/>
          </a:prstGeom>
          <a:noFill/>
        </p:spPr>
        <p:txBody>
          <a:bodyPr wrap="none">
            <a:spAutoFit/>
          </a:bodyPr>
          <a:lstStyle/>
          <a:p>
            <a:pPr>
              <a:defRPr/>
            </a:pPr>
          </a:p>
        </p:txBody>
      </p:sp>
      <p:sp>
        <p:nvSpPr>
          <p:cNvPr id="31" name="TextBox 30"/>
          <p:cNvSpPr txBox="1"/>
          <p:nvPr/>
        </p:nvSpPr>
        <p:spPr>
          <a:xfrm>
            <a:off x="7279387" y="4257517"/>
            <a:ext cx="1263650" cy="3175"/>
          </a:xfrm>
          <a:prstGeom prst="rect">
            <a:avLst/>
          </a:prstGeom>
          <a:noFill/>
        </p:spPr>
        <p:txBody>
          <a:bodyPr wrap="none">
            <a:spAutoFit/>
          </a:bodyPr>
          <a:lstStyle/>
          <a:p>
            <a:pPr>
              <a:defRPr/>
            </a:pPr>
          </a:p>
        </p:txBody>
      </p:sp>
      <p:sp>
        <p:nvSpPr>
          <p:cNvPr id="32" name="TextBox 31"/>
          <p:cNvSpPr txBox="1"/>
          <p:nvPr/>
        </p:nvSpPr>
        <p:spPr>
          <a:xfrm>
            <a:off x="7279387" y="4543267"/>
            <a:ext cx="1263650" cy="3175"/>
          </a:xfrm>
          <a:prstGeom prst="rect">
            <a:avLst/>
          </a:prstGeom>
          <a:noFill/>
        </p:spPr>
        <p:txBody>
          <a:bodyPr wrap="none">
            <a:spAutoFit/>
          </a:bodyPr>
          <a:lstStyle/>
          <a:p>
            <a:pPr>
              <a:defRPr/>
            </a:pPr>
          </a:p>
        </p:txBody>
      </p:sp>
      <p:sp>
        <p:nvSpPr>
          <p:cNvPr id="33" name="TextBox 32"/>
          <p:cNvSpPr txBox="1"/>
          <p:nvPr/>
        </p:nvSpPr>
        <p:spPr>
          <a:xfrm>
            <a:off x="7277800" y="2857342"/>
            <a:ext cx="1317625" cy="325437"/>
          </a:xfrm>
          <a:prstGeom prst="rect">
            <a:avLst/>
          </a:prstGeom>
          <a:noFill/>
        </p:spPr>
        <p:txBody>
          <a:bodyPr wrap="none">
            <a:spAutoFit/>
          </a:bodyPr>
          <a:lstStyle/>
          <a:p>
            <a:pPr>
              <a:defRPr/>
            </a:pPr>
            <a:r>
              <a:t>application</a:t>
            </a:r>
          </a:p>
        </p:txBody>
      </p:sp>
      <p:sp>
        <p:nvSpPr>
          <p:cNvPr id="34" name="TextBox 33"/>
          <p:cNvSpPr txBox="1"/>
          <p:nvPr/>
        </p:nvSpPr>
        <p:spPr>
          <a:xfrm>
            <a:off x="7233350" y="4514692"/>
            <a:ext cx="1317625" cy="325437"/>
          </a:xfrm>
          <a:prstGeom prst="rect">
            <a:avLst/>
          </a:prstGeom>
          <a:noFill/>
        </p:spPr>
        <p:txBody>
          <a:bodyPr wrap="none">
            <a:spAutoFit/>
          </a:bodyPr>
          <a:lstStyle/>
          <a:p>
            <a:pPr>
              <a:defRPr/>
            </a:pPr>
            <a:r>
              <a:t>physical</a:t>
            </a:r>
          </a:p>
        </p:txBody>
      </p:sp>
      <p:sp>
        <p:nvSpPr>
          <p:cNvPr id="35" name="TextBox 34"/>
          <p:cNvSpPr txBox="1"/>
          <p:nvPr/>
        </p:nvSpPr>
        <p:spPr>
          <a:xfrm>
            <a:off x="7252400" y="4228942"/>
            <a:ext cx="1317625" cy="325437"/>
          </a:xfrm>
          <a:prstGeom prst="rect">
            <a:avLst/>
          </a:prstGeom>
          <a:noFill/>
        </p:spPr>
        <p:txBody>
          <a:bodyPr wrap="none">
            <a:spAutoFit/>
          </a:bodyPr>
          <a:lstStyle/>
          <a:p>
            <a:pPr>
              <a:defRPr/>
            </a:pPr>
            <a:r>
              <a:t>link</a:t>
            </a:r>
          </a:p>
        </p:txBody>
      </p:sp>
      <p:sp>
        <p:nvSpPr>
          <p:cNvPr id="36" name="TextBox 35"/>
          <p:cNvSpPr txBox="1"/>
          <p:nvPr/>
        </p:nvSpPr>
        <p:spPr>
          <a:xfrm>
            <a:off x="7242875" y="3933667"/>
            <a:ext cx="1317625" cy="325437"/>
          </a:xfrm>
          <a:prstGeom prst="rect">
            <a:avLst/>
          </a:prstGeom>
          <a:noFill/>
        </p:spPr>
        <p:txBody>
          <a:bodyPr wrap="none">
            <a:spAutoFit/>
          </a:bodyPr>
          <a:lstStyle/>
          <a:p>
            <a:pPr>
              <a:defRPr/>
            </a:pPr>
            <a:r>
              <a:t>network</a:t>
            </a:r>
          </a:p>
        </p:txBody>
      </p:sp>
      <p:sp>
        <p:nvSpPr>
          <p:cNvPr id="37" name="TextBox 36"/>
          <p:cNvSpPr txBox="1"/>
          <p:nvPr/>
        </p:nvSpPr>
        <p:spPr>
          <a:xfrm>
            <a:off x="7612762" y="3165317"/>
            <a:ext cx="598488" cy="304800"/>
          </a:xfrm>
          <a:prstGeom prst="rect">
            <a:avLst/>
          </a:prstGeom>
          <a:noFill/>
        </p:spPr>
        <p:txBody>
          <a:bodyPr wrap="none">
            <a:spAutoFit/>
          </a:bodyPr>
          <a:lstStyle/>
          <a:p>
            <a:pPr>
              <a:defRPr/>
            </a:pPr>
            <a:r>
              <a:t>P4</a:t>
            </a:r>
          </a:p>
        </p:txBody>
      </p:sp>
      <p:sp>
        <p:nvSpPr>
          <p:cNvPr id="38" name="TextBox 37"/>
          <p:cNvSpPr txBox="1"/>
          <p:nvPr/>
        </p:nvSpPr>
        <p:spPr>
          <a:xfrm>
            <a:off x="214969" y="1979527"/>
            <a:ext cx="3906061" cy="962845"/>
          </a:xfrm>
          <a:prstGeom prst="rect">
            <a:avLst/>
          </a:prstGeom>
          <a:noFill/>
        </p:spPr>
        <p:txBody>
          <a:bodyPr wrap="none">
            <a:spAutoFit/>
          </a:bodyPr>
          <a:lstStyle/>
          <a:p>
            <a:pPr>
              <a:defRPr/>
            </a:pPr>
            <a:r>
              <a:t>mySocket = socket(AF_INET,SOCK_DGRAM)</a:t>
            </a:r>
          </a:p>
          <a:p>
            <a:pPr>
              <a:defRPr/>
            </a:pPr>
            <a:r>
              <a:t>mySocket.bind(myaddr,9157);</a:t>
            </a:r>
          </a:p>
          <a:p>
            <a:pPr>
              <a:defRPr/>
            </a:pPr>
          </a:p>
        </p:txBody>
      </p:sp>
      <p:sp>
        <p:nvSpPr>
          <p:cNvPr id="39" name="TextBox 38"/>
          <p:cNvSpPr txBox="1"/>
          <p:nvPr/>
        </p:nvSpPr>
        <p:spPr>
          <a:xfrm>
            <a:off x="1983487" y="3578067"/>
            <a:ext cx="0" cy="2176462"/>
          </a:xfrm>
          <a:prstGeom prst="rect">
            <a:avLst/>
          </a:prstGeom>
          <a:noFill/>
        </p:spPr>
        <p:txBody>
          <a:bodyPr wrap="none">
            <a:spAutoFit/>
          </a:bodyPr>
          <a:lstStyle/>
          <a:p>
            <a:pPr>
              <a:defRPr/>
            </a:pPr>
          </a:p>
        </p:txBody>
      </p:sp>
      <p:sp>
        <p:nvSpPr>
          <p:cNvPr id="40" name="TextBox 39"/>
          <p:cNvSpPr txBox="1"/>
          <p:nvPr/>
        </p:nvSpPr>
        <p:spPr>
          <a:xfrm>
            <a:off x="4914012" y="3336767"/>
            <a:ext cx="12700" cy="2408237"/>
          </a:xfrm>
          <a:prstGeom prst="rect">
            <a:avLst/>
          </a:prstGeom>
          <a:noFill/>
        </p:spPr>
        <p:txBody>
          <a:bodyPr wrap="none">
            <a:spAutoFit/>
          </a:bodyPr>
          <a:lstStyle/>
          <a:p>
            <a:pPr>
              <a:defRPr/>
            </a:pPr>
          </a:p>
        </p:txBody>
      </p:sp>
      <p:sp>
        <p:nvSpPr>
          <p:cNvPr id="41" name="TextBox 40"/>
          <p:cNvSpPr txBox="1"/>
          <p:nvPr/>
        </p:nvSpPr>
        <p:spPr>
          <a:xfrm>
            <a:off x="1983487" y="5737067"/>
            <a:ext cx="2936875" cy="0"/>
          </a:xfrm>
          <a:prstGeom prst="rect">
            <a:avLst/>
          </a:prstGeom>
          <a:noFill/>
        </p:spPr>
        <p:txBody>
          <a:bodyPr wrap="none">
            <a:spAutoFit/>
          </a:bodyPr>
          <a:lstStyle/>
          <a:p>
            <a:pPr>
              <a:defRPr/>
            </a:pPr>
          </a:p>
        </p:txBody>
      </p:sp>
      <p:sp>
        <p:nvSpPr>
          <p:cNvPr id="42" name="TextBox 41"/>
          <p:cNvSpPr txBox="1"/>
          <p:nvPr/>
        </p:nvSpPr>
        <p:spPr>
          <a:xfrm>
            <a:off x="4790187" y="3349467"/>
            <a:ext cx="0" cy="2246312"/>
          </a:xfrm>
          <a:prstGeom prst="rect">
            <a:avLst/>
          </a:prstGeom>
          <a:noFill/>
        </p:spPr>
        <p:txBody>
          <a:bodyPr wrap="none">
            <a:spAutoFit/>
          </a:bodyPr>
          <a:lstStyle/>
          <a:p>
            <a:pPr>
              <a:defRPr/>
            </a:pPr>
          </a:p>
        </p:txBody>
      </p:sp>
      <p:sp>
        <p:nvSpPr>
          <p:cNvPr id="43" name="TextBox 42"/>
          <p:cNvSpPr txBox="1"/>
          <p:nvPr/>
        </p:nvSpPr>
        <p:spPr>
          <a:xfrm>
            <a:off x="2091437" y="5578317"/>
            <a:ext cx="2740025" cy="0"/>
          </a:xfrm>
          <a:prstGeom prst="rect">
            <a:avLst/>
          </a:prstGeom>
          <a:noFill/>
        </p:spPr>
        <p:txBody>
          <a:bodyPr wrap="none">
            <a:spAutoFit/>
          </a:bodyPr>
          <a:lstStyle/>
          <a:p>
            <a:pPr>
              <a:defRPr/>
            </a:pPr>
          </a:p>
        </p:txBody>
      </p:sp>
      <p:sp>
        <p:nvSpPr>
          <p:cNvPr id="44" name="TextBox 43"/>
          <p:cNvSpPr txBox="1"/>
          <p:nvPr/>
        </p:nvSpPr>
        <p:spPr>
          <a:xfrm>
            <a:off x="2085087" y="3565367"/>
            <a:ext cx="12700" cy="2017712"/>
          </a:xfrm>
          <a:prstGeom prst="rect">
            <a:avLst/>
          </a:prstGeom>
          <a:noFill/>
        </p:spPr>
        <p:txBody>
          <a:bodyPr wrap="none">
            <a:spAutoFit/>
          </a:bodyPr>
          <a:lstStyle/>
          <a:p>
            <a:pPr>
              <a:defRPr/>
            </a:pPr>
          </a:p>
        </p:txBody>
      </p:sp>
      <p:sp>
        <p:nvSpPr>
          <p:cNvPr id="45" name="TextBox 44"/>
          <p:cNvSpPr txBox="1"/>
          <p:nvPr/>
        </p:nvSpPr>
        <p:spPr>
          <a:xfrm>
            <a:off x="7993762" y="3616167"/>
            <a:ext cx="0" cy="2176462"/>
          </a:xfrm>
          <a:prstGeom prst="rect">
            <a:avLst/>
          </a:prstGeom>
          <a:noFill/>
        </p:spPr>
        <p:txBody>
          <a:bodyPr wrap="none">
            <a:spAutoFit/>
          </a:bodyPr>
          <a:lstStyle/>
          <a:p>
            <a:pPr>
              <a:defRPr/>
            </a:pPr>
          </a:p>
        </p:txBody>
      </p:sp>
      <p:sp>
        <p:nvSpPr>
          <p:cNvPr id="46" name="TextBox 45"/>
          <p:cNvSpPr txBox="1"/>
          <p:nvPr/>
        </p:nvSpPr>
        <p:spPr>
          <a:xfrm>
            <a:off x="7876287" y="3584417"/>
            <a:ext cx="12700" cy="2017712"/>
          </a:xfrm>
          <a:prstGeom prst="rect">
            <a:avLst/>
          </a:prstGeom>
          <a:noFill/>
        </p:spPr>
        <p:txBody>
          <a:bodyPr wrap="none">
            <a:spAutoFit/>
          </a:bodyPr>
          <a:lstStyle/>
          <a:p>
            <a:pPr>
              <a:defRPr/>
            </a:pPr>
          </a:p>
        </p:txBody>
      </p:sp>
      <p:sp>
        <p:nvSpPr>
          <p:cNvPr id="47" name="TextBox 46"/>
          <p:cNvSpPr txBox="1"/>
          <p:nvPr/>
        </p:nvSpPr>
        <p:spPr>
          <a:xfrm>
            <a:off x="5056887" y="3355817"/>
            <a:ext cx="12700" cy="2408237"/>
          </a:xfrm>
          <a:prstGeom prst="rect">
            <a:avLst/>
          </a:prstGeom>
          <a:noFill/>
        </p:spPr>
        <p:txBody>
          <a:bodyPr wrap="none">
            <a:spAutoFit/>
          </a:bodyPr>
          <a:lstStyle/>
          <a:p>
            <a:pPr>
              <a:defRPr/>
            </a:pPr>
          </a:p>
        </p:txBody>
      </p:sp>
      <p:sp>
        <p:nvSpPr>
          <p:cNvPr id="48" name="TextBox 47"/>
          <p:cNvSpPr txBox="1"/>
          <p:nvPr/>
        </p:nvSpPr>
        <p:spPr>
          <a:xfrm>
            <a:off x="5190237" y="3368517"/>
            <a:ext cx="0" cy="2246312"/>
          </a:xfrm>
          <a:prstGeom prst="rect">
            <a:avLst/>
          </a:prstGeom>
          <a:noFill/>
        </p:spPr>
        <p:txBody>
          <a:bodyPr wrap="none">
            <a:spAutoFit/>
          </a:bodyPr>
          <a:lstStyle/>
          <a:p>
            <a:pPr>
              <a:defRPr/>
            </a:pPr>
          </a:p>
        </p:txBody>
      </p:sp>
      <p:sp>
        <p:nvSpPr>
          <p:cNvPr id="49" name="TextBox 48"/>
          <p:cNvSpPr txBox="1"/>
          <p:nvPr/>
        </p:nvSpPr>
        <p:spPr>
          <a:xfrm>
            <a:off x="5079112" y="5756117"/>
            <a:ext cx="2936875" cy="0"/>
          </a:xfrm>
          <a:prstGeom prst="rect">
            <a:avLst/>
          </a:prstGeom>
          <a:noFill/>
        </p:spPr>
        <p:txBody>
          <a:bodyPr wrap="none">
            <a:spAutoFit/>
          </a:bodyPr>
          <a:lstStyle/>
          <a:p>
            <a:pPr>
              <a:defRPr/>
            </a:pPr>
          </a:p>
        </p:txBody>
      </p:sp>
      <p:sp>
        <p:nvSpPr>
          <p:cNvPr id="50" name="TextBox 49"/>
          <p:cNvSpPr txBox="1"/>
          <p:nvPr/>
        </p:nvSpPr>
        <p:spPr>
          <a:xfrm>
            <a:off x="5164837" y="5587842"/>
            <a:ext cx="2740025" cy="0"/>
          </a:xfrm>
          <a:prstGeom prst="rect">
            <a:avLst/>
          </a:prstGeom>
          <a:noFill/>
        </p:spPr>
        <p:txBody>
          <a:bodyPr wrap="none">
            <a:spAutoFit/>
          </a:bodyPr>
          <a:lstStyle/>
          <a:p>
            <a:pPr>
              <a:defRPr/>
            </a:pPr>
          </a:p>
        </p:txBody>
      </p:sp>
      <p:sp>
        <p:nvSpPr>
          <p:cNvPr id="51" name="TextBox 50"/>
          <p:cNvSpPr txBox="1"/>
          <p:nvPr/>
        </p:nvSpPr>
        <p:spPr>
          <a:xfrm>
            <a:off x="2454855" y="5768595"/>
            <a:ext cx="317716" cy="369332"/>
          </a:xfrm>
          <a:prstGeom prst="rect">
            <a:avLst/>
          </a:prstGeom>
          <a:noFill/>
        </p:spPr>
        <p:txBody>
          <a:bodyPr wrap="none">
            <a:spAutoFit/>
          </a:bodyPr>
          <a:lstStyle/>
          <a:p>
            <a:pPr>
              <a:defRPr/>
            </a:pPr>
            <a:r>
              <a:t>A</a:t>
            </a:r>
          </a:p>
        </p:txBody>
      </p:sp>
      <p:sp>
        <p:nvSpPr>
          <p:cNvPr id="52" name="TextBox 51"/>
          <p:cNvSpPr txBox="1"/>
          <p:nvPr/>
        </p:nvSpPr>
        <p:spPr>
          <a:xfrm>
            <a:off x="3583300" y="4893579"/>
            <a:ext cx="317716" cy="369332"/>
          </a:xfrm>
          <a:prstGeom prst="rect">
            <a:avLst/>
          </a:prstGeom>
          <a:noFill/>
        </p:spPr>
        <p:txBody>
          <a:bodyPr wrap="none">
            <a:spAutoFit/>
          </a:bodyPr>
          <a:lstStyle/>
          <a:p>
            <a:pPr>
              <a:defRPr/>
            </a:pPr>
            <a:r>
              <a:t>B</a:t>
            </a:r>
          </a:p>
        </p:txBody>
      </p:sp>
      <p:sp>
        <p:nvSpPr>
          <p:cNvPr id="53" name="TextBox 52"/>
          <p:cNvSpPr txBox="1"/>
          <p:nvPr/>
        </p:nvSpPr>
        <p:spPr>
          <a:xfrm>
            <a:off x="5862451" y="5744622"/>
            <a:ext cx="317716" cy="369332"/>
          </a:xfrm>
          <a:prstGeom prst="rect">
            <a:avLst/>
          </a:prstGeom>
          <a:noFill/>
        </p:spPr>
        <p:txBody>
          <a:bodyPr wrap="none">
            <a:spAutoFit/>
          </a:bodyPr>
          <a:lstStyle/>
          <a:p>
            <a:pPr>
              <a:defRPr/>
            </a:pPr>
            <a:r>
              <a:t>C</a:t>
            </a:r>
          </a:p>
        </p:txBody>
      </p:sp>
      <p:sp>
        <p:nvSpPr>
          <p:cNvPr id="54" name="TextBox 53"/>
          <p:cNvSpPr txBox="1"/>
          <p:nvPr/>
        </p:nvSpPr>
        <p:spPr>
          <a:xfrm>
            <a:off x="6456640" y="4890155"/>
            <a:ext cx="327334" cy="369332"/>
          </a:xfrm>
          <a:prstGeom prst="rect">
            <a:avLst/>
          </a:prstGeom>
          <a:noFill/>
        </p:spPr>
        <p:txBody>
          <a:bodyPr wrap="none">
            <a:spAutoFit/>
          </a:bodyPr>
          <a:lstStyle/>
          <a:p>
            <a:pPr>
              <a:defRPr/>
            </a:pPr>
            <a:r>
              <a:t>D</a:t>
            </a:r>
          </a:p>
        </p:txBody>
      </p:sp>
      <p:sp>
        <p:nvSpPr>
          <p:cNvPr id="55" name="TextBox 54"/>
          <p:cNvSpPr txBox="1"/>
          <p:nvPr/>
        </p:nvSpPr>
        <p:spPr>
          <a:xfrm>
            <a:off x="6535694" y="2038937"/>
            <a:ext cx="3906061" cy="962845"/>
          </a:xfrm>
          <a:prstGeom prst="rect">
            <a:avLst/>
          </a:prstGeom>
          <a:noFill/>
        </p:spPr>
        <p:txBody>
          <a:bodyPr wrap="none">
            <a:spAutoFit/>
          </a:bodyPr>
          <a:lstStyle/>
          <a:p>
            <a:pPr>
              <a:defRPr/>
            </a:pPr>
            <a:r>
              <a:t>mySocket = socket(AF_INET,SOCK_DGRAM)</a:t>
            </a:r>
          </a:p>
          <a:p>
            <a:pPr>
              <a:defRPr/>
            </a:pPr>
            <a:r>
              <a:t>mySocket.bind(myaddr,5775);</a:t>
            </a:r>
          </a:p>
          <a:p>
            <a:pPr>
              <a:defRPr/>
            </a:pPr>
          </a:p>
        </p:txBody>
      </p:sp>
      <p:sp>
        <p:nvSpPr>
          <p:cNvPr id="56" name="TextBox 55"/>
          <p:cNvSpPr txBox="1"/>
          <p:nvPr/>
        </p:nvSpPr>
        <p:spPr>
          <a:xfrm>
            <a:off x="3123483" y="1183947"/>
            <a:ext cx="3906061" cy="962845"/>
          </a:xfrm>
          <a:prstGeom prst="rect">
            <a:avLst/>
          </a:prstGeom>
          <a:noFill/>
        </p:spPr>
        <p:txBody>
          <a:bodyPr wrap="none">
            <a:spAutoFit/>
          </a:bodyPr>
          <a:lstStyle/>
          <a:p>
            <a:pPr>
              <a:defRPr/>
            </a:pPr>
            <a:r>
              <a:t>mySocket = socket(AF_INET,SOCK_DGRAM)</a:t>
            </a:r>
          </a:p>
          <a:p>
            <a:pPr>
              <a:defRPr/>
            </a:pPr>
            <a:r>
              <a:t>mySocket.bind(myaddr,6428);</a:t>
            </a:r>
          </a:p>
          <a:p>
            <a:pPr>
              <a:defRPr/>
            </a:pPr>
          </a:p>
        </p:txBody>
      </p:sp>
      <p:sp>
        <p:nvSpPr>
          <p:cNvPr id="57" name="TextBox 56"/>
          <p:cNvSpPr txBox="1"/>
          <p:nvPr/>
        </p:nvSpPr>
        <p:spPr>
          <a:xfrm>
            <a:off x="798690" y="289325"/>
            <a:ext cx="11100625" cy="894622"/>
          </a:xfrm>
          <a:prstGeom prst="rect">
            <a:avLst/>
          </a:prstGeom>
          <a:noFill/>
        </p:spPr>
        <p:txBody>
          <a:bodyPr wrap="none">
            <a:spAutoFit/>
          </a:bodyPr>
          <a:lstStyle/>
          <a:p>
            <a:pPr>
              <a:defRPr/>
            </a:pPr>
            <a:r>
              <a:t>Connectionless demultiplexing: an example</a:t>
            </a:r>
          </a:p>
        </p:txBody>
      </p:sp>
      <p:sp>
        <p:nvSpPr>
          <p:cNvPr id="58" name="TextBox 57"/>
          <p:cNvSpPr txBox="1"/>
          <p:nvPr/>
        </p:nvSpPr>
        <p:spPr>
          <a:xfrm>
            <a:off x="9428023" y="3034347"/>
            <a:ext cx="2608730" cy="2462213"/>
          </a:xfrm>
          <a:prstGeom prst="rect">
            <a:avLst/>
          </a:prstGeom>
          <a:noFill/>
        </p:spPr>
        <p:txBody>
          <a:bodyPr wrap="none">
            <a:spAutoFit/>
          </a:bodyPr>
          <a:lstStyle/>
          <a:p>
            <a:pPr>
              <a:defRPr/>
            </a:pPr>
            <a:r>
              <a:t>UDP demultiplexing uses only the destination port to route packets to the correct socket, regardless of source IP/port</a:t>
            </a:r>
          </a:p>
        </p:txBody>
      </p:sp>
    </p:spTree>
  </p:cSld>
  <p:clrMapOvr>
    <a:masterClrMapping/>
  </p:clrMapOvr>
</p:sld>
</file>

<file path=ppt/slides/slide4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4, Lecture 1: Transport Layer and TCP</a:t>
            </a:r>
          </a:p>
        </p:txBody>
      </p:sp>
    </p:spTree>
  </p:cSld>
  <p:clrMapOvr>
    <a:masterClrMapping/>
  </p:clrMapOvr>
</p:sld>
</file>

<file path=ppt/slides/slide4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Reliable data transmission</a:t>
            </a:r>
          </a:p>
          <a:p>
            <a:pPr>
              <a:defRPr/>
            </a:pPr>
            <a:r>
              <a:t>TCP implementation: TCP connection setup</a:t>
            </a:r>
          </a:p>
          <a:p>
            <a:pPr>
              <a:defRPr/>
            </a:pPr>
            <a:r>
              <a:t>TCP implementation: RTT estimation</a:t>
            </a:r>
          </a:p>
          <a:p>
            <a:pPr>
              <a:defRPr/>
            </a:pPr>
            <a:r>
              <a:t>TCP implementation: Byte notation, segments, sequence numbers &amp; ACK number</a:t>
            </a:r>
          </a:p>
          <a:p>
            <a:pPr>
              <a:defRPr/>
            </a:pPr>
          </a:p>
        </p:txBody>
      </p:sp>
    </p:spTree>
  </p:cSld>
  <p:clrMapOvr>
    <a:masterClrMapping/>
  </p:clrMapOvr>
</p:sld>
</file>

<file path=ppt/slides/slide4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56200" y="1152395"/>
            <a:ext cx="11879600" cy="5567820"/>
          </a:xfrm>
          <a:prstGeom prst="rect">
            <a:avLst/>
          </a:prstGeom>
          <a:noFill/>
        </p:spPr>
        <p:txBody>
          <a:bodyPr wrap="none">
            <a:spAutoFit/>
          </a:bodyPr>
          <a:lstStyle/>
          <a:p>
            <a:pPr>
              <a:defRPr/>
            </a:pPr>
            <a:r>
              <a:t>Layer 3 (Network/IP) gave us the ability to send packets anywhere on the Internet</a:t>
            </a:r>
          </a:p>
          <a:p>
            <a:pPr>
              <a:defRPr/>
            </a:pPr>
            <a:r>
              <a:t>Abstraction level: Packets individually sent through the network</a:t>
            </a:r>
          </a:p>
          <a:p>
            <a:pPr>
              <a:defRPr/>
            </a:pPr>
            <a:r>
              <a:t>Problem: IP offers best-effort delivery</a:t>
            </a:r>
          </a:p>
          <a:p>
            <a:pPr>
              <a:defRPr/>
            </a:pPr>
            <a:r>
              <a:t>Packets can be lost, corrupted, reordered, delayed, or duplicated</a:t>
            </a:r>
          </a:p>
          <a:p>
            <a:pPr>
              <a:defRPr/>
            </a:pPr>
            <a:r>
              <a:t>Problem: Applications don't want to think about packets and best-effort</a:t>
            </a:r>
          </a:p>
          <a:p>
            <a:pPr>
              <a:defRPr/>
            </a:pPr>
            <a:r>
              <a:t>Programmers want to think in terms of a more convenient abstraction</a:t>
            </a:r>
          </a:p>
          <a:p>
            <a:pPr>
              <a:defRPr/>
            </a:pPr>
            <a:r>
              <a:t>Layer 4 (Transport) builds extra features on top of Layer 3</a:t>
            </a:r>
          </a:p>
          <a:p>
            <a:pPr>
              <a:defRPr/>
            </a:pPr>
            <a:r>
              <a:t>UDP (User Datagram Protocol): Adds de-multiplexing only</a:t>
            </a:r>
          </a:p>
          <a:p>
            <a:pPr>
              <a:defRPr/>
            </a:pPr>
            <a:r>
              <a:t>TCP (Transmission Control Protocol): Adds de-multiplexing and reliability</a:t>
            </a:r>
          </a:p>
          <a:p>
            <a:pPr>
              <a:defRPr/>
            </a:pPr>
            <a:r>
              <a:t>Both protocols provide a more useful abstraction to programmers</a:t>
            </a:r>
          </a:p>
          <a:p>
            <a:pPr>
              <a:defRPr/>
            </a:pPr>
            <a:r>
              <a:t>Let's check out each of these features</a:t>
            </a:r>
          </a:p>
        </p:txBody>
      </p:sp>
      <p:sp>
        <p:nvSpPr>
          <p:cNvPr id="3" name="TextBox 2"/>
          <p:cNvSpPr txBox="1"/>
          <p:nvPr/>
        </p:nvSpPr>
        <p:spPr>
          <a:xfrm>
            <a:off x="415600" y="137785"/>
            <a:ext cx="11360800" cy="1189973"/>
          </a:xfrm>
          <a:prstGeom prst="rect">
            <a:avLst/>
          </a:prstGeom>
          <a:noFill/>
        </p:spPr>
        <p:txBody>
          <a:bodyPr wrap="none">
            <a:spAutoFit/>
          </a:bodyPr>
          <a:lstStyle/>
          <a:p>
            <a:pPr>
              <a:defRPr/>
            </a:pPr>
            <a:r>
              <a:t>Transport Layer Protocols</a:t>
            </a:r>
          </a:p>
        </p:txBody>
      </p:sp>
    </p:spTree>
  </p:cSld>
  <p:clrMapOvr>
    <a:masterClrMapping/>
  </p:clrMapOvr>
</p:sld>
</file>

<file path=ppt/slides/slide4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225196" y="995816"/>
            <a:ext cx="6799921" cy="5862184"/>
          </a:xfrm>
          <a:prstGeom prst="rect">
            <a:avLst/>
          </a:prstGeom>
          <a:noFill/>
        </p:spPr>
        <p:txBody>
          <a:bodyPr wrap="none">
            <a:spAutoFit/>
          </a:bodyPr>
          <a:lstStyle/>
          <a:p>
            <a:pPr>
              <a:defRPr/>
            </a:pPr>
            <a:r>
              <a:t>3 different levels of reliability:</a:t>
            </a:r>
          </a:p>
          <a:p>
            <a:pPr>
              <a:defRPr/>
            </a:pPr>
            <a:r>
              <a:t>Best-effort delivery</a:t>
            </a:r>
          </a:p>
          <a:p>
            <a:pPr>
              <a:defRPr/>
            </a:pPr>
            <a:r>
              <a:t>At-least-once delivery: Every packet arrives, but some might arrive more than once (duplicates)</a:t>
            </a:r>
          </a:p>
          <a:p>
            <a:pPr>
              <a:defRPr/>
            </a:pPr>
            <a:r>
              <a:t>Exactly-once delivery: Every packet arrives exactly once</a:t>
            </a:r>
          </a:p>
          <a:p>
            <a:pPr>
              <a:defRPr/>
            </a:pPr>
          </a:p>
          <a:p>
            <a:pPr>
              <a:defRPr/>
            </a:pPr>
            <a:r>
              <a:t>Our plan for bridging the abstraction gap:</a:t>
            </a:r>
          </a:p>
          <a:p>
            <a:pPr>
              <a:defRPr/>
            </a:pPr>
            <a:r>
              <a:t>At transport layer: Use IP (best-effort delivery) to build at-least-once delivery</a:t>
            </a:r>
          </a:p>
          <a:p>
            <a:pPr>
              <a:defRPr/>
            </a:pPr>
            <a:r>
              <a:t>Then, get rid of duplicates and pass the result to the application</a:t>
            </a:r>
            <a:br/>
            <a:r>
              <a:t>This gives the application exactly-once delivery</a:t>
            </a:r>
          </a:p>
        </p:txBody>
      </p:sp>
      <p:sp>
        <p:nvSpPr>
          <p:cNvPr id="3" name="TextBox 2"/>
          <p:cNvSpPr txBox="1"/>
          <p:nvPr/>
        </p:nvSpPr>
        <p:spPr>
          <a:xfrm>
            <a:off x="415600" y="194153"/>
            <a:ext cx="11360800" cy="1114816"/>
          </a:xfrm>
          <a:prstGeom prst="rect">
            <a:avLst/>
          </a:prstGeom>
          <a:noFill/>
        </p:spPr>
        <p:txBody>
          <a:bodyPr wrap="none">
            <a:spAutoFit/>
          </a:bodyPr>
          <a:lstStyle/>
          <a:p>
            <a:pPr>
              <a:defRPr/>
            </a:pPr>
            <a:r>
              <a:t>Defining Reliability</a:t>
            </a:r>
          </a:p>
        </p:txBody>
      </p:sp>
      <p:sp>
        <p:nvSpPr>
          <p:cNvPr id="4" name="TextBox 3"/>
          <p:cNvSpPr txBox="1"/>
          <p:nvPr/>
        </p:nvSpPr>
        <p:spPr>
          <a:xfrm>
            <a:off x="177553" y="2209287"/>
            <a:ext cx="5041725" cy="3062377"/>
          </a:xfrm>
          <a:prstGeom prst="rect">
            <a:avLst/>
          </a:prstGeom>
          <a:noFill/>
        </p:spPr>
        <p:txBody>
          <a:bodyPr wrap="none">
            <a:spAutoFit/>
          </a:bodyPr>
          <a:lstStyle/>
          <a:p>
            <a:pPr>
              <a:defRPr/>
            </a:pPr>
            <a:r>
              <a:t>We have to deal with 5 problems from the best-effort service model:</a:t>
            </a:r>
          </a:p>
          <a:p>
            <a:pPr>
              <a:defRPr/>
            </a:pPr>
            <a:r>
              <a:t>Packets can be dropped</a:t>
            </a:r>
          </a:p>
          <a:p>
            <a:pPr>
              <a:defRPr/>
            </a:pPr>
            <a:r>
              <a:t>Packets can be corrupted</a:t>
            </a:r>
          </a:p>
          <a:p>
            <a:pPr>
              <a:defRPr/>
            </a:pPr>
            <a:r>
              <a:t>Packets can be delayed</a:t>
            </a:r>
          </a:p>
          <a:p>
            <a:pPr>
              <a:defRPr/>
            </a:pPr>
            <a:r>
              <a:t>Packets can be duplicated</a:t>
            </a:r>
          </a:p>
          <a:p>
            <a:pPr>
              <a:defRPr/>
            </a:pPr>
            <a:r>
              <a:t>Packets can be reordered</a:t>
            </a:r>
          </a:p>
        </p:txBody>
      </p:sp>
    </p:spTree>
  </p:cSld>
  <p:clrMapOvr>
    <a:masterClrMapping/>
  </p:clrMapOvr>
</p:sld>
</file>

<file path=ppt/slides/slide4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94153"/>
            <a:ext cx="11360800" cy="1114816"/>
          </a:xfrm>
          <a:prstGeom prst="rect">
            <a:avLst/>
          </a:prstGeom>
          <a:noFill/>
        </p:spPr>
        <p:txBody>
          <a:bodyPr wrap="none">
            <a:spAutoFit/>
          </a:bodyPr>
          <a:lstStyle/>
          <a:p>
            <a:pPr>
              <a:defRPr/>
            </a:pPr>
            <a:r>
              <a:t>Designing Reliability for a Single Packet </a:t>
            </a:r>
          </a:p>
        </p:txBody>
      </p:sp>
      <p:sp>
        <p:nvSpPr>
          <p:cNvPr id="3" name="TextBox 2"/>
          <p:cNvSpPr txBox="1"/>
          <p:nvPr/>
        </p:nvSpPr>
        <p:spPr>
          <a:xfrm>
            <a:off x="167535" y="1676199"/>
            <a:ext cx="6060356" cy="4170372"/>
          </a:xfrm>
          <a:prstGeom prst="rect">
            <a:avLst/>
          </a:prstGeom>
          <a:noFill/>
        </p:spPr>
        <p:txBody>
          <a:bodyPr wrap="none">
            <a:spAutoFit/>
          </a:bodyPr>
          <a:lstStyle/>
          <a:p>
            <a:pPr>
              <a:defRPr/>
            </a:pPr>
            <a:r>
              <a:t>Problem 1 -  Packets can be dropped: </a:t>
            </a:r>
          </a:p>
          <a:p>
            <a:pPr>
              <a:defRPr/>
            </a:pPr>
            <a:r>
              <a:t>The packet is sent. How does the sender know if it was received successfully?</a:t>
            </a:r>
          </a:p>
          <a:p>
            <a:pPr>
              <a:defRPr/>
            </a:pPr>
            <a:r>
              <a:t>Solution: The recipient replies with an acknowledgment (ack)</a:t>
            </a:r>
          </a:p>
          <a:p>
            <a:pPr>
              <a:defRPr/>
            </a:pPr>
            <a:r>
              <a:t>Set a timer when we send the packet</a:t>
            </a:r>
          </a:p>
          <a:p>
            <a:pPr>
              <a:defRPr/>
            </a:pPr>
            <a:r>
              <a:t>If the timer expires and we don’t get the ack, resend the packet</a:t>
            </a:r>
          </a:p>
          <a:p>
            <a:pPr>
              <a:defRPr/>
            </a:pPr>
            <a:r>
              <a:t>When we get the ack, cancel the timer</a:t>
            </a:r>
          </a:p>
        </p:txBody>
      </p:sp>
    </p:spTree>
  </p:cSld>
  <p:clrMapOvr>
    <a:masterClrMapping/>
  </p:clrMapOvr>
</p:sld>
</file>

<file path=ppt/slides/slide4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94153"/>
            <a:ext cx="11360800" cy="1114816"/>
          </a:xfrm>
          <a:prstGeom prst="rect">
            <a:avLst/>
          </a:prstGeom>
          <a:noFill/>
        </p:spPr>
        <p:txBody>
          <a:bodyPr wrap="none">
            <a:spAutoFit/>
          </a:bodyPr>
          <a:lstStyle/>
          <a:p>
            <a:pPr>
              <a:defRPr/>
            </a:pPr>
            <a:r>
              <a:t>Designing Reliability for a Single Packet </a:t>
            </a:r>
          </a:p>
        </p:txBody>
      </p:sp>
      <p:sp>
        <p:nvSpPr>
          <p:cNvPr id="3" name="TextBox 2"/>
          <p:cNvSpPr txBox="1"/>
          <p:nvPr/>
        </p:nvSpPr>
        <p:spPr>
          <a:xfrm>
            <a:off x="35644" y="2078861"/>
            <a:ext cx="6060356" cy="2539157"/>
          </a:xfrm>
          <a:prstGeom prst="rect">
            <a:avLst/>
          </a:prstGeom>
          <a:noFill/>
        </p:spPr>
        <p:txBody>
          <a:bodyPr wrap="none">
            <a:spAutoFit/>
          </a:bodyPr>
          <a:lstStyle/>
          <a:p>
            <a:pPr>
              <a:defRPr/>
            </a:pPr>
            <a:r>
              <a:t>Problem 1 -  Packets can be dropped: </a:t>
            </a:r>
          </a:p>
          <a:p>
            <a:pPr>
              <a:defRPr/>
            </a:pPr>
            <a:r>
              <a:t>What if the ack gets dropped</a:t>
            </a:r>
          </a:p>
          <a:p>
            <a:pPr>
              <a:defRPr/>
            </a:pPr>
            <a:r>
              <a:t>The timer expires, and the packet gets resent. Repeat until the ack arrives.</a:t>
            </a:r>
          </a:p>
          <a:p>
            <a:pPr>
              <a:defRPr/>
            </a:pPr>
            <a:r>
              <a:t>The destination received the packet twice, but that's okay (at-least-once delivery).</a:t>
            </a:r>
          </a:p>
        </p:txBody>
      </p:sp>
    </p:spTree>
  </p:cSld>
  <p:clrMapOvr>
    <a:masterClrMapping/>
  </p:clrMapOvr>
</p:sld>
</file>

<file path=ppt/slides/slide4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94153"/>
            <a:ext cx="11360800" cy="1114816"/>
          </a:xfrm>
          <a:prstGeom prst="rect">
            <a:avLst/>
          </a:prstGeom>
          <a:noFill/>
        </p:spPr>
        <p:txBody>
          <a:bodyPr wrap="none">
            <a:spAutoFit/>
          </a:bodyPr>
          <a:lstStyle/>
          <a:p>
            <a:pPr>
              <a:defRPr/>
            </a:pPr>
            <a:r>
              <a:t>Designing Reliability for a Single Packet </a:t>
            </a:r>
          </a:p>
        </p:txBody>
      </p:sp>
      <p:sp>
        <p:nvSpPr>
          <p:cNvPr id="3" name="TextBox 2"/>
          <p:cNvSpPr txBox="1"/>
          <p:nvPr/>
        </p:nvSpPr>
        <p:spPr>
          <a:xfrm>
            <a:off x="167535" y="1676199"/>
            <a:ext cx="6060356" cy="4909036"/>
          </a:xfrm>
          <a:prstGeom prst="rect">
            <a:avLst/>
          </a:prstGeom>
          <a:noFill/>
        </p:spPr>
        <p:txBody>
          <a:bodyPr wrap="none">
            <a:spAutoFit/>
          </a:bodyPr>
          <a:lstStyle/>
          <a:p>
            <a:pPr>
              <a:defRPr/>
            </a:pPr>
            <a:r>
              <a:t>Problem 2 -  Packets can be corrupted: </a:t>
            </a:r>
          </a:p>
          <a:p>
            <a:pPr>
              <a:defRPr/>
            </a:pPr>
            <a:r>
              <a:t>The packet is sent. How does the sender know if it was received successfully?</a:t>
            </a:r>
          </a:p>
          <a:p>
            <a:pPr>
              <a:defRPr/>
            </a:pPr>
            <a:r>
              <a:t>Solution: The recipient calculates the checksum</a:t>
            </a:r>
          </a:p>
          <a:p>
            <a:pPr>
              <a:defRPr/>
            </a:pPr>
            <a:r>
              <a:t>When you get a corrupt packet, ignore it (don't send the ack)</a:t>
            </a:r>
          </a:p>
          <a:p>
            <a:pPr>
              <a:defRPr/>
            </a:pPr>
            <a:r>
              <a:t>Sender times out and resends </a:t>
            </a:r>
          </a:p>
          <a:p>
            <a:pPr>
              <a:defRPr/>
            </a:pPr>
            <a:r>
              <a:t>Alternative solution: When you get a corrupt packet, send a negative acknowledgement (nack)</a:t>
            </a:r>
          </a:p>
        </p:txBody>
      </p:sp>
    </p:spTree>
  </p:cSld>
  <p:clrMapOvr>
    <a:masterClrMapping/>
  </p:clrMapOvr>
</p:sld>
</file>

<file path=ppt/slides/slide4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94153"/>
            <a:ext cx="11360800" cy="1114816"/>
          </a:xfrm>
          <a:prstGeom prst="rect">
            <a:avLst/>
          </a:prstGeom>
          <a:noFill/>
        </p:spPr>
        <p:txBody>
          <a:bodyPr wrap="none">
            <a:spAutoFit/>
          </a:bodyPr>
          <a:lstStyle/>
          <a:p>
            <a:pPr>
              <a:defRPr/>
            </a:pPr>
            <a:r>
              <a:t>Designing Reliability for a Single Packet </a:t>
            </a:r>
          </a:p>
        </p:txBody>
      </p:sp>
      <p:sp>
        <p:nvSpPr>
          <p:cNvPr id="3" name="TextBox 2"/>
          <p:cNvSpPr txBox="1"/>
          <p:nvPr/>
        </p:nvSpPr>
        <p:spPr>
          <a:xfrm>
            <a:off x="167535" y="1676199"/>
            <a:ext cx="6060356" cy="1277273"/>
          </a:xfrm>
          <a:prstGeom prst="rect">
            <a:avLst/>
          </a:prstGeom>
          <a:noFill/>
        </p:spPr>
        <p:txBody>
          <a:bodyPr wrap="none">
            <a:spAutoFit/>
          </a:bodyPr>
          <a:lstStyle/>
          <a:p>
            <a:pPr>
              <a:defRPr/>
            </a:pPr>
            <a:r>
              <a:t>Problem 3 -  Packets can be delayed: </a:t>
            </a:r>
          </a:p>
          <a:p>
            <a:pPr>
              <a:defRPr/>
            </a:pPr>
            <a:r>
              <a:t>Minor delay: No problem. The ack still arrives before the timeout.</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60797" y="1"/>
            <a:ext cx="10870406" cy="1036320"/>
          </a:xfrm>
          <a:prstGeom prst="rect">
            <a:avLst/>
          </a:prstGeom>
          <a:noFill/>
        </p:spPr>
        <p:txBody>
          <a:bodyPr wrap="none">
            <a:spAutoFit/>
          </a:bodyPr>
          <a:lstStyle/>
          <a:p>
            <a:pPr>
              <a:defRPr/>
            </a:pPr>
            <a:r>
              <a:t>Block Cipher Primitives: Confusion &amp; Diffusion</a:t>
            </a:r>
          </a:p>
        </p:txBody>
      </p:sp>
      <p:sp>
        <p:nvSpPr>
          <p:cNvPr id="3" name="TextBox 2"/>
          <p:cNvSpPr txBox="1"/>
          <p:nvPr/>
        </p:nvSpPr>
        <p:spPr>
          <a:xfrm>
            <a:off x="838200" y="1325563"/>
            <a:ext cx="10515600" cy="4700190"/>
          </a:xfrm>
          <a:prstGeom prst="rect">
            <a:avLst/>
          </a:prstGeom>
          <a:noFill/>
        </p:spPr>
        <p:txBody>
          <a:bodyPr wrap="none">
            <a:spAutoFit/>
          </a:bodyPr>
          <a:lstStyle/>
          <a:p>
            <a:pPr>
              <a:defRPr/>
            </a:pPr>
            <a:r>
              <a:t>Claude Shannon: There are two primitive operations with which strong encryption algorithms can be built:</a:t>
            </a:r>
          </a:p>
          <a:p>
            <a:pPr>
              <a:defRPr/>
            </a:pPr>
            <a:r>
              <a:t>Confusion: An encryption operation where the relationship between key and ciphertext is obscured (or, hidden)</a:t>
            </a:r>
          </a:p>
          <a:p>
            <a:pPr>
              <a:defRPr/>
            </a:pPr>
            <a:r>
              <a:t>Today, a common element for achieving confusion is substitution, which is found in both AES and DES. E.g., S-box</a:t>
            </a:r>
          </a:p>
          <a:p>
            <a:pPr>
              <a:defRPr/>
            </a:pPr>
            <a:r>
              <a:t>Diffusion: An encryption operation where the influence of one plaintext symbol is spread over many ciphertext symbols with the goal of hiding statistical properties of the plaintext.</a:t>
            </a:r>
          </a:p>
          <a:p>
            <a:pPr>
              <a:defRPr/>
            </a:pPr>
            <a:r>
              <a:t>A simple diffusion element is the bit permutation, which is frequently used within DES.</a:t>
            </a:r>
          </a:p>
          <a:p>
            <a:pPr>
              <a:defRPr/>
            </a:pPr>
            <a:r>
              <a:t>Both operations by themselves cannot provide security. The idea is to concatenate confusion and diffusion elements to build so called product ciphers</a:t>
            </a:r>
          </a:p>
        </p:txBody>
      </p:sp>
    </p:spTree>
  </p:cSld>
  <p:clrMapOvr>
    <a:masterClrMapping/>
  </p:clrMapOvr>
</p:sld>
</file>

<file path=ppt/slides/slide4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94153"/>
            <a:ext cx="11360800" cy="1114816"/>
          </a:xfrm>
          <a:prstGeom prst="rect">
            <a:avLst/>
          </a:prstGeom>
          <a:noFill/>
        </p:spPr>
        <p:txBody>
          <a:bodyPr wrap="none">
            <a:spAutoFit/>
          </a:bodyPr>
          <a:lstStyle/>
          <a:p>
            <a:pPr>
              <a:defRPr/>
            </a:pPr>
            <a:r>
              <a:t>Designing Reliability for a Single Packet </a:t>
            </a:r>
          </a:p>
        </p:txBody>
      </p:sp>
      <p:sp>
        <p:nvSpPr>
          <p:cNvPr id="3" name="TextBox 2"/>
          <p:cNvSpPr txBox="1"/>
          <p:nvPr/>
        </p:nvSpPr>
        <p:spPr>
          <a:xfrm>
            <a:off x="167535" y="1676199"/>
            <a:ext cx="6060356" cy="3801041"/>
          </a:xfrm>
          <a:prstGeom prst="rect">
            <a:avLst/>
          </a:prstGeom>
          <a:noFill/>
        </p:spPr>
        <p:txBody>
          <a:bodyPr wrap="none">
            <a:spAutoFit/>
          </a:bodyPr>
          <a:lstStyle/>
          <a:p>
            <a:pPr>
              <a:defRPr/>
            </a:pPr>
            <a:r>
              <a:t>Problem 3 -  Packets can be delayed: </a:t>
            </a:r>
          </a:p>
          <a:p>
            <a:pPr>
              <a:defRPr/>
            </a:pPr>
            <a:r>
              <a:t>Longer delay: Sender times out and resends</a:t>
            </a:r>
          </a:p>
          <a:p>
            <a:pPr>
              <a:defRPr/>
            </a:pPr>
            <a:r>
              <a:t>Aka, premature timeout</a:t>
            </a:r>
          </a:p>
          <a:p>
            <a:pPr>
              <a:defRPr/>
            </a:pPr>
            <a:r>
              <a:t>The sender receives two acks. That's fine  The recipient will handle duplicate packets</a:t>
            </a:r>
          </a:p>
          <a:p>
            <a:pPr>
              <a:defRPr/>
            </a:pPr>
          </a:p>
          <a:p>
            <a:pPr>
              <a:defRPr/>
            </a:pPr>
          </a:p>
        </p:txBody>
      </p:sp>
      <p:sp>
        <p:nvSpPr>
          <p:cNvPr id="4" name="TextBox 3"/>
          <p:cNvSpPr txBox="1"/>
          <p:nvPr/>
        </p:nvSpPr>
        <p:spPr>
          <a:xfrm>
            <a:off x="7602541" y="5260024"/>
            <a:ext cx="1104900" cy="270900"/>
          </a:xfrm>
          <a:prstGeom prst="rect">
            <a:avLst/>
          </a:prstGeom>
          <a:noFill/>
        </p:spPr>
        <p:txBody>
          <a:bodyPr wrap="none">
            <a:spAutoFit/>
          </a:bodyPr>
          <a:lstStyle/>
          <a:p>
            <a:pPr>
              <a:defRPr/>
            </a:pPr>
            <a:r>
              <a:t>Sender</a:t>
            </a:r>
          </a:p>
        </p:txBody>
      </p:sp>
      <p:sp>
        <p:nvSpPr>
          <p:cNvPr id="5" name="TextBox 4"/>
          <p:cNvSpPr txBox="1"/>
          <p:nvPr/>
        </p:nvSpPr>
        <p:spPr>
          <a:xfrm>
            <a:off x="10576400" y="5260024"/>
            <a:ext cx="1200000" cy="270900"/>
          </a:xfrm>
          <a:prstGeom prst="rect">
            <a:avLst/>
          </a:prstGeom>
          <a:noFill/>
        </p:spPr>
        <p:txBody>
          <a:bodyPr wrap="none">
            <a:spAutoFit/>
          </a:bodyPr>
          <a:lstStyle/>
          <a:p>
            <a:pPr>
              <a:defRPr/>
            </a:pPr>
            <a:r>
              <a:t>Recipient</a:t>
            </a:r>
          </a:p>
        </p:txBody>
      </p:sp>
      <p:sp>
        <p:nvSpPr>
          <p:cNvPr id="6" name="TextBox 5"/>
          <p:cNvSpPr txBox="1"/>
          <p:nvPr/>
        </p:nvSpPr>
        <p:spPr>
          <a:xfrm>
            <a:off x="6714117" y="3504812"/>
            <a:ext cx="1125724" cy="332385"/>
          </a:xfrm>
          <a:prstGeom prst="rect">
            <a:avLst/>
          </a:prstGeom>
          <a:noFill/>
        </p:spPr>
        <p:txBody>
          <a:bodyPr wrap="none">
            <a:spAutoFit/>
          </a:bodyPr>
          <a:lstStyle/>
          <a:p>
            <a:pPr>
              <a:defRPr/>
            </a:pPr>
            <a:r>
              <a:t>Timeout!</a:t>
            </a:r>
          </a:p>
        </p:txBody>
      </p:sp>
    </p:spTree>
  </p:cSld>
  <p:clrMapOvr>
    <a:masterClrMapping/>
  </p:clrMapOvr>
</p:sld>
</file>

<file path=ppt/slides/slide4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94153"/>
            <a:ext cx="11360800" cy="1114816"/>
          </a:xfrm>
          <a:prstGeom prst="rect">
            <a:avLst/>
          </a:prstGeom>
          <a:noFill/>
        </p:spPr>
        <p:txBody>
          <a:bodyPr wrap="none">
            <a:spAutoFit/>
          </a:bodyPr>
          <a:lstStyle/>
          <a:p>
            <a:pPr>
              <a:defRPr/>
            </a:pPr>
            <a:r>
              <a:t>Designing Reliability for a Single Packet </a:t>
            </a:r>
          </a:p>
        </p:txBody>
      </p:sp>
      <p:sp>
        <p:nvSpPr>
          <p:cNvPr id="3" name="TextBox 2"/>
          <p:cNvSpPr txBox="1"/>
          <p:nvPr/>
        </p:nvSpPr>
        <p:spPr>
          <a:xfrm>
            <a:off x="167535" y="1676199"/>
            <a:ext cx="6060356" cy="4170372"/>
          </a:xfrm>
          <a:prstGeom prst="rect">
            <a:avLst/>
          </a:prstGeom>
          <a:noFill/>
        </p:spPr>
        <p:txBody>
          <a:bodyPr wrap="none">
            <a:spAutoFit/>
          </a:bodyPr>
          <a:lstStyle/>
          <a:p>
            <a:pPr>
              <a:defRPr/>
            </a:pPr>
            <a:r>
              <a:t>Problem 4 -  Packets can be duplicated: </a:t>
            </a:r>
          </a:p>
          <a:p>
            <a:pPr>
              <a:defRPr/>
            </a:pPr>
            <a:r>
              <a:t>The recipient gets the packet twice, and the sender receives two acks</a:t>
            </a:r>
          </a:p>
          <a:p>
            <a:pPr>
              <a:defRPr/>
            </a:pPr>
            <a:r>
              <a:t>Why would the network even duplicate a packet? Usually, because of link-level reliability gone wrong (very rare)</a:t>
            </a:r>
          </a:p>
          <a:p>
            <a:pPr>
              <a:defRPr/>
            </a:pPr>
            <a:r>
              <a:t>The recipient will handle duplicate packets</a:t>
            </a:r>
          </a:p>
          <a:p>
            <a:pPr>
              <a:defRPr/>
            </a:pPr>
          </a:p>
          <a:p>
            <a:pPr>
              <a:defRPr/>
            </a:pPr>
          </a:p>
        </p:txBody>
      </p:sp>
    </p:spTree>
  </p:cSld>
  <p:clrMapOvr>
    <a:masterClrMapping/>
  </p:clrMapOvr>
</p:sld>
</file>

<file path=ppt/slides/slide4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94153"/>
            <a:ext cx="11360800" cy="1114816"/>
          </a:xfrm>
          <a:prstGeom prst="rect">
            <a:avLst/>
          </a:prstGeom>
          <a:noFill/>
        </p:spPr>
        <p:txBody>
          <a:bodyPr wrap="none">
            <a:spAutoFit/>
          </a:bodyPr>
          <a:lstStyle/>
          <a:p>
            <a:pPr>
              <a:defRPr/>
            </a:pPr>
            <a:r>
              <a:t>Designing Reliability for Multiple Packets </a:t>
            </a:r>
          </a:p>
        </p:txBody>
      </p:sp>
      <p:sp>
        <p:nvSpPr>
          <p:cNvPr id="3" name="TextBox 2"/>
          <p:cNvSpPr txBox="1"/>
          <p:nvPr/>
        </p:nvSpPr>
        <p:spPr>
          <a:xfrm>
            <a:off x="541049" y="1060010"/>
            <a:ext cx="10471890" cy="3262432"/>
          </a:xfrm>
          <a:prstGeom prst="rect">
            <a:avLst/>
          </a:prstGeom>
          <a:noFill/>
        </p:spPr>
        <p:txBody>
          <a:bodyPr wrap="none">
            <a:spAutoFit/>
          </a:bodyPr>
          <a:lstStyle/>
          <a:p>
            <a:pPr>
              <a:defRPr/>
            </a:pPr>
            <a:r>
              <a:t>Problem 5 -  Packets can be reordered (not relevant in single-packet case):</a:t>
            </a:r>
          </a:p>
          <a:p>
            <a:pPr>
              <a:defRPr/>
            </a:pPr>
            <a:r>
              <a:t>For problem 1 to 4: We can use the single-packet solution repeatedly to support sending multiple packets</a:t>
            </a:r>
          </a:p>
          <a:p>
            <a:pPr>
              <a:defRPr/>
            </a:pPr>
            <a:r>
              <a:t>One extra design component: sequence numbers</a:t>
            </a:r>
          </a:p>
          <a:p>
            <a:pPr>
              <a:defRPr/>
            </a:pPr>
            <a:r>
              <a:t>Label each packet with a unique, increasing number</a:t>
            </a:r>
          </a:p>
          <a:p>
            <a:pPr>
              <a:defRPr/>
            </a:pPr>
            <a:r>
              <a:t>Label each ack with which numbered packet is being acked</a:t>
            </a:r>
          </a:p>
          <a:p>
            <a:pPr>
              <a:defRPr/>
            </a:pPr>
            <a:r>
              <a:t>Solve reordering – use numbers to reorder packets</a:t>
            </a:r>
          </a:p>
          <a:p>
            <a:pPr>
              <a:defRPr/>
            </a:pPr>
            <a:r>
              <a:t>Solve duplication – use numbers to identify duplicate packets</a:t>
            </a:r>
          </a:p>
        </p:txBody>
      </p:sp>
    </p:spTree>
  </p:cSld>
  <p:clrMapOvr>
    <a:masterClrMapping/>
  </p:clrMapOvr>
</p:sld>
</file>

<file path=ppt/slides/slide4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Reliable data transmission</a:t>
            </a:r>
          </a:p>
          <a:p>
            <a:pPr>
              <a:defRPr/>
            </a:pPr>
            <a:r>
              <a:t>TCP implementation: TCP connection setup</a:t>
            </a:r>
          </a:p>
          <a:p>
            <a:pPr>
              <a:defRPr/>
            </a:pPr>
            <a:r>
              <a:t>TCP implementation: RTT estimation</a:t>
            </a:r>
          </a:p>
          <a:p>
            <a:pPr>
              <a:defRPr/>
            </a:pPr>
            <a:r>
              <a:t>TCP implementation: Byte notation, segments, sequence numbers &amp; ACK number</a:t>
            </a:r>
          </a:p>
          <a:p>
            <a:pPr>
              <a:defRPr/>
            </a:pPr>
          </a:p>
        </p:txBody>
      </p:sp>
    </p:spTree>
  </p:cSld>
  <p:clrMapOvr>
    <a:masterClrMapping/>
  </p:clrMapOvr>
</p:sld>
</file>

<file path=ppt/slides/slide4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94153"/>
            <a:ext cx="11360800" cy="1114816"/>
          </a:xfrm>
          <a:prstGeom prst="rect">
            <a:avLst/>
          </a:prstGeom>
          <a:noFill/>
        </p:spPr>
        <p:txBody>
          <a:bodyPr wrap="none">
            <a:spAutoFit/>
          </a:bodyPr>
          <a:lstStyle/>
          <a:p>
            <a:pPr>
              <a:defRPr/>
            </a:pPr>
            <a:r>
              <a:t>TCP State</a:t>
            </a:r>
          </a:p>
        </p:txBody>
      </p:sp>
      <p:sp>
        <p:nvSpPr>
          <p:cNvPr id="3" name="TextBox 2"/>
          <p:cNvSpPr txBox="1"/>
          <p:nvPr/>
        </p:nvSpPr>
        <p:spPr>
          <a:xfrm>
            <a:off x="415599" y="1068948"/>
            <a:ext cx="11360799" cy="5594899"/>
          </a:xfrm>
          <a:prstGeom prst="rect">
            <a:avLst/>
          </a:prstGeom>
          <a:noFill/>
        </p:spPr>
        <p:txBody>
          <a:bodyPr wrap="none">
            <a:spAutoFit/>
          </a:bodyPr>
          <a:lstStyle/>
          <a:p>
            <a:pPr>
              <a:defRPr/>
            </a:pPr>
            <a:r>
              <a:t>Reliability requires maintaining state at the end hosts</a:t>
            </a:r>
          </a:p>
          <a:p>
            <a:pPr>
              <a:defRPr/>
            </a:pPr>
            <a:r>
              <a:t>Sender has to remember:</a:t>
            </a:r>
          </a:p>
          <a:p>
            <a:pPr>
              <a:defRPr/>
            </a:pPr>
            <a:r>
              <a:t>Which packets have been sent and not acked?</a:t>
            </a:r>
          </a:p>
          <a:p>
            <a:pPr>
              <a:defRPr/>
            </a:pPr>
            <a:r>
              <a:t>How much longer on the timer before I resend a packet?</a:t>
            </a:r>
          </a:p>
          <a:p>
            <a:pPr>
              <a:defRPr/>
            </a:pPr>
            <a:r>
              <a:t>Receiver has to buffer the out-of-order packets</a:t>
            </a:r>
          </a:p>
          <a:p>
            <a:pPr>
              <a:defRPr/>
            </a:pPr>
          </a:p>
          <a:p>
            <a:pPr>
              <a:defRPr/>
            </a:pPr>
            <a:r>
              <a:t>State is maintained at the end hosts (sender and receiver), not in the network</a:t>
            </a:r>
          </a:p>
          <a:p>
            <a:pPr>
              <a:defRPr/>
            </a:pPr>
            <a:r>
              <a:t>In each separate connection, both end hosts need to maintain state</a:t>
            </a:r>
          </a:p>
          <a:p>
            <a:pPr>
              <a:defRPr/>
            </a:pPr>
            <a:r>
              <a:t>How to build a connection?</a:t>
            </a:r>
          </a:p>
          <a:p>
            <a:pPr>
              <a:defRPr/>
            </a:pPr>
            <a:r>
              <a:t>TCP 3-way handshake</a:t>
            </a:r>
          </a:p>
        </p:txBody>
      </p:sp>
    </p:spTree>
  </p:cSld>
  <p:clrMapOvr>
    <a:masterClrMapping/>
  </p:clrMapOvr>
</p:sld>
</file>

<file path=ppt/slides/slide4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99345" y="268136"/>
            <a:ext cx="11393310" cy="894622"/>
          </a:xfrm>
          <a:prstGeom prst="rect">
            <a:avLst/>
          </a:prstGeom>
          <a:noFill/>
        </p:spPr>
        <p:txBody>
          <a:bodyPr wrap="none">
            <a:spAutoFit/>
          </a:bodyPr>
          <a:lstStyle/>
          <a:p>
            <a:pPr>
              <a:defRPr/>
            </a:pPr>
            <a:r>
              <a:t>TCP Connection Setup: Three-Way Handshake</a:t>
            </a:r>
          </a:p>
        </p:txBody>
      </p:sp>
      <p:sp>
        <p:nvSpPr>
          <p:cNvPr id="3" name="TextBox 2"/>
          <p:cNvSpPr txBox="1"/>
          <p:nvPr/>
        </p:nvSpPr>
        <p:spPr>
          <a:xfrm>
            <a:off x="785243" y="1329399"/>
            <a:ext cx="11329310" cy="2187575"/>
          </a:xfrm>
          <a:prstGeom prst="rect">
            <a:avLst/>
          </a:prstGeom>
          <a:noFill/>
        </p:spPr>
        <p:txBody>
          <a:bodyPr wrap="none">
            <a:spAutoFit/>
          </a:bodyPr>
          <a:lstStyle/>
          <a:p>
            <a:pPr>
              <a:defRPr/>
            </a:pPr>
            <a:r>
              <a:t>Before exchanging data, sender/receiver “handshake”:</a:t>
            </a:r>
          </a:p>
          <a:p>
            <a:pPr>
              <a:defRPr/>
            </a:pPr>
            <a:r>
              <a:t>Agree to establish connection (each knowing the other willing to establish connection)</a:t>
            </a:r>
          </a:p>
          <a:p>
            <a:pPr>
              <a:defRPr/>
            </a:pPr>
            <a:r>
              <a:t>Agree on connection parameters (e.g., initial sequence number (ISN))</a:t>
            </a:r>
          </a:p>
        </p:txBody>
      </p:sp>
      <p:sp>
        <p:nvSpPr>
          <p:cNvPr id="4" name="TextBox 3"/>
          <p:cNvSpPr txBox="1"/>
          <p:nvPr/>
        </p:nvSpPr>
        <p:spPr>
          <a:xfrm>
            <a:off x="3138677" y="2935290"/>
            <a:ext cx="2279650" cy="2414588"/>
          </a:xfrm>
          <a:prstGeom prst="rect">
            <a:avLst/>
          </a:prstGeom>
          <a:noFill/>
        </p:spPr>
        <p:txBody>
          <a:bodyPr wrap="none">
            <a:spAutoFit/>
          </a:bodyPr>
          <a:lstStyle/>
          <a:p>
            <a:pPr>
              <a:defRPr/>
            </a:pPr>
          </a:p>
        </p:txBody>
      </p:sp>
      <p:sp>
        <p:nvSpPr>
          <p:cNvPr id="5" name="TextBox 4"/>
          <p:cNvSpPr txBox="1"/>
          <p:nvPr/>
        </p:nvSpPr>
        <p:spPr>
          <a:xfrm>
            <a:off x="3098989" y="2989265"/>
            <a:ext cx="2270125" cy="2471738"/>
          </a:xfrm>
          <a:prstGeom prst="rect">
            <a:avLst/>
          </a:prstGeom>
          <a:noFill/>
        </p:spPr>
        <p:txBody>
          <a:bodyPr wrap="none">
            <a:spAutoFit/>
          </a:bodyPr>
          <a:lstStyle/>
          <a:p>
            <a:pPr>
              <a:defRPr/>
            </a:pPr>
          </a:p>
        </p:txBody>
      </p:sp>
      <p:sp>
        <p:nvSpPr>
          <p:cNvPr id="6" name="TextBox 5"/>
          <p:cNvSpPr txBox="1"/>
          <p:nvPr/>
        </p:nvSpPr>
        <p:spPr>
          <a:xfrm>
            <a:off x="3098989" y="3430590"/>
            <a:ext cx="2270125" cy="0"/>
          </a:xfrm>
          <a:prstGeom prst="rect">
            <a:avLst/>
          </a:prstGeom>
          <a:noFill/>
        </p:spPr>
        <p:txBody>
          <a:bodyPr wrap="none">
            <a:spAutoFit/>
          </a:bodyPr>
          <a:lstStyle/>
          <a:p>
            <a:pPr>
              <a:defRPr/>
            </a:pPr>
          </a:p>
        </p:txBody>
      </p:sp>
      <p:sp>
        <p:nvSpPr>
          <p:cNvPr id="7" name="TextBox 6"/>
          <p:cNvSpPr txBox="1"/>
          <p:nvPr/>
        </p:nvSpPr>
        <p:spPr>
          <a:xfrm>
            <a:off x="3113277" y="3543303"/>
            <a:ext cx="2335212" cy="1600438"/>
          </a:xfrm>
          <a:prstGeom prst="rect">
            <a:avLst/>
          </a:prstGeom>
          <a:noFill/>
        </p:spPr>
        <p:txBody>
          <a:bodyPr wrap="none">
            <a:spAutoFit/>
          </a:bodyPr>
          <a:lstStyle/>
          <a:p>
            <a:pPr>
              <a:defRPr/>
            </a:pPr>
            <a:r>
              <a:t>connection state: ESTAB</a:t>
            </a:r>
          </a:p>
          <a:p>
            <a:pPr>
              <a:defRPr/>
            </a:pPr>
            <a:r>
              <a:t>connection variables:</a:t>
            </a:r>
          </a:p>
          <a:p>
            <a:pPr>
              <a:defRPr/>
            </a:pPr>
            <a:r>
              <a:t>seq # client-to-server</a:t>
            </a:r>
          </a:p>
          <a:p>
            <a:pPr>
              <a:defRPr/>
            </a:pPr>
            <a:r>
              <a:t>         server-to-client</a:t>
            </a:r>
          </a:p>
          <a:p>
            <a:pPr>
              <a:defRPr/>
            </a:pPr>
            <a:r>
              <a:t>rcvBuffer size</a:t>
            </a:r>
          </a:p>
          <a:p>
            <a:pPr>
              <a:defRPr/>
            </a:pPr>
            <a:r>
              <a:t>   at server,client </a:t>
            </a:r>
          </a:p>
          <a:p>
            <a:pPr>
              <a:defRPr/>
            </a:pPr>
            <a:r>
              <a:t>           </a:t>
            </a:r>
          </a:p>
        </p:txBody>
      </p:sp>
      <p:sp>
        <p:nvSpPr>
          <p:cNvPr id="8" name="TextBox 7"/>
          <p:cNvSpPr txBox="1"/>
          <p:nvPr/>
        </p:nvSpPr>
        <p:spPr>
          <a:xfrm>
            <a:off x="3617081" y="3006443"/>
            <a:ext cx="1146175" cy="336550"/>
          </a:xfrm>
          <a:prstGeom prst="rect">
            <a:avLst/>
          </a:prstGeom>
          <a:noFill/>
        </p:spPr>
        <p:txBody>
          <a:bodyPr wrap="none">
            <a:spAutoFit/>
          </a:bodyPr>
          <a:lstStyle/>
          <a:p>
            <a:pPr>
              <a:defRPr/>
            </a:pPr>
            <a:r>
              <a:t>application</a:t>
            </a:r>
          </a:p>
        </p:txBody>
      </p:sp>
      <p:sp>
        <p:nvSpPr>
          <p:cNvPr id="9" name="TextBox 8"/>
          <p:cNvSpPr txBox="1"/>
          <p:nvPr/>
        </p:nvSpPr>
        <p:spPr>
          <a:xfrm>
            <a:off x="3105339" y="4926015"/>
            <a:ext cx="2268538" cy="0"/>
          </a:xfrm>
          <a:prstGeom prst="rect">
            <a:avLst/>
          </a:prstGeom>
          <a:noFill/>
        </p:spPr>
        <p:txBody>
          <a:bodyPr wrap="none">
            <a:spAutoFit/>
          </a:bodyPr>
          <a:lstStyle/>
          <a:p>
            <a:pPr>
              <a:defRPr/>
            </a:pPr>
          </a:p>
        </p:txBody>
      </p:sp>
      <p:sp>
        <p:nvSpPr>
          <p:cNvPr id="10" name="TextBox 9"/>
          <p:cNvSpPr txBox="1"/>
          <p:nvPr/>
        </p:nvSpPr>
        <p:spPr>
          <a:xfrm>
            <a:off x="3623658" y="5021176"/>
            <a:ext cx="908050" cy="336550"/>
          </a:xfrm>
          <a:prstGeom prst="rect">
            <a:avLst/>
          </a:prstGeom>
          <a:noFill/>
        </p:spPr>
        <p:txBody>
          <a:bodyPr wrap="none">
            <a:spAutoFit/>
          </a:bodyPr>
          <a:lstStyle/>
          <a:p>
            <a:pPr>
              <a:defRPr/>
            </a:pPr>
            <a:r>
              <a:t>network</a:t>
            </a:r>
          </a:p>
        </p:txBody>
      </p:sp>
      <p:sp>
        <p:nvSpPr>
          <p:cNvPr id="11" name="TextBox 10"/>
          <p:cNvSpPr txBox="1"/>
          <p:nvPr/>
        </p:nvSpPr>
        <p:spPr>
          <a:xfrm>
            <a:off x="3070414" y="5348290"/>
            <a:ext cx="2335213" cy="180975"/>
          </a:xfrm>
          <a:prstGeom prst="rect">
            <a:avLst/>
          </a:prstGeom>
          <a:noFill/>
        </p:spPr>
        <p:txBody>
          <a:bodyPr wrap="none">
            <a:spAutoFit/>
          </a:bodyPr>
          <a:lstStyle/>
          <a:p>
            <a:pPr>
              <a:defRPr/>
            </a:pPr>
          </a:p>
        </p:txBody>
      </p:sp>
      <p:sp>
        <p:nvSpPr>
          <p:cNvPr id="12" name="TextBox 11"/>
          <p:cNvSpPr txBox="1"/>
          <p:nvPr/>
        </p:nvSpPr>
        <p:spPr>
          <a:xfrm>
            <a:off x="3098989" y="5337178"/>
            <a:ext cx="0" cy="236537"/>
          </a:xfrm>
          <a:prstGeom prst="rect">
            <a:avLst/>
          </a:prstGeom>
          <a:noFill/>
        </p:spPr>
        <p:txBody>
          <a:bodyPr wrap="none">
            <a:spAutoFit/>
          </a:bodyPr>
          <a:lstStyle/>
          <a:p>
            <a:pPr>
              <a:defRPr/>
            </a:pPr>
          </a:p>
        </p:txBody>
      </p:sp>
      <p:sp>
        <p:nvSpPr>
          <p:cNvPr id="13" name="TextBox 12"/>
          <p:cNvSpPr txBox="1"/>
          <p:nvPr/>
        </p:nvSpPr>
        <p:spPr>
          <a:xfrm>
            <a:off x="5362764" y="5308603"/>
            <a:ext cx="0" cy="236537"/>
          </a:xfrm>
          <a:prstGeom prst="rect">
            <a:avLst/>
          </a:prstGeom>
          <a:noFill/>
        </p:spPr>
        <p:txBody>
          <a:bodyPr wrap="none">
            <a:spAutoFit/>
          </a:bodyPr>
          <a:lstStyle/>
          <a:p>
            <a:pPr>
              <a:defRPr/>
            </a:pPr>
          </a:p>
        </p:txBody>
      </p:sp>
      <p:sp>
        <p:nvSpPr>
          <p:cNvPr id="14" name="TextBox 13"/>
          <p:cNvSpPr txBox="1"/>
          <p:nvPr/>
        </p:nvSpPr>
        <p:spPr>
          <a:xfrm>
            <a:off x="2625914" y="2992440"/>
            <a:ext cx="468313" cy="2490788"/>
          </a:xfrm>
          <a:prstGeom prst="rect">
            <a:avLst/>
          </a:prstGeom>
          <a:noFill/>
        </p:spPr>
        <p:txBody>
          <a:bodyPr wrap="none">
            <a:spAutoFit/>
          </a:bodyPr>
          <a:lstStyle/>
          <a:p>
            <a:pPr>
              <a:defRPr/>
            </a:pPr>
          </a:p>
        </p:txBody>
      </p:sp>
      <p:sp>
        <p:nvSpPr>
          <p:cNvPr id="15" name="TextBox 14"/>
          <p:cNvSpPr txBox="1"/>
          <p:nvPr/>
        </p:nvSpPr>
        <p:spPr>
          <a:xfrm>
            <a:off x="7440802" y="2941640"/>
            <a:ext cx="2279650" cy="2414588"/>
          </a:xfrm>
          <a:prstGeom prst="rect">
            <a:avLst/>
          </a:prstGeom>
          <a:noFill/>
        </p:spPr>
        <p:txBody>
          <a:bodyPr wrap="none">
            <a:spAutoFit/>
          </a:bodyPr>
          <a:lstStyle/>
          <a:p>
            <a:pPr>
              <a:defRPr/>
            </a:pPr>
          </a:p>
        </p:txBody>
      </p:sp>
      <p:sp>
        <p:nvSpPr>
          <p:cNvPr id="16" name="TextBox 15"/>
          <p:cNvSpPr txBox="1"/>
          <p:nvPr/>
        </p:nvSpPr>
        <p:spPr>
          <a:xfrm>
            <a:off x="7401114" y="2995615"/>
            <a:ext cx="2270125" cy="2471738"/>
          </a:xfrm>
          <a:prstGeom prst="rect">
            <a:avLst/>
          </a:prstGeom>
          <a:noFill/>
        </p:spPr>
        <p:txBody>
          <a:bodyPr wrap="none">
            <a:spAutoFit/>
          </a:bodyPr>
          <a:lstStyle/>
          <a:p>
            <a:pPr>
              <a:defRPr/>
            </a:pPr>
          </a:p>
        </p:txBody>
      </p:sp>
      <p:sp>
        <p:nvSpPr>
          <p:cNvPr id="17" name="TextBox 16"/>
          <p:cNvSpPr txBox="1"/>
          <p:nvPr/>
        </p:nvSpPr>
        <p:spPr>
          <a:xfrm>
            <a:off x="7401114" y="3436940"/>
            <a:ext cx="2270125" cy="0"/>
          </a:xfrm>
          <a:prstGeom prst="rect">
            <a:avLst/>
          </a:prstGeom>
          <a:noFill/>
        </p:spPr>
        <p:txBody>
          <a:bodyPr wrap="none">
            <a:spAutoFit/>
          </a:bodyPr>
          <a:lstStyle/>
          <a:p>
            <a:pPr>
              <a:defRPr/>
            </a:pPr>
          </a:p>
        </p:txBody>
      </p:sp>
      <p:sp>
        <p:nvSpPr>
          <p:cNvPr id="18" name="TextBox 17"/>
          <p:cNvSpPr txBox="1"/>
          <p:nvPr/>
        </p:nvSpPr>
        <p:spPr>
          <a:xfrm>
            <a:off x="7415402" y="3549653"/>
            <a:ext cx="2335212" cy="1600438"/>
          </a:xfrm>
          <a:prstGeom prst="rect">
            <a:avLst/>
          </a:prstGeom>
          <a:noFill/>
        </p:spPr>
        <p:txBody>
          <a:bodyPr wrap="none">
            <a:spAutoFit/>
          </a:bodyPr>
          <a:lstStyle/>
          <a:p>
            <a:pPr>
              <a:defRPr/>
            </a:pPr>
            <a:r>
              <a:t>connection state: ESTAB</a:t>
            </a:r>
          </a:p>
          <a:p>
            <a:pPr>
              <a:defRPr/>
            </a:pPr>
            <a:r>
              <a:t>connection Variables:</a:t>
            </a:r>
          </a:p>
          <a:p>
            <a:pPr>
              <a:defRPr/>
            </a:pPr>
            <a:r>
              <a:t>seq # client-to-server</a:t>
            </a:r>
          </a:p>
          <a:p>
            <a:pPr>
              <a:defRPr/>
            </a:pPr>
            <a:r>
              <a:t>          server-to-client</a:t>
            </a:r>
          </a:p>
          <a:p>
            <a:pPr>
              <a:defRPr/>
            </a:pPr>
            <a:r>
              <a:t>rcvBuffer size</a:t>
            </a:r>
          </a:p>
          <a:p>
            <a:pPr>
              <a:defRPr/>
            </a:pPr>
            <a:r>
              <a:t>   at server,client </a:t>
            </a:r>
          </a:p>
          <a:p>
            <a:pPr>
              <a:defRPr/>
            </a:pPr>
            <a:r>
              <a:t>           </a:t>
            </a:r>
          </a:p>
        </p:txBody>
      </p:sp>
      <p:sp>
        <p:nvSpPr>
          <p:cNvPr id="19" name="TextBox 18"/>
          <p:cNvSpPr txBox="1"/>
          <p:nvPr/>
        </p:nvSpPr>
        <p:spPr>
          <a:xfrm>
            <a:off x="7943246" y="3024051"/>
            <a:ext cx="1146175" cy="336550"/>
          </a:xfrm>
          <a:prstGeom prst="rect">
            <a:avLst/>
          </a:prstGeom>
          <a:noFill/>
        </p:spPr>
        <p:txBody>
          <a:bodyPr wrap="none">
            <a:spAutoFit/>
          </a:bodyPr>
          <a:lstStyle/>
          <a:p>
            <a:pPr>
              <a:defRPr/>
            </a:pPr>
            <a:r>
              <a:t>application</a:t>
            </a:r>
          </a:p>
        </p:txBody>
      </p:sp>
      <p:sp>
        <p:nvSpPr>
          <p:cNvPr id="20" name="TextBox 19"/>
          <p:cNvSpPr txBox="1"/>
          <p:nvPr/>
        </p:nvSpPr>
        <p:spPr>
          <a:xfrm>
            <a:off x="7407464" y="4932365"/>
            <a:ext cx="2268538" cy="0"/>
          </a:xfrm>
          <a:prstGeom prst="rect">
            <a:avLst/>
          </a:prstGeom>
          <a:noFill/>
        </p:spPr>
        <p:txBody>
          <a:bodyPr wrap="none">
            <a:spAutoFit/>
          </a:bodyPr>
          <a:lstStyle/>
          <a:p>
            <a:pPr>
              <a:defRPr/>
            </a:pPr>
          </a:p>
        </p:txBody>
      </p:sp>
      <p:sp>
        <p:nvSpPr>
          <p:cNvPr id="21" name="TextBox 20"/>
          <p:cNvSpPr txBox="1"/>
          <p:nvPr/>
        </p:nvSpPr>
        <p:spPr>
          <a:xfrm>
            <a:off x="8070953" y="5013813"/>
            <a:ext cx="908050" cy="336550"/>
          </a:xfrm>
          <a:prstGeom prst="rect">
            <a:avLst/>
          </a:prstGeom>
          <a:noFill/>
        </p:spPr>
        <p:txBody>
          <a:bodyPr wrap="none">
            <a:spAutoFit/>
          </a:bodyPr>
          <a:lstStyle/>
          <a:p>
            <a:pPr>
              <a:defRPr/>
            </a:pPr>
            <a:r>
              <a:t>network</a:t>
            </a:r>
          </a:p>
        </p:txBody>
      </p:sp>
      <p:sp>
        <p:nvSpPr>
          <p:cNvPr id="22" name="TextBox 21"/>
          <p:cNvSpPr txBox="1"/>
          <p:nvPr/>
        </p:nvSpPr>
        <p:spPr>
          <a:xfrm>
            <a:off x="7372539" y="5354640"/>
            <a:ext cx="2335213" cy="180975"/>
          </a:xfrm>
          <a:prstGeom prst="rect">
            <a:avLst/>
          </a:prstGeom>
          <a:noFill/>
        </p:spPr>
        <p:txBody>
          <a:bodyPr wrap="none">
            <a:spAutoFit/>
          </a:bodyPr>
          <a:lstStyle/>
          <a:p>
            <a:pPr>
              <a:defRPr/>
            </a:pPr>
          </a:p>
        </p:txBody>
      </p:sp>
      <p:sp>
        <p:nvSpPr>
          <p:cNvPr id="23" name="TextBox 22"/>
          <p:cNvSpPr txBox="1"/>
          <p:nvPr/>
        </p:nvSpPr>
        <p:spPr>
          <a:xfrm>
            <a:off x="7401114" y="5343528"/>
            <a:ext cx="0" cy="236537"/>
          </a:xfrm>
          <a:prstGeom prst="rect">
            <a:avLst/>
          </a:prstGeom>
          <a:noFill/>
        </p:spPr>
        <p:txBody>
          <a:bodyPr wrap="none">
            <a:spAutoFit/>
          </a:bodyPr>
          <a:lstStyle/>
          <a:p>
            <a:pPr>
              <a:defRPr/>
            </a:pPr>
          </a:p>
        </p:txBody>
      </p:sp>
      <p:sp>
        <p:nvSpPr>
          <p:cNvPr id="24" name="TextBox 23"/>
          <p:cNvSpPr txBox="1"/>
          <p:nvPr/>
        </p:nvSpPr>
        <p:spPr>
          <a:xfrm>
            <a:off x="9664889" y="5314953"/>
            <a:ext cx="0" cy="236537"/>
          </a:xfrm>
          <a:prstGeom prst="rect">
            <a:avLst/>
          </a:prstGeom>
          <a:noFill/>
        </p:spPr>
        <p:txBody>
          <a:bodyPr wrap="none">
            <a:spAutoFit/>
          </a:bodyPr>
          <a:lstStyle/>
          <a:p>
            <a:pPr>
              <a:defRPr/>
            </a:pPr>
          </a:p>
        </p:txBody>
      </p:sp>
      <p:sp>
        <p:nvSpPr>
          <p:cNvPr id="25" name="TextBox 24"/>
          <p:cNvSpPr txBox="1"/>
          <p:nvPr/>
        </p:nvSpPr>
        <p:spPr>
          <a:xfrm>
            <a:off x="9682352" y="2932115"/>
            <a:ext cx="468312" cy="2490788"/>
          </a:xfrm>
          <a:prstGeom prst="rect">
            <a:avLst/>
          </a:prstGeom>
          <a:noFill/>
        </p:spPr>
        <p:txBody>
          <a:bodyPr wrap="none">
            <a:spAutoFit/>
          </a:bodyPr>
          <a:lstStyle/>
          <a:p>
            <a:pPr>
              <a:defRPr/>
            </a:pPr>
          </a:p>
        </p:txBody>
      </p:sp>
      <p:sp>
        <p:nvSpPr>
          <p:cNvPr id="26" name="TextBox 25"/>
          <p:cNvSpPr txBox="1"/>
          <p:nvPr/>
        </p:nvSpPr>
        <p:spPr>
          <a:xfrm>
            <a:off x="996046" y="5759648"/>
            <a:ext cx="5633357" cy="646331"/>
          </a:xfrm>
          <a:prstGeom prst="rect">
            <a:avLst/>
          </a:prstGeom>
          <a:noFill/>
        </p:spPr>
        <p:txBody>
          <a:bodyPr wrap="none">
            <a:spAutoFit/>
          </a:bodyPr>
          <a:lstStyle/>
          <a:p>
            <a:pPr>
              <a:defRPr/>
            </a:pPr>
            <a:r>
              <a:t>Socket clientSocket =   </a:t>
            </a:r>
          </a:p>
          <a:p>
            <a:pPr>
              <a:defRPr/>
            </a:pPr>
            <a:r>
              <a:t>  newSocket("hostname","port number");</a:t>
            </a:r>
          </a:p>
        </p:txBody>
      </p:sp>
      <p:sp>
        <p:nvSpPr>
          <p:cNvPr id="27" name="TextBox 26"/>
          <p:cNvSpPr txBox="1"/>
          <p:nvPr/>
        </p:nvSpPr>
        <p:spPr>
          <a:xfrm>
            <a:off x="7021795" y="5773144"/>
            <a:ext cx="4159599" cy="646331"/>
          </a:xfrm>
          <a:prstGeom prst="rect">
            <a:avLst/>
          </a:prstGeom>
          <a:noFill/>
        </p:spPr>
        <p:txBody>
          <a:bodyPr wrap="none">
            <a:spAutoFit/>
          </a:bodyPr>
          <a:lstStyle/>
          <a:p>
            <a:pPr>
              <a:defRPr/>
            </a:pPr>
            <a:r>
              <a:t>Socket connectionSocket = welcomeSocket.accept();</a:t>
            </a:r>
          </a:p>
        </p:txBody>
      </p:sp>
    </p:spTree>
  </p:cSld>
  <p:clrMapOvr>
    <a:masterClrMapping/>
  </p:clrMapOvr>
</p:sld>
</file>

<file path=ppt/slides/slide4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99345" y="268136"/>
            <a:ext cx="11393310" cy="894622"/>
          </a:xfrm>
          <a:prstGeom prst="rect">
            <a:avLst/>
          </a:prstGeom>
          <a:noFill/>
        </p:spPr>
        <p:txBody>
          <a:bodyPr wrap="none">
            <a:spAutoFit/>
          </a:bodyPr>
          <a:lstStyle/>
          <a:p>
            <a:pPr>
              <a:defRPr/>
            </a:pPr>
            <a:r>
              <a:t>TCP Connection Setup: Three-Way Handshake</a:t>
            </a:r>
          </a:p>
        </p:txBody>
      </p:sp>
      <p:sp>
        <p:nvSpPr>
          <p:cNvPr id="3" name="TextBox 2"/>
          <p:cNvSpPr txBox="1"/>
          <p:nvPr/>
        </p:nvSpPr>
        <p:spPr>
          <a:xfrm>
            <a:off x="418901" y="925645"/>
            <a:ext cx="7231136" cy="5785873"/>
          </a:xfrm>
          <a:prstGeom prst="rect">
            <a:avLst/>
          </a:prstGeom>
          <a:noFill/>
        </p:spPr>
        <p:txBody>
          <a:bodyPr wrap="none">
            <a:spAutoFit/>
          </a:bodyPr>
          <a:lstStyle/>
          <a:p>
            <a:pPr>
              <a:defRPr/>
            </a:pPr>
            <a:r>
              <a:t>Goal: Each host tells its ISN to the other host</a:t>
            </a:r>
          </a:p>
          <a:p>
            <a:pPr>
              <a:defRPr/>
            </a:pPr>
            <a:r>
              <a:t>SYN. Client says: "My ISN is x."</a:t>
            </a:r>
          </a:p>
          <a:p>
            <a:pPr>
              <a:defRPr/>
            </a:pPr>
            <a:r>
              <a:t>SYN-ACK. Server says: “I received x (expecting x+1 next). Also, my ISN is y.”</a:t>
            </a:r>
          </a:p>
          <a:p>
            <a:pPr>
              <a:defRPr/>
            </a:pPr>
            <a:r>
              <a:t>         Connections in TCP are full-duplex:</a:t>
            </a:r>
          </a:p>
          <a:p>
            <a:pPr>
              <a:defRPr/>
            </a:pPr>
            <a:r>
              <a:t>Both hosts can send data, and both hosts can receive data</a:t>
            </a:r>
          </a:p>
          <a:p>
            <a:pPr>
              <a:defRPr/>
            </a:pPr>
            <a:r>
              <a:t>A can send to B, and B can send to A, simultaneously, in the same connection</a:t>
            </a:r>
          </a:p>
          <a:p>
            <a:pPr>
              <a:defRPr/>
            </a:pPr>
            <a:r>
              <a:t>ACK. Client says: "I received y (expecting y+1 next)."</a:t>
            </a:r>
          </a:p>
          <a:p>
            <a:pPr>
              <a:defRPr/>
            </a:pPr>
            <a:r>
              <a:t>After the three-way handshake, both sides can start sending data</a:t>
            </a:r>
          </a:p>
        </p:txBody>
      </p:sp>
    </p:spTree>
  </p:cSld>
  <p:clrMapOvr>
    <a:masterClrMapping/>
  </p:clrMapOvr>
</p:sld>
</file>

<file path=ppt/slides/slide4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864423" y="1322613"/>
            <a:ext cx="8098394" cy="5133841"/>
          </a:xfrm>
          <a:prstGeom prst="rect">
            <a:avLst/>
          </a:prstGeom>
          <a:noFill/>
        </p:spPr>
        <p:txBody>
          <a:bodyPr wrap="none">
            <a:spAutoFit/>
          </a:bodyPr>
          <a:lstStyle/>
          <a:p>
            <a:pPr>
              <a:defRPr/>
            </a:pPr>
            <a:r>
              <a:t>The final ACK (3rd) acts as a confirmation mechanism to ensure that:</a:t>
            </a:r>
          </a:p>
          <a:p>
            <a:pPr>
              <a:defRPr/>
            </a:pPr>
            <a:r>
              <a:t>Both client and server are synchronized and aware of the connection state</a:t>
            </a:r>
          </a:p>
          <a:p>
            <a:pPr>
              <a:defRPr/>
            </a:pPr>
            <a:r>
              <a:t>No data is transmitted before the connection is fully established, avoiding the acceptance of duplicate data</a:t>
            </a:r>
          </a:p>
          <a:p>
            <a:pPr>
              <a:defRPr/>
            </a:pPr>
            <a:r>
              <a:t>The server only considers the connection fully established once the client sends the final ACK</a:t>
            </a:r>
          </a:p>
          <a:p>
            <a:pPr>
              <a:defRPr/>
            </a:pPr>
            <a:r>
              <a:t>Out-of-sync states are avoided because both sides explicitly confirm that the connection setup is complete</a:t>
            </a:r>
          </a:p>
        </p:txBody>
      </p:sp>
      <p:sp>
        <p:nvSpPr>
          <p:cNvPr id="3" name="TextBox 2"/>
          <p:cNvSpPr txBox="1"/>
          <p:nvPr/>
        </p:nvSpPr>
        <p:spPr>
          <a:xfrm>
            <a:off x="399345" y="268136"/>
            <a:ext cx="11393310" cy="894622"/>
          </a:xfrm>
          <a:prstGeom prst="rect">
            <a:avLst/>
          </a:prstGeom>
          <a:noFill/>
        </p:spPr>
        <p:txBody>
          <a:bodyPr wrap="none">
            <a:spAutoFit/>
          </a:bodyPr>
          <a:lstStyle/>
          <a:p>
            <a:pPr>
              <a:defRPr/>
            </a:pPr>
            <a:r>
              <a:t>TCP Connection Setup: Three-Way Handshake</a:t>
            </a:r>
          </a:p>
        </p:txBody>
      </p:sp>
    </p:spTree>
  </p:cSld>
  <p:clrMapOvr>
    <a:masterClrMapping/>
  </p:clrMapOvr>
</p:sld>
</file>

<file path=ppt/slides/slide4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99345" y="268136"/>
            <a:ext cx="11393310" cy="894622"/>
          </a:xfrm>
          <a:prstGeom prst="rect">
            <a:avLst/>
          </a:prstGeom>
          <a:noFill/>
        </p:spPr>
        <p:txBody>
          <a:bodyPr wrap="none">
            <a:spAutoFit/>
          </a:bodyPr>
          <a:lstStyle/>
          <a:p>
            <a:pPr>
              <a:defRPr/>
            </a:pPr>
            <a:r>
              <a:t>TCP Connection Teardown</a:t>
            </a:r>
          </a:p>
        </p:txBody>
      </p:sp>
      <p:sp>
        <p:nvSpPr>
          <p:cNvPr id="3" name="TextBox 2"/>
          <p:cNvSpPr txBox="1"/>
          <p:nvPr/>
        </p:nvSpPr>
        <p:spPr>
          <a:xfrm>
            <a:off x="352932" y="961690"/>
            <a:ext cx="5637949" cy="3168004"/>
          </a:xfrm>
          <a:prstGeom prst="rect">
            <a:avLst/>
          </a:prstGeom>
          <a:noFill/>
        </p:spPr>
        <p:txBody>
          <a:bodyPr wrap="none">
            <a:spAutoFit/>
          </a:bodyPr>
          <a:lstStyle/>
          <a:p>
            <a:pPr>
              <a:defRPr/>
            </a:pPr>
            <a:r>
              <a:t>Normal termination:</a:t>
            </a:r>
          </a:p>
          <a:p>
            <a:pPr>
              <a:defRPr/>
            </a:pPr>
            <a:r>
              <a:t>Each side sends a FIN packet to say: "I'm done sending, but will keep receiving."</a:t>
            </a:r>
          </a:p>
          <a:p>
            <a:pPr>
              <a:defRPr/>
            </a:pPr>
            <a:r>
              <a:t>FIN packets must be acked, just like any other data.</a:t>
            </a:r>
          </a:p>
          <a:p>
            <a:pPr>
              <a:defRPr/>
            </a:pPr>
            <a:r>
              <a:t>When only one side has sent FIN, the connection is half-closed.</a:t>
            </a:r>
          </a:p>
          <a:p>
            <a:pPr>
              <a:defRPr/>
            </a:pPr>
            <a:r>
              <a:t>When both sides have sent FIN (both done sending), the connection is closed.</a:t>
            </a:r>
          </a:p>
          <a:p>
            <a:pPr>
              <a:defRPr/>
            </a:pPr>
          </a:p>
        </p:txBody>
      </p:sp>
      <p:sp>
        <p:nvSpPr>
          <p:cNvPr id="4" name="TextBox 3"/>
          <p:cNvSpPr txBox="1"/>
          <p:nvPr/>
        </p:nvSpPr>
        <p:spPr>
          <a:xfrm>
            <a:off x="6172765" y="1593185"/>
            <a:ext cx="6096000" cy="2862322"/>
          </a:xfrm>
          <a:prstGeom prst="rect">
            <a:avLst/>
          </a:prstGeom>
          <a:noFill/>
        </p:spPr>
        <p:txBody>
          <a:bodyPr wrap="none">
            <a:spAutoFit/>
          </a:bodyPr>
          <a:lstStyle/>
          <a:p>
            <a:pPr>
              <a:defRPr/>
            </a:pPr>
            <a:r>
              <a:t>Just for fun: Abrupt termination can be used instead (e.g. in case of error):</a:t>
            </a:r>
          </a:p>
          <a:p>
            <a:pPr>
              <a:defRPr/>
            </a:pPr>
            <a:r>
              <a:t>Send a RST (reset) to say: “I will no longer send or receive data.”</a:t>
            </a:r>
          </a:p>
          <a:p>
            <a:pPr>
              <a:defRPr/>
            </a:pPr>
            <a:r>
              <a:t>RST packets do not need to be acked</a:t>
            </a:r>
          </a:p>
          <a:p>
            <a:pPr>
              <a:defRPr/>
            </a:pPr>
            <a:r>
              <a:t>Any data in flight is lost</a:t>
            </a:r>
          </a:p>
          <a:p>
            <a:pPr>
              <a:defRPr/>
            </a:pPr>
            <a:r>
              <a:t>If the RST sender receives more data later, send another RST</a:t>
            </a:r>
          </a:p>
        </p:txBody>
      </p:sp>
    </p:spTree>
  </p:cSld>
  <p:clrMapOvr>
    <a:masterClrMapping/>
  </p:clrMapOvr>
</p:sld>
</file>

<file path=ppt/slides/slide4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Reliable data transmission</a:t>
            </a:r>
          </a:p>
          <a:p>
            <a:pPr>
              <a:defRPr/>
            </a:pPr>
            <a:r>
              <a:t>TCP implementation: TCP connection setup</a:t>
            </a:r>
          </a:p>
          <a:p>
            <a:pPr>
              <a:defRPr/>
            </a:pPr>
            <a:r>
              <a:t>TCP implementation: RTT estimation</a:t>
            </a:r>
          </a:p>
          <a:p>
            <a:pPr>
              <a:defRPr/>
            </a:pPr>
            <a:r>
              <a:t>TCP implementation: Byte notation, segments, sequence numbers &amp; ACK number</a:t>
            </a:r>
          </a:p>
          <a:p>
            <a:pPr>
              <a:defRPr/>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94258"/>
            <a:ext cx="10515600" cy="1009253"/>
          </a:xfrm>
          <a:prstGeom prst="rect">
            <a:avLst/>
          </a:prstGeom>
          <a:noFill/>
        </p:spPr>
        <p:txBody>
          <a:bodyPr wrap="none">
            <a:spAutoFit/>
          </a:bodyPr>
          <a:lstStyle/>
          <a:p>
            <a:pPr>
              <a:defRPr/>
            </a:pPr>
            <a:r>
              <a:t>Product Ciphers</a:t>
            </a:r>
          </a:p>
        </p:txBody>
      </p:sp>
      <p:sp>
        <p:nvSpPr>
          <p:cNvPr id="3" name="TextBox 2"/>
          <p:cNvSpPr txBox="1"/>
          <p:nvPr/>
        </p:nvSpPr>
        <p:spPr>
          <a:xfrm>
            <a:off x="4757738" y="1674415"/>
            <a:ext cx="6900862" cy="4351338"/>
          </a:xfrm>
          <a:prstGeom prst="rect">
            <a:avLst/>
          </a:prstGeom>
          <a:noFill/>
        </p:spPr>
        <p:txBody>
          <a:bodyPr wrap="none">
            <a:spAutoFit/>
          </a:bodyPr>
          <a:lstStyle/>
          <a:p>
            <a:pPr>
              <a:defRPr/>
            </a:pPr>
            <a:r>
              <a:t>Most of today’s block ciphers are product ciphers as they consist of rounds which are applied repeatedly to the data</a:t>
            </a:r>
          </a:p>
          <a:p>
            <a:pPr>
              <a:defRPr/>
            </a:pPr>
            <a:r>
              <a:t>Can reach excellent diffusion: changing of one bit of plaintext results on average in the change of half the output bits</a:t>
            </a:r>
          </a:p>
          <a:p>
            <a:pPr>
              <a:defRPr/>
            </a:pPr>
            <a:r>
              <a:t>Example: </a:t>
            </a:r>
          </a:p>
        </p:txBody>
      </p:sp>
      <p:pic>
        <p:nvPicPr>
          <p:cNvPr id="4" name="Picture 3" descr="image.png"/>
          <p:cNvPicPr>
            <a:picLocks noChangeAspect="1"/>
          </p:cNvPicPr>
          <p:nvPr/>
        </p:nvPicPr>
        <p:blipFill>
          <a:blip r:embed="rId2"/>
          <a:stretch>
            <a:fillRect/>
          </a:stretch>
        </p:blipFill>
        <p:spPr>
          <a:xfrm>
            <a:off x="4770322" y="4622601"/>
            <a:ext cx="6960487" cy="1983939"/>
          </a:xfrm>
          <a:prstGeom prst="rect">
            <a:avLst/>
          </a:prstGeom>
        </p:spPr>
      </p:pic>
      <p:pic>
        <p:nvPicPr>
          <p:cNvPr id="5" name="Picture 4" descr="image.png"/>
          <p:cNvPicPr>
            <a:picLocks noChangeAspect="1"/>
          </p:cNvPicPr>
          <p:nvPr/>
        </p:nvPicPr>
        <p:blipFill>
          <a:blip r:embed="rId3"/>
          <a:stretch>
            <a:fillRect/>
          </a:stretch>
        </p:blipFill>
        <p:spPr>
          <a:xfrm>
            <a:off x="1522768" y="1103511"/>
            <a:ext cx="1865751" cy="5660231"/>
          </a:xfrm>
          <a:prstGeom prst="rect">
            <a:avLst/>
          </a:prstGeom>
        </p:spPr>
      </p:pic>
    </p:spTree>
  </p:cSld>
  <p:clrMapOvr>
    <a:masterClrMapping/>
  </p:clrMapOvr>
</p:sld>
</file>

<file path=ppt/slides/slide4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94153"/>
            <a:ext cx="11360800" cy="1114816"/>
          </a:xfrm>
          <a:prstGeom prst="rect">
            <a:avLst/>
          </a:prstGeom>
          <a:noFill/>
        </p:spPr>
        <p:txBody>
          <a:bodyPr wrap="none">
            <a:spAutoFit/>
          </a:bodyPr>
          <a:lstStyle/>
          <a:p>
            <a:pPr>
              <a:defRPr/>
            </a:pPr>
            <a:r>
              <a:t>TCP timeout and round trip time (RTT)</a:t>
            </a:r>
          </a:p>
        </p:txBody>
      </p:sp>
      <p:sp>
        <p:nvSpPr>
          <p:cNvPr id="3" name="TextBox 2"/>
          <p:cNvSpPr txBox="1"/>
          <p:nvPr/>
        </p:nvSpPr>
        <p:spPr>
          <a:xfrm>
            <a:off x="115049" y="1207198"/>
            <a:ext cx="6905767" cy="2616101"/>
          </a:xfrm>
          <a:prstGeom prst="rect">
            <a:avLst/>
          </a:prstGeom>
          <a:noFill/>
        </p:spPr>
        <p:txBody>
          <a:bodyPr wrap="none">
            <a:spAutoFit/>
          </a:bodyPr>
          <a:lstStyle/>
          <a:p>
            <a:pPr>
              <a:defRPr/>
            </a:pPr>
            <a:r>
              <a:t>Problem 1 -  Packets can be dropped: </a:t>
            </a:r>
          </a:p>
          <a:p>
            <a:pPr>
              <a:defRPr/>
            </a:pPr>
            <a:r>
              <a:t>Solution: Sender sets a timer; The recipient replies with an ack</a:t>
            </a:r>
          </a:p>
          <a:p>
            <a:pPr>
              <a:defRPr/>
            </a:pPr>
          </a:p>
          <a:p>
            <a:pPr>
              <a:defRPr/>
            </a:pPr>
            <a:r>
              <a:t>How to set TCP timeout value?</a:t>
            </a:r>
          </a:p>
          <a:p>
            <a:pPr>
              <a:defRPr/>
            </a:pPr>
            <a:r>
              <a:t>Solution: Use RTT (round trip time) to estimate</a:t>
            </a:r>
          </a:p>
        </p:txBody>
      </p:sp>
      <p:sp>
        <p:nvSpPr>
          <p:cNvPr id="4" name="TextBox 3"/>
          <p:cNvSpPr txBox="1"/>
          <p:nvPr/>
        </p:nvSpPr>
        <p:spPr>
          <a:xfrm>
            <a:off x="6978556" y="4337609"/>
            <a:ext cx="5213444" cy="2520391"/>
          </a:xfrm>
          <a:prstGeom prst="rect">
            <a:avLst/>
          </a:prstGeom>
          <a:noFill/>
        </p:spPr>
        <p:txBody>
          <a:bodyPr wrap="none">
            <a:spAutoFit/>
          </a:bodyPr>
          <a:lstStyle/>
          <a:p>
            <a:pPr>
              <a:defRPr/>
            </a:pPr>
            <a:r>
              <a:t>Timeout:</a:t>
            </a:r>
          </a:p>
          <a:p>
            <a:pPr>
              <a:defRPr/>
            </a:pPr>
            <a:r>
              <a:t>Waiting time for an ACK</a:t>
            </a:r>
          </a:p>
          <a:p>
            <a:pPr>
              <a:defRPr/>
            </a:pPr>
            <a:r>
              <a:t>Detect lost segments: the sender relies on the timeout to notice the absence of an ACK</a:t>
            </a:r>
          </a:p>
          <a:p>
            <a:pPr>
              <a:defRPr/>
            </a:pPr>
            <a:r>
              <a:t>Ensure timely retransmission</a:t>
            </a:r>
          </a:p>
        </p:txBody>
      </p:sp>
      <p:sp>
        <p:nvSpPr>
          <p:cNvPr id="5" name="TextBox 4"/>
          <p:cNvSpPr txBox="1"/>
          <p:nvPr/>
        </p:nvSpPr>
        <p:spPr>
          <a:xfrm>
            <a:off x="572287" y="4154603"/>
            <a:ext cx="6096000" cy="2520390"/>
          </a:xfrm>
          <a:prstGeom prst="rect">
            <a:avLst/>
          </a:prstGeom>
          <a:noFill/>
        </p:spPr>
        <p:txBody>
          <a:bodyPr wrap="none">
            <a:spAutoFit/>
          </a:bodyPr>
          <a:lstStyle/>
          <a:p>
            <a:pPr>
              <a:defRPr/>
            </a:pPr>
            <a:r>
              <a:t>Q: how to estimate RTT?</a:t>
            </a:r>
          </a:p>
          <a:p>
            <a:pPr>
              <a:defRPr/>
            </a:pPr>
            <a:r>
              <a:t>Too short: premature timeout, unnecessary retransmissions</a:t>
            </a:r>
          </a:p>
          <a:p>
            <a:pPr>
              <a:defRPr/>
            </a:pPr>
            <a:r>
              <a:t>Too long: slow reaction to segment loss</a:t>
            </a:r>
          </a:p>
          <a:p>
            <a:pPr>
              <a:defRPr/>
            </a:pPr>
          </a:p>
        </p:txBody>
      </p:sp>
    </p:spTree>
  </p:cSld>
  <p:clrMapOvr>
    <a:masterClrMapping/>
  </p:clrMapOvr>
</p:sld>
</file>

<file path=ppt/slides/slide4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94153"/>
            <a:ext cx="11360800" cy="1114816"/>
          </a:xfrm>
          <a:prstGeom prst="rect">
            <a:avLst/>
          </a:prstGeom>
          <a:noFill/>
        </p:spPr>
        <p:txBody>
          <a:bodyPr wrap="none">
            <a:spAutoFit/>
          </a:bodyPr>
          <a:lstStyle/>
          <a:p>
            <a:pPr>
              <a:defRPr/>
            </a:pPr>
            <a:r>
              <a:t>TCP timeout and round trip time (RTT)</a:t>
            </a:r>
          </a:p>
        </p:txBody>
      </p:sp>
      <p:sp>
        <p:nvSpPr>
          <p:cNvPr id="3" name="TextBox 2"/>
          <p:cNvSpPr txBox="1"/>
          <p:nvPr/>
        </p:nvSpPr>
        <p:spPr>
          <a:xfrm>
            <a:off x="139701" y="1298831"/>
            <a:ext cx="5499099" cy="3546088"/>
          </a:xfrm>
          <a:prstGeom prst="rect">
            <a:avLst/>
          </a:prstGeom>
          <a:noFill/>
        </p:spPr>
        <p:txBody>
          <a:bodyPr wrap="none">
            <a:spAutoFit/>
          </a:bodyPr>
          <a:lstStyle/>
          <a:p>
            <a:pPr>
              <a:defRPr/>
            </a:pPr>
            <a:r>
              <a:t>Q: how to estimate RTT?</a:t>
            </a:r>
          </a:p>
          <a:p>
            <a:pPr>
              <a:defRPr/>
            </a:pPr>
            <a:r>
              <a:t>SampleRTT: measured time from segment transmission until ACK receipt</a:t>
            </a:r>
          </a:p>
          <a:p>
            <a:pPr>
              <a:defRPr/>
            </a:pPr>
            <a:r>
              <a:t>Ignore retransmissions</a:t>
            </a:r>
          </a:p>
          <a:p>
            <a:pPr>
              <a:defRPr/>
            </a:pPr>
            <a:r>
              <a:t>SampleRTT will vary, want estimated RTT “smoother”</a:t>
            </a:r>
          </a:p>
          <a:p>
            <a:pPr>
              <a:defRPr/>
            </a:pPr>
            <a:r>
              <a:t>Average several recent measurements, not just current SampleRTT</a:t>
            </a:r>
          </a:p>
        </p:txBody>
      </p:sp>
      <p:sp>
        <p:nvSpPr>
          <p:cNvPr id="4" name="TextBox 3"/>
          <p:cNvSpPr txBox="1"/>
          <p:nvPr/>
        </p:nvSpPr>
        <p:spPr>
          <a:xfrm>
            <a:off x="1112560" y="4850624"/>
            <a:ext cx="9052479" cy="461665"/>
          </a:xfrm>
          <a:prstGeom prst="rect">
            <a:avLst/>
          </a:prstGeom>
          <a:noFill/>
        </p:spPr>
        <p:txBody>
          <a:bodyPr wrap="none">
            <a:spAutoFit/>
          </a:bodyPr>
          <a:lstStyle/>
          <a:p>
            <a:pPr>
              <a:defRPr/>
            </a:pPr>
            <a:r>
              <a:t>EstimatedRTT = (1- )*EstimatedRTT + *SampleRTT</a:t>
            </a:r>
          </a:p>
        </p:txBody>
      </p:sp>
      <p:sp>
        <p:nvSpPr>
          <p:cNvPr id="5" name="TextBox 4"/>
          <p:cNvSpPr txBox="1"/>
          <p:nvPr/>
        </p:nvSpPr>
        <p:spPr>
          <a:xfrm>
            <a:off x="2089419" y="5476641"/>
            <a:ext cx="8013162" cy="1424491"/>
          </a:xfrm>
          <a:prstGeom prst="rect">
            <a:avLst/>
          </a:prstGeom>
          <a:noFill/>
        </p:spPr>
        <p:txBody>
          <a:bodyPr wrap="none">
            <a:spAutoFit/>
          </a:bodyPr>
          <a:lstStyle/>
          <a:p>
            <a:pPr>
              <a:defRPr/>
            </a:pPr>
            <a:r>
              <a:t>Exponential weighted moving average (EWMA)</a:t>
            </a:r>
          </a:p>
          <a:p>
            <a:pPr>
              <a:defRPr/>
            </a:pPr>
            <a:r>
              <a:t>Influence of past sample decreases exponentially fast</a:t>
            </a:r>
          </a:p>
          <a:p>
            <a:pPr>
              <a:defRPr/>
            </a:pPr>
            <a:r>
              <a:t>Typical value:  = 0.125</a:t>
            </a:r>
          </a:p>
        </p:txBody>
      </p:sp>
    </p:spTree>
  </p:cSld>
  <p:clrMapOvr>
    <a:masterClrMapping/>
  </p:clrMapOvr>
</p:sld>
</file>

<file path=ppt/slides/slide4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99345" y="212915"/>
            <a:ext cx="11393310" cy="894622"/>
          </a:xfrm>
          <a:prstGeom prst="rect">
            <a:avLst/>
          </a:prstGeom>
          <a:noFill/>
        </p:spPr>
        <p:txBody>
          <a:bodyPr wrap="none">
            <a:spAutoFit/>
          </a:bodyPr>
          <a:lstStyle/>
          <a:p>
            <a:pPr>
              <a:defRPr/>
            </a:pPr>
            <a:r>
              <a:t>TCP timeout and round trip time (RTT)</a:t>
            </a:r>
          </a:p>
        </p:txBody>
      </p:sp>
      <p:sp>
        <p:nvSpPr>
          <p:cNvPr id="3" name="TextBox 2"/>
          <p:cNvSpPr txBox="1"/>
          <p:nvPr/>
        </p:nvSpPr>
        <p:spPr>
          <a:xfrm>
            <a:off x="635138" y="1537841"/>
            <a:ext cx="11327678" cy="1129160"/>
          </a:xfrm>
          <a:prstGeom prst="rect">
            <a:avLst/>
          </a:prstGeom>
          <a:noFill/>
        </p:spPr>
        <p:txBody>
          <a:bodyPr wrap="none">
            <a:spAutoFit/>
          </a:bodyPr>
          <a:lstStyle/>
          <a:p>
            <a:pPr>
              <a:defRPr/>
            </a:pPr>
            <a:r>
              <a:t>Timeout interval: EstimatedRTT plus “safety margin”</a:t>
            </a:r>
          </a:p>
          <a:p>
            <a:pPr>
              <a:defRPr/>
            </a:pPr>
            <a:r>
              <a:t>Large variation in  EstimatedRTT: want a larger safety margin</a:t>
            </a:r>
          </a:p>
        </p:txBody>
      </p:sp>
      <p:sp>
        <p:nvSpPr>
          <p:cNvPr id="4" name="TextBox 3"/>
          <p:cNvSpPr txBox="1"/>
          <p:nvPr/>
        </p:nvSpPr>
        <p:spPr>
          <a:xfrm>
            <a:off x="876299" y="6343507"/>
            <a:ext cx="10620283" cy="307777"/>
          </a:xfrm>
          <a:prstGeom prst="rect">
            <a:avLst/>
          </a:prstGeom>
          <a:noFill/>
        </p:spPr>
        <p:txBody>
          <a:bodyPr wrap="none">
            <a:spAutoFit/>
          </a:bodyPr>
          <a:lstStyle/>
          <a:p>
            <a:pPr>
              <a:defRPr/>
            </a:pPr>
            <a:r>
              <a:t>* Check out the online interactive exercises for more examples: http://gaia.cs.umass.edu/kurose_ross/interactive/TCP_RTT.php </a:t>
            </a:r>
          </a:p>
        </p:txBody>
      </p:sp>
      <p:sp>
        <p:nvSpPr>
          <p:cNvPr id="5" name="TextBox 4"/>
          <p:cNvSpPr txBox="1"/>
          <p:nvPr/>
        </p:nvSpPr>
        <p:spPr>
          <a:xfrm>
            <a:off x="660538" y="4192141"/>
            <a:ext cx="11327678" cy="544960"/>
          </a:xfrm>
          <a:prstGeom prst="rect">
            <a:avLst/>
          </a:prstGeom>
          <a:noFill/>
        </p:spPr>
        <p:txBody>
          <a:bodyPr wrap="none">
            <a:spAutoFit/>
          </a:bodyPr>
          <a:lstStyle/>
          <a:p>
            <a:pPr>
              <a:defRPr/>
            </a:pPr>
            <a:r>
              <a:t>DevRTT: EWMA of SampleRTT deviation from EstimatedRTT: </a:t>
            </a:r>
          </a:p>
        </p:txBody>
      </p:sp>
      <p:sp>
        <p:nvSpPr>
          <p:cNvPr id="6" name="TextBox 5"/>
          <p:cNvSpPr txBox="1"/>
          <p:nvPr/>
        </p:nvSpPr>
        <p:spPr>
          <a:xfrm>
            <a:off x="8582236" y="2757590"/>
            <a:ext cx="2369283" cy="369332"/>
          </a:xfrm>
          <a:prstGeom prst="rect">
            <a:avLst/>
          </a:prstGeom>
          <a:noFill/>
        </p:spPr>
        <p:txBody>
          <a:bodyPr wrap="none">
            <a:spAutoFit/>
          </a:bodyPr>
          <a:lstStyle/>
          <a:p>
            <a:pPr>
              <a:defRPr/>
            </a:pPr>
            <a:r>
              <a:t>(RTT deviation)</a:t>
            </a:r>
          </a:p>
        </p:txBody>
      </p:sp>
    </p:spTree>
  </p:cSld>
  <p:clrMapOvr>
    <a:masterClrMapping/>
  </p:clrMapOvr>
</p:sld>
</file>

<file path=ppt/slides/slide4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Reliable data transmission</a:t>
            </a:r>
          </a:p>
          <a:p>
            <a:pPr>
              <a:defRPr/>
            </a:pPr>
            <a:r>
              <a:t>TCP implementation: TCP connection setup</a:t>
            </a:r>
          </a:p>
          <a:p>
            <a:pPr>
              <a:defRPr/>
            </a:pPr>
            <a:r>
              <a:t>TCP implementation: RTT estimation</a:t>
            </a:r>
          </a:p>
          <a:p>
            <a:pPr>
              <a:defRPr/>
            </a:pPr>
            <a:r>
              <a:t>TCP implementation: Byte notation, segments, sequence numbers &amp; ACK number</a:t>
            </a:r>
          </a:p>
          <a:p>
            <a:pPr>
              <a:defRPr/>
            </a:pPr>
          </a:p>
        </p:txBody>
      </p:sp>
    </p:spTree>
  </p:cSld>
  <p:clrMapOvr>
    <a:masterClrMapping/>
  </p:clrMapOvr>
</p:sld>
</file>

<file path=ppt/slides/slide4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02815" y="257452"/>
            <a:ext cx="10786369" cy="719091"/>
          </a:xfrm>
          <a:prstGeom prst="rect">
            <a:avLst/>
          </a:prstGeom>
          <a:noFill/>
        </p:spPr>
        <p:txBody>
          <a:bodyPr wrap="none">
            <a:spAutoFit/>
          </a:bodyPr>
          <a:lstStyle/>
          <a:p>
            <a:pPr>
              <a:defRPr/>
            </a:pPr>
            <a:r>
              <a:t>Notation Change: Bytes vs. Packets</a:t>
            </a:r>
          </a:p>
        </p:txBody>
      </p:sp>
      <p:sp>
        <p:nvSpPr>
          <p:cNvPr id="3" name="TextBox 2"/>
          <p:cNvSpPr txBox="1"/>
          <p:nvPr/>
        </p:nvSpPr>
        <p:spPr>
          <a:xfrm>
            <a:off x="702815" y="1511909"/>
            <a:ext cx="10786369" cy="4746848"/>
          </a:xfrm>
          <a:prstGeom prst="rect">
            <a:avLst/>
          </a:prstGeom>
          <a:noFill/>
        </p:spPr>
        <p:txBody>
          <a:bodyPr wrap="none">
            <a:spAutoFit/>
          </a:bodyPr>
          <a:lstStyle/>
          <a:p>
            <a:pPr>
              <a:defRPr/>
            </a:pPr>
            <a:r>
              <a:t>So far, we've used packets as the primary unit of data:</a:t>
            </a:r>
          </a:p>
          <a:p>
            <a:pPr>
              <a:defRPr/>
            </a:pPr>
            <a:r>
              <a:t>Each packet has a number</a:t>
            </a:r>
          </a:p>
          <a:p>
            <a:pPr>
              <a:defRPr/>
            </a:pPr>
            <a:r>
              <a:t>Acks reference packet numbers</a:t>
            </a:r>
          </a:p>
          <a:p>
            <a:pPr>
              <a:defRPr/>
            </a:pPr>
          </a:p>
          <a:p>
            <a:pPr>
              <a:defRPr/>
            </a:pPr>
            <a:r>
              <a:t>TCP is implemented with bytes as the primary unit of data</a:t>
            </a:r>
          </a:p>
          <a:p>
            <a:pPr>
              <a:defRPr/>
            </a:pPr>
            <a:r>
              <a:t>Each byte has a number  Packets (number) are defined by the number of the first byte inside</a:t>
            </a:r>
          </a:p>
          <a:p>
            <a:pPr>
              <a:defRPr/>
            </a:pPr>
            <a:r>
              <a:t>ACKs reference byte numbers</a:t>
            </a:r>
          </a:p>
          <a:p>
            <a:pPr>
              <a:defRPr/>
            </a:pPr>
          </a:p>
          <a:p>
            <a:pPr>
              <a:defRPr/>
            </a:pPr>
            <a:r>
              <a:t>You should be prepared to reason in terms of either.</a:t>
            </a:r>
          </a:p>
        </p:txBody>
      </p:sp>
    </p:spTree>
  </p:cSld>
  <p:clrMapOvr>
    <a:masterClrMapping/>
  </p:clrMapOvr>
</p:sld>
</file>

<file path=ppt/slides/slide4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135353" y="88776"/>
            <a:ext cx="9921294" cy="736847"/>
          </a:xfrm>
          <a:prstGeom prst="rect">
            <a:avLst/>
          </a:prstGeom>
          <a:noFill/>
        </p:spPr>
        <p:txBody>
          <a:bodyPr wrap="none">
            <a:spAutoFit/>
          </a:bodyPr>
          <a:lstStyle/>
          <a:p>
            <a:pPr>
              <a:defRPr/>
            </a:pPr>
            <a:r>
              <a:t>TCP Segments</a:t>
            </a:r>
          </a:p>
        </p:txBody>
      </p:sp>
      <p:sp>
        <p:nvSpPr>
          <p:cNvPr id="3" name="TextBox 2"/>
          <p:cNvSpPr txBox="1"/>
          <p:nvPr/>
        </p:nvSpPr>
        <p:spPr>
          <a:xfrm>
            <a:off x="1641150" y="825623"/>
            <a:ext cx="8909700" cy="1026000"/>
          </a:xfrm>
          <a:prstGeom prst="rect">
            <a:avLst/>
          </a:prstGeom>
          <a:noFill/>
        </p:spPr>
        <p:txBody>
          <a:bodyPr wrap="none">
            <a:spAutoFit/>
          </a:bodyPr>
          <a:lstStyle/>
          <a:p>
            <a:pPr>
              <a:defRPr/>
            </a:pPr>
            <a:r>
              <a:t>TCP provides a reliable, in-order bytestream</a:t>
            </a:r>
          </a:p>
          <a:p>
            <a:pPr>
              <a:defRPr/>
            </a:pPr>
            <a:r>
              <a:t>We have to split this bytestream into packets</a:t>
            </a:r>
          </a:p>
        </p:txBody>
      </p:sp>
    </p:spTree>
  </p:cSld>
  <p:clrMapOvr>
    <a:masterClrMapping/>
  </p:clrMapOvr>
</p:sld>
</file>

<file path=ppt/slides/slide4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135353" y="88776"/>
            <a:ext cx="9921294" cy="736847"/>
          </a:xfrm>
          <a:prstGeom prst="rect">
            <a:avLst/>
          </a:prstGeom>
          <a:noFill/>
        </p:spPr>
        <p:txBody>
          <a:bodyPr wrap="none">
            <a:spAutoFit/>
          </a:bodyPr>
          <a:lstStyle/>
          <a:p>
            <a:pPr>
              <a:defRPr/>
            </a:pPr>
            <a:r>
              <a:t>TCP Segments</a:t>
            </a:r>
          </a:p>
        </p:txBody>
      </p:sp>
      <p:sp>
        <p:nvSpPr>
          <p:cNvPr id="3" name="TextBox 2"/>
          <p:cNvSpPr txBox="1"/>
          <p:nvPr/>
        </p:nvSpPr>
        <p:spPr>
          <a:xfrm>
            <a:off x="799975" y="825623"/>
            <a:ext cx="10592049" cy="1026000"/>
          </a:xfrm>
          <a:prstGeom prst="rect">
            <a:avLst/>
          </a:prstGeom>
          <a:noFill/>
        </p:spPr>
        <p:txBody>
          <a:bodyPr wrap="none">
            <a:spAutoFit/>
          </a:bodyPr>
          <a:lstStyle/>
          <a:p>
            <a:pPr>
              <a:defRPr/>
            </a:pPr>
            <a:r>
              <a:t>A segment is sent when the segment is full (max segment size),</a:t>
            </a:r>
          </a:p>
          <a:p>
            <a:pPr>
              <a:defRPr/>
            </a:pPr>
            <a:r>
              <a:t>or when the segment is not full, but times out waiting for more data</a:t>
            </a:r>
          </a:p>
        </p:txBody>
      </p:sp>
    </p:spTree>
  </p:cSld>
  <p:clrMapOvr>
    <a:masterClrMapping/>
  </p:clrMapOvr>
</p:sld>
</file>

<file path=ppt/slides/slide4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135353" y="88776"/>
            <a:ext cx="9921294" cy="736847"/>
          </a:xfrm>
          <a:prstGeom prst="rect">
            <a:avLst/>
          </a:prstGeom>
          <a:noFill/>
        </p:spPr>
        <p:txBody>
          <a:bodyPr wrap="none">
            <a:spAutoFit/>
          </a:bodyPr>
          <a:lstStyle/>
          <a:p>
            <a:pPr>
              <a:defRPr/>
            </a:pPr>
            <a:r>
              <a:t>TCP Segments</a:t>
            </a:r>
          </a:p>
        </p:txBody>
      </p:sp>
      <p:sp>
        <p:nvSpPr>
          <p:cNvPr id="3" name="TextBox 2"/>
          <p:cNvSpPr txBox="1"/>
          <p:nvPr/>
        </p:nvSpPr>
        <p:spPr>
          <a:xfrm>
            <a:off x="871750" y="757007"/>
            <a:ext cx="10448500" cy="2758956"/>
          </a:xfrm>
          <a:prstGeom prst="rect">
            <a:avLst/>
          </a:prstGeom>
          <a:noFill/>
        </p:spPr>
        <p:txBody>
          <a:bodyPr wrap="none">
            <a:spAutoFit/>
          </a:bodyPr>
          <a:lstStyle/>
          <a:p>
            <a:pPr>
              <a:defRPr/>
            </a:pPr>
            <a:r>
              <a:t>TCP/IP packet: IP packet with TCP header and TCP data inside</a:t>
            </a:r>
          </a:p>
          <a:p>
            <a:pPr>
              <a:defRPr/>
            </a:pPr>
          </a:p>
          <a:p>
            <a:pPr>
              <a:defRPr/>
            </a:pPr>
            <a:r>
              <a:t>Size limits (RFC 879 standard):</a:t>
            </a:r>
          </a:p>
          <a:p>
            <a:pPr>
              <a:defRPr/>
            </a:pPr>
            <a:r>
              <a:t>IP packet: Maximum transmission unit (MTU, e.g., 1500 bytes)</a:t>
            </a:r>
          </a:p>
          <a:p>
            <a:pPr>
              <a:defRPr/>
            </a:pPr>
            <a:r>
              <a:t>TCP segment: Maximum segment size (MSS)</a:t>
            </a:r>
          </a:p>
          <a:p>
            <a:pPr>
              <a:defRPr/>
            </a:pPr>
            <a:r>
              <a:t>MSS = MTU – (IP header) – (TCP header)</a:t>
            </a:r>
          </a:p>
        </p:txBody>
      </p:sp>
    </p:spTree>
  </p:cSld>
  <p:clrMapOvr>
    <a:masterClrMapping/>
  </p:clrMapOvr>
</p:sld>
</file>

<file path=ppt/slides/slide4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135353" y="88776"/>
            <a:ext cx="9921294" cy="736847"/>
          </a:xfrm>
          <a:prstGeom prst="rect">
            <a:avLst/>
          </a:prstGeom>
          <a:noFill/>
        </p:spPr>
        <p:txBody>
          <a:bodyPr wrap="none">
            <a:spAutoFit/>
          </a:bodyPr>
          <a:lstStyle/>
          <a:p>
            <a:pPr>
              <a:defRPr/>
            </a:pPr>
            <a:r>
              <a:t>TCP Sequence Numbers</a:t>
            </a:r>
          </a:p>
        </p:txBody>
      </p:sp>
      <p:sp>
        <p:nvSpPr>
          <p:cNvPr id="3" name="TextBox 2"/>
          <p:cNvSpPr txBox="1"/>
          <p:nvPr/>
        </p:nvSpPr>
        <p:spPr>
          <a:xfrm>
            <a:off x="3477" y="748429"/>
            <a:ext cx="12188523" cy="1595276"/>
          </a:xfrm>
          <a:prstGeom prst="rect">
            <a:avLst/>
          </a:prstGeom>
          <a:noFill/>
        </p:spPr>
        <p:txBody>
          <a:bodyPr wrap="none">
            <a:spAutoFit/>
          </a:bodyPr>
          <a:lstStyle/>
          <a:p>
            <a:pPr>
              <a:defRPr/>
            </a:pPr>
            <a:r>
              <a:t>Numbering starts at a randomly-generated Initial Sequence Number (ISN)</a:t>
            </a:r>
          </a:p>
          <a:p>
            <a:pPr>
              <a:defRPr/>
            </a:pPr>
            <a:r>
              <a:t>First byte is ISN+1, then ISN+2, etc.</a:t>
            </a:r>
          </a:p>
          <a:p>
            <a:pPr>
              <a:defRPr/>
            </a:pPr>
            <a:r>
              <a:t>Starting at a randomly-chosen ISN is very important for security!</a:t>
            </a:r>
          </a:p>
        </p:txBody>
      </p:sp>
    </p:spTree>
  </p:cSld>
  <p:clrMapOvr>
    <a:masterClrMapping/>
  </p:clrMapOvr>
</p:sld>
</file>

<file path=ppt/slides/slide4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135353" y="88776"/>
            <a:ext cx="9921294" cy="736847"/>
          </a:xfrm>
          <a:prstGeom prst="rect">
            <a:avLst/>
          </a:prstGeom>
          <a:noFill/>
        </p:spPr>
        <p:txBody>
          <a:bodyPr wrap="none">
            <a:spAutoFit/>
          </a:bodyPr>
          <a:lstStyle/>
          <a:p>
            <a:pPr>
              <a:defRPr/>
            </a:pPr>
            <a:r>
              <a:t>TCP Sequence Numbers</a:t>
            </a:r>
          </a:p>
        </p:txBody>
      </p:sp>
      <p:sp>
        <p:nvSpPr>
          <p:cNvPr id="3" name="TextBox 2"/>
          <p:cNvSpPr txBox="1"/>
          <p:nvPr/>
        </p:nvSpPr>
        <p:spPr>
          <a:xfrm>
            <a:off x="3477" y="748429"/>
            <a:ext cx="12188523" cy="1249666"/>
          </a:xfrm>
          <a:prstGeom prst="rect">
            <a:avLst/>
          </a:prstGeom>
          <a:noFill/>
        </p:spPr>
        <p:txBody>
          <a:bodyPr wrap="none">
            <a:spAutoFit/>
          </a:bodyPr>
          <a:lstStyle/>
          <a:p>
            <a:pPr>
              <a:defRPr/>
            </a:pPr>
            <a:r>
              <a:t>The sequence number of a segment is the number of the first byte in the segment</a:t>
            </a:r>
          </a:p>
          <a:p>
            <a:pPr>
              <a:defRPr/>
            </a:pPr>
            <a:r>
              <a:t>Example: In the segment below, the sequence number is ISN + 140</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1989" y="167005"/>
            <a:ext cx="11128022" cy="838835"/>
          </a:xfrm>
          <a:prstGeom prst="rect">
            <a:avLst/>
          </a:prstGeom>
          <a:noFill/>
        </p:spPr>
        <p:txBody>
          <a:bodyPr wrap="none">
            <a:spAutoFit/>
          </a:bodyPr>
          <a:lstStyle/>
          <a:p>
            <a:pPr>
              <a:defRPr/>
            </a:pPr>
            <a:r>
              <a:t>Overview of the DES (Data Encryption Standard)</a:t>
            </a:r>
          </a:p>
        </p:txBody>
      </p:sp>
      <p:sp>
        <p:nvSpPr>
          <p:cNvPr id="3" name="TextBox 2"/>
          <p:cNvSpPr txBox="1"/>
          <p:nvPr/>
        </p:nvSpPr>
        <p:spPr>
          <a:xfrm>
            <a:off x="305952" y="1702990"/>
            <a:ext cx="5426869" cy="4351338"/>
          </a:xfrm>
          <a:prstGeom prst="rect">
            <a:avLst/>
          </a:prstGeom>
          <a:noFill/>
        </p:spPr>
        <p:txBody>
          <a:bodyPr wrap="none">
            <a:spAutoFit/>
          </a:bodyPr>
          <a:lstStyle/>
          <a:p>
            <a:pPr>
              <a:defRPr/>
            </a:pPr>
            <a:r>
              <a:t>Developed by IBM and adopted by NBS (now NIST) in 1977 </a:t>
            </a:r>
          </a:p>
          <a:p>
            <a:pPr>
              <a:defRPr/>
            </a:pPr>
            <a:r>
              <a:t>Encrypt blocks of size 64 bits</a:t>
            </a:r>
          </a:p>
          <a:p>
            <a:pPr>
              <a:defRPr/>
            </a:pPr>
            <a:r>
              <a:t>Use a key of size 56 bits</a:t>
            </a:r>
          </a:p>
          <a:p>
            <a:pPr>
              <a:defRPr/>
            </a:pPr>
            <a:r>
              <a:t>Use the same key for Enc/Dec</a:t>
            </a:r>
          </a:p>
          <a:p>
            <a:pPr>
              <a:defRPr/>
            </a:pPr>
            <a:r>
              <a:t>Use 16 rounds which all perform the identical operation</a:t>
            </a:r>
          </a:p>
          <a:p>
            <a:pPr>
              <a:defRPr/>
            </a:pPr>
            <a:r>
              <a:t>Different subkeys in each round derived from encryption key</a:t>
            </a:r>
          </a:p>
          <a:p>
            <a:pPr>
              <a:defRPr/>
            </a:pPr>
            <a:r>
              <a:t>DES is insecure; do not use it!</a:t>
            </a:r>
          </a:p>
        </p:txBody>
      </p:sp>
      <p:pic>
        <p:nvPicPr>
          <p:cNvPr id="4" name="Picture 3" descr="image.png"/>
          <p:cNvPicPr>
            <a:picLocks noChangeAspect="1"/>
          </p:cNvPicPr>
          <p:nvPr/>
        </p:nvPicPr>
        <p:blipFill>
          <a:blip r:embed="rId2"/>
          <a:stretch>
            <a:fillRect/>
          </a:stretch>
        </p:blipFill>
        <p:spPr>
          <a:xfrm>
            <a:off x="5732821" y="1318498"/>
            <a:ext cx="6459179" cy="4922044"/>
          </a:xfrm>
          <a:prstGeom prst="rect">
            <a:avLst/>
          </a:prstGeom>
        </p:spPr>
      </p:pic>
    </p:spTree>
  </p:cSld>
  <p:clrMapOvr>
    <a:masterClrMapping/>
  </p:clrMapOvr>
</p:sld>
</file>

<file path=ppt/slides/slide4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135353" y="88776"/>
            <a:ext cx="9921294" cy="736847"/>
          </a:xfrm>
          <a:prstGeom prst="rect">
            <a:avLst/>
          </a:prstGeom>
          <a:noFill/>
        </p:spPr>
        <p:txBody>
          <a:bodyPr wrap="none">
            <a:spAutoFit/>
          </a:bodyPr>
          <a:lstStyle/>
          <a:p>
            <a:pPr>
              <a:defRPr/>
            </a:pPr>
            <a:r>
              <a:t>TCP ACK Numbers</a:t>
            </a:r>
          </a:p>
        </p:txBody>
      </p:sp>
      <p:sp>
        <p:nvSpPr>
          <p:cNvPr id="3" name="TextBox 2"/>
          <p:cNvSpPr txBox="1"/>
          <p:nvPr/>
        </p:nvSpPr>
        <p:spPr>
          <a:xfrm>
            <a:off x="3477" y="748429"/>
            <a:ext cx="12188523" cy="1249666"/>
          </a:xfrm>
          <a:prstGeom prst="rect">
            <a:avLst/>
          </a:prstGeom>
          <a:noFill/>
        </p:spPr>
        <p:txBody>
          <a:bodyPr wrap="none">
            <a:spAutoFit/>
          </a:bodyPr>
          <a:lstStyle/>
          <a:p>
            <a:pPr>
              <a:defRPr/>
            </a:pPr>
            <a:r>
              <a:t>The ack number indicates the next expected byte (i.e. the first unreceived byte)</a:t>
            </a:r>
          </a:p>
          <a:p>
            <a:pPr>
              <a:defRPr/>
            </a:pPr>
            <a:r>
              <a:t>Example: All bytes up to (and including) ISN + 219 have been received, so the next unreceived byte is ISN + 220</a:t>
            </a:r>
          </a:p>
        </p:txBody>
      </p:sp>
    </p:spTree>
  </p:cSld>
  <p:clrMapOvr>
    <a:masterClrMapping/>
  </p:clrMapOvr>
</p:sld>
</file>

<file path=ppt/slides/slide4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135353" y="88776"/>
            <a:ext cx="9921294" cy="736847"/>
          </a:xfrm>
          <a:prstGeom prst="rect">
            <a:avLst/>
          </a:prstGeom>
          <a:noFill/>
        </p:spPr>
        <p:txBody>
          <a:bodyPr wrap="none">
            <a:spAutoFit/>
          </a:bodyPr>
          <a:lstStyle/>
          <a:p>
            <a:pPr>
              <a:defRPr/>
            </a:pPr>
            <a:r>
              <a:t>TCP Sequence and ACK Numbers</a:t>
            </a:r>
          </a:p>
        </p:txBody>
      </p:sp>
      <p:sp>
        <p:nvSpPr>
          <p:cNvPr id="3" name="TextBox 2"/>
          <p:cNvSpPr txBox="1"/>
          <p:nvPr/>
        </p:nvSpPr>
        <p:spPr>
          <a:xfrm>
            <a:off x="325514" y="1565173"/>
            <a:ext cx="11540971" cy="4480519"/>
          </a:xfrm>
          <a:prstGeom prst="rect">
            <a:avLst/>
          </a:prstGeom>
          <a:noFill/>
        </p:spPr>
        <p:txBody>
          <a:bodyPr wrap="none">
            <a:spAutoFit/>
          </a:bodyPr>
          <a:lstStyle/>
          <a:p>
            <a:pPr>
              <a:defRPr/>
            </a:pPr>
            <a:r>
              <a:t>The sequence number of a segment is the number of the first byte in the segment</a:t>
            </a:r>
          </a:p>
          <a:p>
            <a:pPr>
              <a:defRPr/>
            </a:pPr>
            <a:r>
              <a:t>Sender sends a packet with sequence number j</a:t>
            </a:r>
          </a:p>
          <a:p>
            <a:pPr>
              <a:defRPr/>
            </a:pPr>
            <a:r>
              <a:t>The packet contains B bytes</a:t>
            </a:r>
          </a:p>
          <a:p>
            <a:pPr>
              <a:defRPr/>
            </a:pPr>
            <a:r>
              <a:t>Bytes in the packet are numbered: j,  j+1,  j+2,  j+3, ..., ,  j+B–1</a:t>
            </a:r>
          </a:p>
          <a:p>
            <a:pPr>
              <a:defRPr/>
            </a:pPr>
          </a:p>
          <a:p>
            <a:pPr>
              <a:defRPr/>
            </a:pPr>
            <a:r>
              <a:t>Recipient sends a cumulative ack (number of highest byte received, plus one)</a:t>
            </a:r>
          </a:p>
          <a:p>
            <a:pPr>
              <a:defRPr/>
            </a:pPr>
            <a:r>
              <a:t>If all prior data is received, ack number is j+B.</a:t>
            </a:r>
          </a:p>
          <a:p>
            <a:pPr>
              <a:defRPr/>
            </a:pPr>
            <a:r>
              <a:t>Think of this as the next expected byte, or the first unreceived byte.</a:t>
            </a:r>
          </a:p>
          <a:p>
            <a:pPr>
              <a:defRPr/>
            </a:pPr>
            <a:r>
              <a:t>If earlier data before this packet is missing, the ack number will be lower (Retransmit)</a:t>
            </a:r>
          </a:p>
        </p:txBody>
      </p:sp>
    </p:spTree>
  </p:cSld>
  <p:clrMapOvr>
    <a:masterClrMapping/>
  </p:clrMapOvr>
</p:sld>
</file>

<file path=ppt/slides/slide4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135353" y="88776"/>
            <a:ext cx="9921294" cy="736847"/>
          </a:xfrm>
          <a:prstGeom prst="rect">
            <a:avLst/>
          </a:prstGeom>
          <a:noFill/>
        </p:spPr>
        <p:txBody>
          <a:bodyPr wrap="none">
            <a:spAutoFit/>
          </a:bodyPr>
          <a:lstStyle/>
          <a:p>
            <a:pPr>
              <a:defRPr/>
            </a:pPr>
            <a:r>
              <a:t>TCP Sequence and ACK Numbers</a:t>
            </a:r>
          </a:p>
        </p:txBody>
      </p:sp>
      <p:sp>
        <p:nvSpPr>
          <p:cNvPr id="3" name="TextBox 2"/>
          <p:cNvSpPr txBox="1"/>
          <p:nvPr/>
        </p:nvSpPr>
        <p:spPr>
          <a:xfrm>
            <a:off x="1135353" y="1317984"/>
            <a:ext cx="9339309" cy="1639666"/>
          </a:xfrm>
          <a:prstGeom prst="rect">
            <a:avLst/>
          </a:prstGeom>
          <a:noFill/>
        </p:spPr>
        <p:txBody>
          <a:bodyPr wrap="none">
            <a:spAutoFit/>
          </a:bodyPr>
          <a:lstStyle/>
          <a:p>
            <a:pPr>
              <a:defRPr/>
            </a:pPr>
            <a:r>
              <a:t>Assuming only one packet in flight, all packets length B, and no loss:</a:t>
            </a:r>
          </a:p>
          <a:p>
            <a:pPr>
              <a:defRPr/>
            </a:pPr>
            <a:r>
              <a:t>The last ack number is equal to the next sequence number.</a:t>
            </a:r>
          </a:p>
          <a:p>
            <a:pPr>
              <a:defRPr/>
            </a:pPr>
            <a:r>
              <a:t>"I expect j + B next." → "I'm sending j + B."</a:t>
            </a:r>
          </a:p>
        </p:txBody>
      </p:sp>
      <p:sp>
        <p:nvSpPr>
          <p:cNvPr id="4" name="TextBox 3"/>
          <p:cNvSpPr txBox="1"/>
          <p:nvPr/>
        </p:nvSpPr>
        <p:spPr>
          <a:xfrm>
            <a:off x="1135353" y="3805299"/>
            <a:ext cx="4985134" cy="2141889"/>
          </a:xfrm>
          <a:prstGeom prst="rect">
            <a:avLst/>
          </a:prstGeom>
          <a:noFill/>
        </p:spPr>
        <p:txBody>
          <a:bodyPr wrap="none">
            <a:spAutoFit/>
          </a:bodyPr>
          <a:lstStyle/>
          <a:p>
            <a:pPr>
              <a:defRPr/>
            </a:pPr>
            <a:r>
              <a:t>Q: What if the packet loss happens?</a:t>
            </a:r>
          </a:p>
          <a:p>
            <a:pPr>
              <a:defRPr/>
            </a:pPr>
            <a:r>
              <a:t>Sender’s packet is lost</a:t>
            </a:r>
          </a:p>
          <a:p>
            <a:pPr>
              <a:defRPr/>
            </a:pPr>
            <a:r>
              <a:t>ACK is lost</a:t>
            </a:r>
          </a:p>
          <a:p>
            <a:pPr>
              <a:defRPr/>
            </a:pPr>
          </a:p>
        </p:txBody>
      </p:sp>
    </p:spTree>
  </p:cSld>
  <p:clrMapOvr>
    <a:masterClrMapping/>
  </p:clrMapOvr>
</p:sld>
</file>

<file path=ppt/slides/slide4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393310" cy="894622"/>
          </a:xfrm>
          <a:prstGeom prst="rect">
            <a:avLst/>
          </a:prstGeom>
          <a:noFill/>
        </p:spPr>
        <p:txBody>
          <a:bodyPr wrap="none">
            <a:spAutoFit/>
          </a:bodyPr>
          <a:lstStyle/>
          <a:p>
            <a:pPr>
              <a:defRPr/>
            </a:pPr>
            <a:r>
              <a:t>TCP: Retransmission Scenarios</a:t>
            </a:r>
          </a:p>
        </p:txBody>
      </p:sp>
      <p:sp>
        <p:nvSpPr>
          <p:cNvPr id="3" name="TextBox 2"/>
          <p:cNvSpPr txBox="1"/>
          <p:nvPr/>
        </p:nvSpPr>
        <p:spPr>
          <a:xfrm>
            <a:off x="2236856" y="5873422"/>
            <a:ext cx="1922463" cy="366713"/>
          </a:xfrm>
          <a:prstGeom prst="rect">
            <a:avLst/>
          </a:prstGeom>
          <a:noFill/>
        </p:spPr>
        <p:txBody>
          <a:bodyPr wrap="none">
            <a:spAutoFit/>
          </a:bodyPr>
          <a:lstStyle/>
          <a:p>
            <a:pPr>
              <a:defRPr/>
            </a:pPr>
            <a:r>
              <a:t>lost ACK scenario</a:t>
            </a:r>
          </a:p>
        </p:txBody>
      </p:sp>
      <p:sp>
        <p:nvSpPr>
          <p:cNvPr id="4" name="TextBox 3"/>
          <p:cNvSpPr txBox="1"/>
          <p:nvPr/>
        </p:nvSpPr>
        <p:spPr>
          <a:xfrm>
            <a:off x="3970406" y="1183947"/>
            <a:ext cx="773113" cy="336550"/>
          </a:xfrm>
          <a:prstGeom prst="rect">
            <a:avLst/>
          </a:prstGeom>
          <a:noFill/>
        </p:spPr>
        <p:txBody>
          <a:bodyPr wrap="none">
            <a:spAutoFit/>
          </a:bodyPr>
          <a:lstStyle/>
          <a:p>
            <a:pPr>
              <a:defRPr/>
            </a:pPr>
            <a:r>
              <a:t>Host B</a:t>
            </a:r>
          </a:p>
        </p:txBody>
      </p:sp>
      <p:sp>
        <p:nvSpPr>
          <p:cNvPr id="5" name="TextBox 4"/>
          <p:cNvSpPr txBox="1"/>
          <p:nvPr/>
        </p:nvSpPr>
        <p:spPr>
          <a:xfrm>
            <a:off x="1636781" y="1201410"/>
            <a:ext cx="776288" cy="336550"/>
          </a:xfrm>
          <a:prstGeom prst="rect">
            <a:avLst/>
          </a:prstGeom>
          <a:noFill/>
        </p:spPr>
        <p:txBody>
          <a:bodyPr wrap="none">
            <a:spAutoFit/>
          </a:bodyPr>
          <a:lstStyle/>
          <a:p>
            <a:pPr>
              <a:defRPr/>
            </a:pPr>
            <a:r>
              <a:t>Host A</a:t>
            </a:r>
          </a:p>
        </p:txBody>
      </p:sp>
      <p:sp>
        <p:nvSpPr>
          <p:cNvPr id="6" name="TextBox 5"/>
          <p:cNvSpPr txBox="1"/>
          <p:nvPr/>
        </p:nvSpPr>
        <p:spPr>
          <a:xfrm>
            <a:off x="2011431" y="2101522"/>
            <a:ext cx="0" cy="3525838"/>
          </a:xfrm>
          <a:prstGeom prst="rect">
            <a:avLst/>
          </a:prstGeom>
          <a:noFill/>
        </p:spPr>
        <p:txBody>
          <a:bodyPr wrap="none">
            <a:spAutoFit/>
          </a:bodyPr>
          <a:lstStyle/>
          <a:p>
            <a:pPr>
              <a:defRPr/>
            </a:pPr>
          </a:p>
        </p:txBody>
      </p:sp>
      <p:sp>
        <p:nvSpPr>
          <p:cNvPr id="7" name="TextBox 6"/>
          <p:cNvSpPr txBox="1"/>
          <p:nvPr/>
        </p:nvSpPr>
        <p:spPr>
          <a:xfrm>
            <a:off x="4438719" y="2096760"/>
            <a:ext cx="0" cy="3538537"/>
          </a:xfrm>
          <a:prstGeom prst="rect">
            <a:avLst/>
          </a:prstGeom>
          <a:noFill/>
        </p:spPr>
        <p:txBody>
          <a:bodyPr wrap="none">
            <a:spAutoFit/>
          </a:bodyPr>
          <a:lstStyle/>
          <a:p>
            <a:pPr>
              <a:defRPr/>
            </a:pPr>
          </a:p>
        </p:txBody>
      </p:sp>
      <p:sp>
        <p:nvSpPr>
          <p:cNvPr id="8" name="TextBox 7"/>
          <p:cNvSpPr txBox="1"/>
          <p:nvPr/>
        </p:nvSpPr>
        <p:spPr>
          <a:xfrm>
            <a:off x="7759116" y="5873422"/>
            <a:ext cx="2073275" cy="366713"/>
          </a:xfrm>
          <a:prstGeom prst="rect">
            <a:avLst/>
          </a:prstGeom>
          <a:noFill/>
        </p:spPr>
        <p:txBody>
          <a:bodyPr wrap="none">
            <a:spAutoFit/>
          </a:bodyPr>
          <a:lstStyle/>
          <a:p>
            <a:pPr>
              <a:defRPr/>
            </a:pPr>
            <a:r>
              <a:t>premature timeout</a:t>
            </a:r>
          </a:p>
        </p:txBody>
      </p:sp>
      <p:sp>
        <p:nvSpPr>
          <p:cNvPr id="9" name="TextBox 8"/>
          <p:cNvSpPr txBox="1"/>
          <p:nvPr/>
        </p:nvSpPr>
        <p:spPr>
          <a:xfrm>
            <a:off x="9567278" y="1183947"/>
            <a:ext cx="773113" cy="336550"/>
          </a:xfrm>
          <a:prstGeom prst="rect">
            <a:avLst/>
          </a:prstGeom>
          <a:noFill/>
        </p:spPr>
        <p:txBody>
          <a:bodyPr wrap="none">
            <a:spAutoFit/>
          </a:bodyPr>
          <a:lstStyle/>
          <a:p>
            <a:pPr>
              <a:defRPr/>
            </a:pPr>
            <a:r>
              <a:t>Host B</a:t>
            </a:r>
          </a:p>
        </p:txBody>
      </p:sp>
      <p:sp>
        <p:nvSpPr>
          <p:cNvPr id="10" name="TextBox 9"/>
          <p:cNvSpPr txBox="1"/>
          <p:nvPr/>
        </p:nvSpPr>
        <p:spPr>
          <a:xfrm>
            <a:off x="7233653" y="1201410"/>
            <a:ext cx="776288" cy="336550"/>
          </a:xfrm>
          <a:prstGeom prst="rect">
            <a:avLst/>
          </a:prstGeom>
          <a:noFill/>
        </p:spPr>
        <p:txBody>
          <a:bodyPr wrap="none">
            <a:spAutoFit/>
          </a:bodyPr>
          <a:lstStyle/>
          <a:p>
            <a:pPr>
              <a:defRPr/>
            </a:pPr>
            <a:r>
              <a:t>Host A</a:t>
            </a:r>
          </a:p>
        </p:txBody>
      </p:sp>
      <p:sp>
        <p:nvSpPr>
          <p:cNvPr id="11" name="TextBox 10"/>
          <p:cNvSpPr txBox="1"/>
          <p:nvPr/>
        </p:nvSpPr>
        <p:spPr>
          <a:xfrm>
            <a:off x="7608303" y="2101522"/>
            <a:ext cx="0" cy="3525838"/>
          </a:xfrm>
          <a:prstGeom prst="rect">
            <a:avLst/>
          </a:prstGeom>
          <a:noFill/>
        </p:spPr>
        <p:txBody>
          <a:bodyPr wrap="none">
            <a:spAutoFit/>
          </a:bodyPr>
          <a:lstStyle/>
          <a:p>
            <a:pPr>
              <a:defRPr/>
            </a:pPr>
          </a:p>
        </p:txBody>
      </p:sp>
      <p:sp>
        <p:nvSpPr>
          <p:cNvPr id="12" name="TextBox 11"/>
          <p:cNvSpPr txBox="1"/>
          <p:nvPr/>
        </p:nvSpPr>
        <p:spPr>
          <a:xfrm>
            <a:off x="10013366" y="2096760"/>
            <a:ext cx="0" cy="3538537"/>
          </a:xfrm>
          <a:prstGeom prst="rect">
            <a:avLst/>
          </a:prstGeom>
          <a:noFill/>
        </p:spPr>
        <p:txBody>
          <a:bodyPr wrap="none">
            <a:spAutoFit/>
          </a:bodyPr>
          <a:lstStyle/>
          <a:p>
            <a:pPr>
              <a:defRPr/>
            </a:pPr>
          </a:p>
        </p:txBody>
      </p:sp>
      <p:sp>
        <p:nvSpPr>
          <p:cNvPr id="13" name="TextBox 12"/>
          <p:cNvSpPr txBox="1"/>
          <p:nvPr/>
        </p:nvSpPr>
        <p:spPr>
          <a:xfrm>
            <a:off x="8621128" y="4228772"/>
            <a:ext cx="1057275" cy="508000"/>
          </a:xfrm>
          <a:prstGeom prst="rect">
            <a:avLst/>
          </a:prstGeom>
          <a:noFill/>
        </p:spPr>
        <p:txBody>
          <a:bodyPr wrap="none">
            <a:spAutoFit/>
          </a:bodyPr>
          <a:lstStyle/>
          <a:p>
            <a:pPr>
              <a:defRPr/>
            </a:pPr>
          </a:p>
        </p:txBody>
      </p:sp>
      <p:sp>
        <p:nvSpPr>
          <p:cNvPr id="14" name="TextBox 13"/>
          <p:cNvSpPr txBox="1"/>
          <p:nvPr/>
        </p:nvSpPr>
        <p:spPr>
          <a:xfrm>
            <a:off x="8460791" y="5071735"/>
            <a:ext cx="747712" cy="246062"/>
          </a:xfrm>
          <a:prstGeom prst="rect">
            <a:avLst/>
          </a:prstGeom>
          <a:noFill/>
        </p:spPr>
        <p:txBody>
          <a:bodyPr wrap="none">
            <a:spAutoFit/>
          </a:bodyPr>
          <a:lstStyle/>
          <a:p>
            <a:pPr>
              <a:defRPr/>
            </a:pPr>
          </a:p>
        </p:txBody>
      </p:sp>
      <p:sp>
        <p:nvSpPr>
          <p:cNvPr id="15" name="TextBox 14"/>
          <p:cNvSpPr txBox="1"/>
          <p:nvPr/>
        </p:nvSpPr>
        <p:spPr>
          <a:xfrm>
            <a:off x="6279566" y="5432097"/>
            <a:ext cx="1363662" cy="304800"/>
          </a:xfrm>
          <a:prstGeom prst="rect">
            <a:avLst/>
          </a:prstGeom>
          <a:noFill/>
        </p:spPr>
        <p:txBody>
          <a:bodyPr wrap="none">
            <a:spAutoFit/>
          </a:bodyPr>
          <a:lstStyle/>
          <a:p>
            <a:pPr>
              <a:defRPr/>
            </a:pPr>
            <a:r>
              <a:t>SendBase=120</a:t>
            </a:r>
          </a:p>
        </p:txBody>
      </p:sp>
      <p:sp>
        <p:nvSpPr>
          <p:cNvPr id="16" name="TextBox 15"/>
          <p:cNvSpPr txBox="1"/>
          <p:nvPr/>
        </p:nvSpPr>
        <p:spPr>
          <a:xfrm>
            <a:off x="9973410" y="4508500"/>
            <a:ext cx="2163926" cy="701731"/>
          </a:xfrm>
          <a:prstGeom prst="rect">
            <a:avLst/>
          </a:prstGeom>
          <a:noFill/>
        </p:spPr>
        <p:txBody>
          <a:bodyPr wrap="none">
            <a:spAutoFit/>
          </a:bodyPr>
          <a:lstStyle/>
          <a:p>
            <a:pPr>
              <a:defRPr/>
            </a:pPr>
            <a:r>
              <a:t>send cumulative </a:t>
            </a:r>
          </a:p>
          <a:p>
            <a:pPr>
              <a:defRPr/>
            </a:pPr>
            <a:r>
              <a:t>ACK for 120</a:t>
            </a:r>
          </a:p>
        </p:txBody>
      </p:sp>
    </p:spTree>
  </p:cSld>
  <p:clrMapOvr>
    <a:masterClrMapping/>
  </p:clrMapOvr>
</p:sld>
</file>

<file path=ppt/slides/slide4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393310" cy="894622"/>
          </a:xfrm>
          <a:prstGeom prst="rect">
            <a:avLst/>
          </a:prstGeom>
          <a:noFill/>
        </p:spPr>
        <p:txBody>
          <a:bodyPr wrap="none">
            <a:spAutoFit/>
          </a:bodyPr>
          <a:lstStyle/>
          <a:p>
            <a:pPr>
              <a:defRPr/>
            </a:pPr>
            <a:r>
              <a:t>TCP: Retransmission Scenarios</a:t>
            </a:r>
          </a:p>
        </p:txBody>
      </p:sp>
      <p:sp>
        <p:nvSpPr>
          <p:cNvPr id="3" name="TextBox 2"/>
          <p:cNvSpPr txBox="1"/>
          <p:nvPr/>
        </p:nvSpPr>
        <p:spPr>
          <a:xfrm>
            <a:off x="1902139" y="5486400"/>
            <a:ext cx="2542862" cy="646331"/>
          </a:xfrm>
          <a:prstGeom prst="rect">
            <a:avLst/>
          </a:prstGeom>
          <a:noFill/>
        </p:spPr>
        <p:txBody>
          <a:bodyPr wrap="none">
            <a:spAutoFit/>
          </a:bodyPr>
          <a:lstStyle/>
          <a:p>
            <a:pPr>
              <a:defRPr/>
            </a:pPr>
            <a:r>
              <a:t>cumulative ACK covers for earlier lost ACK</a:t>
            </a:r>
          </a:p>
        </p:txBody>
      </p:sp>
      <p:sp>
        <p:nvSpPr>
          <p:cNvPr id="4" name="TextBox 3"/>
          <p:cNvSpPr txBox="1"/>
          <p:nvPr/>
        </p:nvSpPr>
        <p:spPr>
          <a:xfrm>
            <a:off x="2039800" y="2349049"/>
            <a:ext cx="2346325" cy="571500"/>
          </a:xfrm>
          <a:prstGeom prst="rect">
            <a:avLst/>
          </a:prstGeom>
          <a:noFill/>
        </p:spPr>
        <p:txBody>
          <a:bodyPr wrap="none">
            <a:spAutoFit/>
          </a:bodyPr>
          <a:lstStyle/>
          <a:p>
            <a:pPr>
              <a:defRPr/>
            </a:pPr>
          </a:p>
        </p:txBody>
      </p:sp>
      <p:sp>
        <p:nvSpPr>
          <p:cNvPr id="5" name="TextBox 4"/>
          <p:cNvSpPr txBox="1"/>
          <p:nvPr/>
        </p:nvSpPr>
        <p:spPr>
          <a:xfrm>
            <a:off x="3965437" y="1177474"/>
            <a:ext cx="773113" cy="336550"/>
          </a:xfrm>
          <a:prstGeom prst="rect">
            <a:avLst/>
          </a:prstGeom>
          <a:noFill/>
        </p:spPr>
        <p:txBody>
          <a:bodyPr wrap="none">
            <a:spAutoFit/>
          </a:bodyPr>
          <a:lstStyle/>
          <a:p>
            <a:pPr>
              <a:defRPr/>
            </a:pPr>
            <a:r>
              <a:t>Host B</a:t>
            </a:r>
          </a:p>
        </p:txBody>
      </p:sp>
      <p:sp>
        <p:nvSpPr>
          <p:cNvPr id="6" name="TextBox 5"/>
          <p:cNvSpPr txBox="1"/>
          <p:nvPr/>
        </p:nvSpPr>
        <p:spPr>
          <a:xfrm>
            <a:off x="1644512" y="1207637"/>
            <a:ext cx="776288" cy="336550"/>
          </a:xfrm>
          <a:prstGeom prst="rect">
            <a:avLst/>
          </a:prstGeom>
          <a:noFill/>
        </p:spPr>
        <p:txBody>
          <a:bodyPr wrap="none">
            <a:spAutoFit/>
          </a:bodyPr>
          <a:lstStyle/>
          <a:p>
            <a:pPr>
              <a:defRPr/>
            </a:pPr>
            <a:r>
              <a:t>Host A</a:t>
            </a:r>
          </a:p>
        </p:txBody>
      </p:sp>
      <p:sp>
        <p:nvSpPr>
          <p:cNvPr id="7" name="TextBox 6"/>
          <p:cNvSpPr txBox="1"/>
          <p:nvPr/>
        </p:nvSpPr>
        <p:spPr>
          <a:xfrm>
            <a:off x="2743062" y="2430012"/>
            <a:ext cx="869950" cy="401637"/>
          </a:xfrm>
          <a:prstGeom prst="rect">
            <a:avLst/>
          </a:prstGeom>
          <a:noFill/>
        </p:spPr>
        <p:txBody>
          <a:bodyPr wrap="none">
            <a:spAutoFit/>
          </a:bodyPr>
          <a:lstStyle/>
          <a:p>
            <a:pPr>
              <a:defRPr/>
            </a:pPr>
          </a:p>
        </p:txBody>
      </p:sp>
      <p:sp>
        <p:nvSpPr>
          <p:cNvPr id="8" name="TextBox 7"/>
          <p:cNvSpPr txBox="1"/>
          <p:nvPr/>
        </p:nvSpPr>
        <p:spPr>
          <a:xfrm>
            <a:off x="2184262" y="2482399"/>
            <a:ext cx="2085975" cy="304800"/>
          </a:xfrm>
          <a:prstGeom prst="rect">
            <a:avLst/>
          </a:prstGeom>
          <a:noFill/>
        </p:spPr>
        <p:txBody>
          <a:bodyPr wrap="none">
            <a:spAutoFit/>
          </a:bodyPr>
          <a:lstStyle/>
          <a:p>
            <a:pPr>
              <a:defRPr/>
            </a:pPr>
            <a:r>
              <a:t>Seq=92, 8 bytes of data</a:t>
            </a:r>
          </a:p>
        </p:txBody>
      </p:sp>
      <p:sp>
        <p:nvSpPr>
          <p:cNvPr id="9" name="TextBox 8"/>
          <p:cNvSpPr txBox="1"/>
          <p:nvPr/>
        </p:nvSpPr>
        <p:spPr>
          <a:xfrm>
            <a:off x="2019162" y="2107749"/>
            <a:ext cx="0" cy="3525838"/>
          </a:xfrm>
          <a:prstGeom prst="rect">
            <a:avLst/>
          </a:prstGeom>
          <a:noFill/>
        </p:spPr>
        <p:txBody>
          <a:bodyPr wrap="none">
            <a:spAutoFit/>
          </a:bodyPr>
          <a:lstStyle/>
          <a:p>
            <a:pPr>
              <a:defRPr/>
            </a:pPr>
          </a:p>
        </p:txBody>
      </p:sp>
      <p:sp>
        <p:nvSpPr>
          <p:cNvPr id="10" name="TextBox 9"/>
          <p:cNvSpPr txBox="1"/>
          <p:nvPr/>
        </p:nvSpPr>
        <p:spPr>
          <a:xfrm>
            <a:off x="4424225" y="2102987"/>
            <a:ext cx="0" cy="3538537"/>
          </a:xfrm>
          <a:prstGeom prst="rect">
            <a:avLst/>
          </a:prstGeom>
          <a:noFill/>
        </p:spPr>
        <p:txBody>
          <a:bodyPr wrap="none">
            <a:spAutoFit/>
          </a:bodyPr>
          <a:lstStyle/>
          <a:p>
            <a:pPr>
              <a:defRPr/>
            </a:pPr>
          </a:p>
        </p:txBody>
      </p:sp>
    </p:spTree>
  </p:cSld>
  <p:clrMapOvr>
    <a:masterClrMapping/>
  </p:clrMapOvr>
</p:sld>
</file>

<file path=ppt/slides/slide4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0" y="289325"/>
            <a:ext cx="11393310" cy="894622"/>
          </a:xfrm>
          <a:prstGeom prst="rect">
            <a:avLst/>
          </a:prstGeom>
          <a:noFill/>
        </p:spPr>
        <p:txBody>
          <a:bodyPr wrap="none">
            <a:spAutoFit/>
          </a:bodyPr>
          <a:lstStyle/>
          <a:p>
            <a:pPr>
              <a:defRPr/>
            </a:pPr>
            <a:r>
              <a:t>TCP Fast Retransmit</a:t>
            </a:r>
          </a:p>
        </p:txBody>
      </p:sp>
      <p:sp>
        <p:nvSpPr>
          <p:cNvPr id="3" name="TextBox 2"/>
          <p:cNvSpPr txBox="1"/>
          <p:nvPr/>
        </p:nvSpPr>
        <p:spPr>
          <a:xfrm>
            <a:off x="7137251" y="1928015"/>
            <a:ext cx="0" cy="4413474"/>
          </a:xfrm>
          <a:prstGeom prst="rect">
            <a:avLst/>
          </a:prstGeom>
          <a:noFill/>
        </p:spPr>
        <p:txBody>
          <a:bodyPr wrap="none">
            <a:spAutoFit/>
          </a:bodyPr>
          <a:lstStyle/>
          <a:p>
            <a:pPr>
              <a:defRPr/>
            </a:pPr>
          </a:p>
        </p:txBody>
      </p:sp>
      <p:sp>
        <p:nvSpPr>
          <p:cNvPr id="4" name="TextBox 3"/>
          <p:cNvSpPr txBox="1"/>
          <p:nvPr/>
        </p:nvSpPr>
        <p:spPr>
          <a:xfrm>
            <a:off x="10614518" y="2016469"/>
            <a:ext cx="14666" cy="4325020"/>
          </a:xfrm>
          <a:prstGeom prst="rect">
            <a:avLst/>
          </a:prstGeom>
          <a:noFill/>
        </p:spPr>
        <p:txBody>
          <a:bodyPr wrap="none">
            <a:spAutoFit/>
          </a:bodyPr>
          <a:lstStyle/>
          <a:p>
            <a:pPr>
              <a:defRPr/>
            </a:pPr>
          </a:p>
        </p:txBody>
      </p:sp>
      <p:sp>
        <p:nvSpPr>
          <p:cNvPr id="5" name="TextBox 4"/>
          <p:cNvSpPr txBox="1"/>
          <p:nvPr/>
        </p:nvSpPr>
        <p:spPr>
          <a:xfrm>
            <a:off x="9960336" y="1045159"/>
            <a:ext cx="1069083" cy="390671"/>
          </a:xfrm>
          <a:prstGeom prst="rect">
            <a:avLst/>
          </a:prstGeom>
          <a:noFill/>
        </p:spPr>
        <p:txBody>
          <a:bodyPr wrap="none">
            <a:spAutoFit/>
          </a:bodyPr>
          <a:lstStyle/>
          <a:p>
            <a:pPr>
              <a:defRPr/>
            </a:pPr>
            <a:r>
              <a:t>Host B</a:t>
            </a:r>
          </a:p>
        </p:txBody>
      </p:sp>
      <p:sp>
        <p:nvSpPr>
          <p:cNvPr id="6" name="TextBox 5"/>
          <p:cNvSpPr txBox="1"/>
          <p:nvPr/>
        </p:nvSpPr>
        <p:spPr>
          <a:xfrm>
            <a:off x="6733327" y="1065430"/>
            <a:ext cx="1073474" cy="390671"/>
          </a:xfrm>
          <a:prstGeom prst="rect">
            <a:avLst/>
          </a:prstGeom>
          <a:noFill/>
        </p:spPr>
        <p:txBody>
          <a:bodyPr wrap="none">
            <a:spAutoFit/>
          </a:bodyPr>
          <a:lstStyle/>
          <a:p>
            <a:pPr>
              <a:defRPr/>
            </a:pPr>
            <a:r>
              <a:t>Host A</a:t>
            </a:r>
          </a:p>
        </p:txBody>
      </p:sp>
      <p:sp>
        <p:nvSpPr>
          <p:cNvPr id="7" name="TextBox 6"/>
          <p:cNvSpPr txBox="1"/>
          <p:nvPr/>
        </p:nvSpPr>
        <p:spPr>
          <a:xfrm>
            <a:off x="7435805" y="2563776"/>
            <a:ext cx="1047131" cy="261676"/>
          </a:xfrm>
          <a:prstGeom prst="rect">
            <a:avLst/>
          </a:prstGeom>
          <a:noFill/>
        </p:spPr>
        <p:txBody>
          <a:bodyPr wrap="none">
            <a:spAutoFit/>
          </a:bodyPr>
          <a:lstStyle/>
          <a:p>
            <a:pPr>
              <a:defRPr/>
            </a:pPr>
          </a:p>
        </p:txBody>
      </p:sp>
    </p:spTree>
  </p:cSld>
  <p:clrMapOvr>
    <a:masterClrMapping/>
  </p:clrMapOvr>
</p:sld>
</file>

<file path=ppt/slides/slide4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4, Lecture 2: Flow Control and Congestion Control</a:t>
            </a:r>
          </a:p>
        </p:txBody>
      </p:sp>
    </p:spTree>
  </p:cSld>
  <p:clrMapOvr>
    <a:masterClrMapping/>
  </p:clrMapOvr>
</p:sld>
</file>

<file path=ppt/slides/slide4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TCP implementation: sliding window</a:t>
            </a:r>
          </a:p>
          <a:p>
            <a:pPr>
              <a:defRPr/>
            </a:pPr>
            <a:r>
              <a:t>Flow control</a:t>
            </a:r>
          </a:p>
          <a:p>
            <a:pPr>
              <a:defRPr/>
            </a:pPr>
            <a:r>
              <a:t>Congestion control</a:t>
            </a:r>
          </a:p>
          <a:p>
            <a:pPr>
              <a:defRPr/>
            </a:pPr>
            <a:r>
              <a:t>TCP header</a:t>
            </a:r>
          </a:p>
          <a:p>
            <a:pPr>
              <a:defRPr/>
            </a:pPr>
          </a:p>
        </p:txBody>
      </p:sp>
    </p:spTree>
  </p:cSld>
  <p:clrMapOvr>
    <a:masterClrMapping/>
  </p:clrMapOvr>
</p:sld>
</file>

<file path=ppt/slides/slide4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732651"/>
          </a:xfrm>
          <a:prstGeom prst="rect">
            <a:avLst/>
          </a:prstGeom>
          <a:noFill/>
        </p:spPr>
        <p:txBody>
          <a:bodyPr wrap="none">
            <a:spAutoFit/>
          </a:bodyPr>
          <a:lstStyle/>
          <a:p>
            <a:pPr>
              <a:defRPr/>
            </a:pPr>
            <a:r>
              <a:t>Reliably Delivering Multiple Packets</a:t>
            </a:r>
          </a:p>
        </p:txBody>
      </p:sp>
      <p:sp>
        <p:nvSpPr>
          <p:cNvPr id="3" name="TextBox 2"/>
          <p:cNvSpPr txBox="1"/>
          <p:nvPr/>
        </p:nvSpPr>
        <p:spPr>
          <a:xfrm>
            <a:off x="195627" y="1627614"/>
            <a:ext cx="6339643" cy="2995579"/>
          </a:xfrm>
          <a:prstGeom prst="rect">
            <a:avLst/>
          </a:prstGeom>
          <a:noFill/>
        </p:spPr>
        <p:txBody>
          <a:bodyPr wrap="none">
            <a:spAutoFit/>
          </a:bodyPr>
          <a:lstStyle/>
          <a:p>
            <a:pPr>
              <a:defRPr/>
            </a:pPr>
            <a:r>
              <a:t>Problem: How to reliably deliver multiple packets (by using ACKs)</a:t>
            </a:r>
          </a:p>
          <a:p>
            <a:pPr>
              <a:defRPr/>
            </a:pPr>
            <a:r>
              <a:t>Naive approach: Wait for packet i to be acked before sending packet i+1.</a:t>
            </a:r>
          </a:p>
          <a:p>
            <a:pPr>
              <a:defRPr/>
            </a:pPr>
            <a:r>
              <a:t>This is correct, but really slow</a:t>
            </a:r>
          </a:p>
          <a:p>
            <a:pPr>
              <a:defRPr/>
            </a:pPr>
            <a:r>
              <a:t>Throughput: One packet per RTT</a:t>
            </a:r>
          </a:p>
        </p:txBody>
      </p:sp>
    </p:spTree>
  </p:cSld>
  <p:clrMapOvr>
    <a:masterClrMapping/>
  </p:clrMapOvr>
</p:sld>
</file>

<file path=ppt/slides/slide4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8691" y="289325"/>
            <a:ext cx="10515600" cy="732651"/>
          </a:xfrm>
          <a:prstGeom prst="rect">
            <a:avLst/>
          </a:prstGeom>
          <a:noFill/>
        </p:spPr>
        <p:txBody>
          <a:bodyPr wrap="none">
            <a:spAutoFit/>
          </a:bodyPr>
          <a:lstStyle/>
          <a:p>
            <a:pPr>
              <a:defRPr/>
            </a:pPr>
            <a:r>
              <a:t>Reliably Delivering Multiple Packets</a:t>
            </a:r>
          </a:p>
        </p:txBody>
      </p:sp>
      <p:sp>
        <p:nvSpPr>
          <p:cNvPr id="3" name="TextBox 2"/>
          <p:cNvSpPr txBox="1"/>
          <p:nvPr/>
        </p:nvSpPr>
        <p:spPr>
          <a:xfrm>
            <a:off x="225144" y="1210719"/>
            <a:ext cx="6763895" cy="5459022"/>
          </a:xfrm>
          <a:prstGeom prst="rect">
            <a:avLst/>
          </a:prstGeom>
          <a:noFill/>
        </p:spPr>
        <p:txBody>
          <a:bodyPr wrap="none">
            <a:spAutoFit/>
          </a:bodyPr>
          <a:lstStyle/>
          <a:p>
            <a:pPr>
              <a:defRPr/>
            </a:pPr>
            <a:r>
              <a:t>A better approach: Send more packets while waiting for acks</a:t>
            </a:r>
          </a:p>
          <a:p>
            <a:pPr>
              <a:defRPr/>
            </a:pPr>
            <a:r>
              <a:t>Have multiple packets in-flight (sent, but has not acked) simultaneously</a:t>
            </a:r>
          </a:p>
          <a:p>
            <a:pPr>
              <a:defRPr/>
            </a:pPr>
          </a:p>
          <a:p>
            <a:pPr>
              <a:defRPr/>
            </a:pPr>
            <a:r>
              <a:t>Problem: What is them maximum number of packets can be in-flight at any time?</a:t>
            </a:r>
          </a:p>
          <a:p>
            <a:pPr>
              <a:defRPr/>
            </a:pPr>
            <a:r>
              <a:t>Answer: Use window-based algorithm to limit the number of in-flight packets</a:t>
            </a:r>
          </a:p>
          <a:p>
            <a:pPr>
              <a:defRPr/>
            </a:pPr>
            <a:r>
              <a:t>W is the size of the window</a:t>
            </a:r>
          </a:p>
          <a:p>
            <a:pPr>
              <a:defRPr/>
            </a:pPr>
            <a:r>
              <a:t>To stay inside the window limit:</a:t>
            </a:r>
          </a:p>
          <a:p>
            <a:pPr>
              <a:defRPr/>
            </a:pPr>
            <a:r>
              <a:t>Start: Send W packets</a:t>
            </a:r>
          </a:p>
          <a:p>
            <a:pPr>
              <a:defRPr/>
            </a:pPr>
            <a:r>
              <a:t>Each time a packet gets acked, send the next packet in line</a:t>
            </a:r>
          </a:p>
          <a:p>
            <a:pPr>
              <a:defRPr/>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95943" y="222693"/>
            <a:ext cx="7654142" cy="974653"/>
          </a:xfrm>
          <a:prstGeom prst="rect">
            <a:avLst/>
          </a:prstGeom>
          <a:noFill/>
        </p:spPr>
        <p:txBody>
          <a:bodyPr wrap="none">
            <a:spAutoFit/>
          </a:bodyPr>
          <a:lstStyle/>
          <a:p>
            <a:pPr>
              <a:defRPr/>
            </a:pPr>
            <a:r>
              <a:t>DES internals: Feistel network</a:t>
            </a:r>
          </a:p>
        </p:txBody>
      </p:sp>
      <p:pic>
        <p:nvPicPr>
          <p:cNvPr id="3" name="Picture 2" descr="image.png"/>
          <p:cNvPicPr>
            <a:picLocks noChangeAspect="1"/>
          </p:cNvPicPr>
          <p:nvPr/>
        </p:nvPicPr>
        <p:blipFill>
          <a:blip r:embed="rId2"/>
          <a:stretch>
            <a:fillRect/>
          </a:stretch>
        </p:blipFill>
        <p:spPr>
          <a:xfrm>
            <a:off x="7850085" y="0"/>
            <a:ext cx="3596921" cy="3040743"/>
          </a:xfrm>
          <a:prstGeom prst="rect">
            <a:avLst/>
          </a:prstGeom>
        </p:spPr>
      </p:pic>
      <p:pic>
        <p:nvPicPr>
          <p:cNvPr id="4" name="Picture 3" descr="image.png"/>
          <p:cNvPicPr>
            <a:picLocks noChangeAspect="1"/>
          </p:cNvPicPr>
          <p:nvPr/>
        </p:nvPicPr>
        <p:blipFill>
          <a:blip r:embed="rId3"/>
          <a:stretch>
            <a:fillRect/>
          </a:stretch>
        </p:blipFill>
        <p:spPr>
          <a:xfrm>
            <a:off x="7850085" y="3512457"/>
            <a:ext cx="3500603" cy="3345543"/>
          </a:xfrm>
          <a:prstGeom prst="rect">
            <a:avLst/>
          </a:prstGeom>
        </p:spPr>
      </p:pic>
      <p:sp>
        <p:nvSpPr>
          <p:cNvPr id="5" name="TextBox 4"/>
          <p:cNvSpPr txBox="1"/>
          <p:nvPr/>
        </p:nvSpPr>
        <p:spPr>
          <a:xfrm>
            <a:off x="7685314" y="2905780"/>
            <a:ext cx="1524000" cy="523220"/>
          </a:xfrm>
          <a:prstGeom prst="rect">
            <a:avLst/>
          </a:prstGeom>
          <a:noFill/>
        </p:spPr>
        <p:txBody>
          <a:bodyPr wrap="none">
            <a:spAutoFit/>
          </a:bodyPr>
          <a:lstStyle/>
          <a:p>
            <a:pPr>
              <a:defRPr/>
            </a:pPr>
            <a:r>
              <a:t>……</a:t>
            </a:r>
          </a:p>
        </p:txBody>
      </p:sp>
      <p:sp>
        <p:nvSpPr>
          <p:cNvPr id="6" name="TextBox 5"/>
          <p:cNvSpPr txBox="1"/>
          <p:nvPr/>
        </p:nvSpPr>
        <p:spPr>
          <a:xfrm>
            <a:off x="6543800" y="1669060"/>
            <a:ext cx="1524000" cy="461665"/>
          </a:xfrm>
          <a:prstGeom prst="rect">
            <a:avLst/>
          </a:prstGeom>
          <a:noFill/>
        </p:spPr>
        <p:txBody>
          <a:bodyPr wrap="none">
            <a:spAutoFit/>
          </a:bodyPr>
          <a:lstStyle/>
          <a:p>
            <a:pPr>
              <a:defRPr/>
            </a:pPr>
            <a:r>
              <a:t>Round 1</a:t>
            </a:r>
          </a:p>
        </p:txBody>
      </p:sp>
      <p:sp>
        <p:nvSpPr>
          <p:cNvPr id="7" name="TextBox 6"/>
          <p:cNvSpPr txBox="1"/>
          <p:nvPr/>
        </p:nvSpPr>
        <p:spPr>
          <a:xfrm>
            <a:off x="6543800" y="4371872"/>
            <a:ext cx="1524000" cy="461665"/>
          </a:xfrm>
          <a:prstGeom prst="rect">
            <a:avLst/>
          </a:prstGeom>
          <a:noFill/>
        </p:spPr>
        <p:txBody>
          <a:bodyPr wrap="none">
            <a:spAutoFit/>
          </a:bodyPr>
          <a:lstStyle/>
          <a:p>
            <a:pPr>
              <a:defRPr/>
            </a:pPr>
            <a:r>
              <a:t>Round 16</a:t>
            </a:r>
          </a:p>
        </p:txBody>
      </p:sp>
    </p:spTree>
  </p:cSld>
  <p:clrMapOvr>
    <a:masterClrMapping/>
  </p:clrMapOvr>
</p:sld>
</file>

<file path=ppt/slides/slide4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60221"/>
            <a:ext cx="10515600" cy="732651"/>
          </a:xfrm>
          <a:prstGeom prst="rect">
            <a:avLst/>
          </a:prstGeom>
          <a:noFill/>
        </p:spPr>
        <p:txBody>
          <a:bodyPr wrap="none">
            <a:spAutoFit/>
          </a:bodyPr>
          <a:lstStyle/>
          <a:p>
            <a:pPr>
              <a:defRPr/>
            </a:pPr>
            <a:r>
              <a:t>Window-Based Algorithms</a:t>
            </a:r>
          </a:p>
        </p:txBody>
      </p:sp>
      <p:sp>
        <p:nvSpPr>
          <p:cNvPr id="3" name="TextBox 2"/>
          <p:cNvSpPr txBox="1"/>
          <p:nvPr/>
        </p:nvSpPr>
        <p:spPr>
          <a:xfrm>
            <a:off x="618301" y="701011"/>
            <a:ext cx="10955395" cy="1600257"/>
          </a:xfrm>
          <a:prstGeom prst="rect">
            <a:avLst/>
          </a:prstGeom>
          <a:noFill/>
        </p:spPr>
        <p:txBody>
          <a:bodyPr wrap="none">
            <a:spAutoFit/>
          </a:bodyPr>
          <a:lstStyle/>
          <a:p>
            <a:pPr>
              <a:defRPr/>
            </a:pPr>
            <a:r>
              <a:t>Start: Send W = 4 packets		In-flight packets: {1, 2, 3, 4}</a:t>
            </a:r>
          </a:p>
          <a:p>
            <a:pPr>
              <a:defRPr/>
            </a:pPr>
            <a:r>
              <a:t>When ack(1) arrives: Send 5		In-flight packets: {2, 3, 4, 5}</a:t>
            </a:r>
          </a:p>
          <a:p>
            <a:pPr>
              <a:defRPr/>
            </a:pPr>
            <a:r>
              <a:t>When ack(2) arrives: Send 6		In-flight packets: {3, 4, 5, 6}</a:t>
            </a:r>
          </a:p>
        </p:txBody>
      </p:sp>
      <p:sp>
        <p:nvSpPr>
          <p:cNvPr id="4" name="TextBox 3"/>
          <p:cNvSpPr txBox="1"/>
          <p:nvPr/>
        </p:nvSpPr>
        <p:spPr>
          <a:xfrm>
            <a:off x="19598" y="4323851"/>
            <a:ext cx="7861071" cy="2280555"/>
          </a:xfrm>
          <a:prstGeom prst="rect">
            <a:avLst/>
          </a:prstGeom>
          <a:noFill/>
        </p:spPr>
        <p:txBody>
          <a:bodyPr wrap="none">
            <a:spAutoFit/>
          </a:bodyPr>
          <a:lstStyle/>
          <a:p>
            <a:pPr>
              <a:defRPr/>
            </a:pPr>
            <a:r>
              <a:t>Problem: How big should the window be?</a:t>
            </a:r>
          </a:p>
          <a:p>
            <a:pPr>
              <a:defRPr/>
            </a:pPr>
            <a:r>
              <a:t>Pick window size W to balance three goals:</a:t>
            </a:r>
          </a:p>
          <a:p>
            <a:pPr>
              <a:defRPr/>
            </a:pPr>
            <a:r>
              <a:t>Take advantage of network capacity ("fill the pipe")...</a:t>
            </a:r>
          </a:p>
          <a:p>
            <a:pPr>
              <a:defRPr/>
            </a:pPr>
            <a:r>
              <a:t>...but don't overload the recipient (flow control)...</a:t>
            </a:r>
          </a:p>
          <a:p>
            <a:pPr>
              <a:defRPr/>
            </a:pPr>
            <a:r>
              <a:t>...and don't overload links (congestion control)</a:t>
            </a:r>
          </a:p>
        </p:txBody>
      </p:sp>
      <p:sp>
        <p:nvSpPr>
          <p:cNvPr id="5" name="TextBox 4"/>
          <p:cNvSpPr txBox="1"/>
          <p:nvPr/>
        </p:nvSpPr>
        <p:spPr>
          <a:xfrm>
            <a:off x="0" y="2236788"/>
            <a:ext cx="7147216" cy="2092881"/>
          </a:xfrm>
          <a:prstGeom prst="rect">
            <a:avLst/>
          </a:prstGeom>
          <a:noFill/>
        </p:spPr>
        <p:txBody>
          <a:bodyPr wrap="none">
            <a:spAutoFit/>
          </a:bodyPr>
          <a:lstStyle/>
          <a:p>
            <a:pPr>
              <a:defRPr/>
            </a:pPr>
            <a:r>
              <a:t>W is the size of the window. To stay inside the window limit:</a:t>
            </a:r>
          </a:p>
          <a:p>
            <a:pPr>
              <a:defRPr/>
            </a:pPr>
            <a:r>
              <a:t>Start: Send W packets</a:t>
            </a:r>
          </a:p>
          <a:p>
            <a:pPr>
              <a:defRPr/>
            </a:pPr>
            <a:r>
              <a:t>Each time a packet gets acked, send the next packet in line</a:t>
            </a:r>
          </a:p>
        </p:txBody>
      </p:sp>
    </p:spTree>
  </p:cSld>
  <p:clrMapOvr>
    <a:masterClrMapping/>
  </p:clrMapOvr>
</p:sld>
</file>

<file path=ppt/slides/slide4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48235" y="125505"/>
            <a:ext cx="11295529" cy="824753"/>
          </a:xfrm>
          <a:prstGeom prst="rect">
            <a:avLst/>
          </a:prstGeom>
          <a:noFill/>
        </p:spPr>
        <p:txBody>
          <a:bodyPr wrap="none">
            <a:spAutoFit/>
          </a:bodyPr>
          <a:lstStyle/>
          <a:p>
            <a:pPr>
              <a:defRPr/>
            </a:pPr>
            <a:r>
              <a:t>Setting Window Size (1/3): Filling the Pipe</a:t>
            </a:r>
          </a:p>
        </p:txBody>
      </p:sp>
      <p:sp>
        <p:nvSpPr>
          <p:cNvPr id="3" name="TextBox 2"/>
          <p:cNvSpPr txBox="1"/>
          <p:nvPr/>
        </p:nvSpPr>
        <p:spPr>
          <a:xfrm>
            <a:off x="52726" y="950258"/>
            <a:ext cx="8192510" cy="5907742"/>
          </a:xfrm>
          <a:prstGeom prst="rect">
            <a:avLst/>
          </a:prstGeom>
          <a:noFill/>
        </p:spPr>
        <p:txBody>
          <a:bodyPr wrap="none">
            <a:spAutoFit/>
          </a:bodyPr>
          <a:lstStyle/>
          <a:p>
            <a:pPr>
              <a:defRPr/>
            </a:pPr>
            <a:r>
              <a:t>First goal: Take advantage of network capacity ("fill the pipe").</a:t>
            </a:r>
          </a:p>
          <a:p>
            <a:pPr>
              <a:defRPr/>
            </a:pPr>
            <a:r>
              <a:t>The sender should never be sitting idle</a:t>
            </a:r>
          </a:p>
          <a:p>
            <a:pPr>
              <a:defRPr/>
            </a:pPr>
            <a:r>
              <a:t>Set W large enough to keep the sender constantly busy</a:t>
            </a:r>
          </a:p>
          <a:p>
            <a:pPr>
              <a:defRPr/>
            </a:pPr>
            <a:r>
              <a:t>How to compute this W?</a:t>
            </a:r>
          </a:p>
          <a:p>
            <a:pPr>
              <a:defRPr/>
            </a:pPr>
            <a:r>
              <a:t>Suppose RTT = 6 seconds, and bandwidth = 1 packets per second; (Bandwidth means how fast packets can be sent without clogging the network)</a:t>
            </a:r>
          </a:p>
          <a:p>
            <a:pPr>
              <a:defRPr/>
            </a:pPr>
            <a:r>
              <a:t>Let's focus on the very first RTT: For the first 6 seconds, no acks arrive; We want the sender to be constantly busy</a:t>
            </a:r>
          </a:p>
          <a:p>
            <a:pPr>
              <a:defRPr/>
            </a:pPr>
            <a:r>
              <a:t>How many packets can be sent in 5 seconds?</a:t>
            </a:r>
          </a:p>
          <a:p>
            <a:pPr>
              <a:defRPr/>
            </a:pPr>
            <a:r>
              <a:t>(6 seconds) × (1 packets per second) = 6 packets</a:t>
            </a:r>
          </a:p>
          <a:p>
            <a:pPr>
              <a:defRPr/>
            </a:pPr>
            <a:r>
              <a:t>Thus, W = 6 packets keeps the sender busy</a:t>
            </a:r>
          </a:p>
          <a:p>
            <a:pPr>
              <a:defRPr/>
            </a:pPr>
            <a:r>
              <a:t>More generally: W = RTT × bandwidth</a:t>
            </a:r>
          </a:p>
        </p:txBody>
      </p:sp>
      <p:sp>
        <p:nvSpPr>
          <p:cNvPr id="4" name="TextBox 3"/>
          <p:cNvSpPr txBox="1"/>
          <p:nvPr/>
        </p:nvSpPr>
        <p:spPr>
          <a:xfrm>
            <a:off x="8182881" y="3063891"/>
            <a:ext cx="264300" cy="323100"/>
          </a:xfrm>
          <a:prstGeom prst="rect">
            <a:avLst/>
          </a:prstGeom>
          <a:noFill/>
        </p:spPr>
        <p:txBody>
          <a:bodyPr wrap="none">
            <a:spAutoFit/>
          </a:bodyPr>
          <a:lstStyle/>
          <a:p>
            <a:pPr>
              <a:defRPr/>
            </a:pPr>
            <a:r>
              <a:t>6</a:t>
            </a:r>
          </a:p>
        </p:txBody>
      </p:sp>
    </p:spTree>
  </p:cSld>
  <p:clrMapOvr>
    <a:masterClrMapping/>
  </p:clrMapOvr>
</p:sld>
</file>

<file path=ppt/slides/slide4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48235" y="125505"/>
            <a:ext cx="11295529" cy="824753"/>
          </a:xfrm>
          <a:prstGeom prst="rect">
            <a:avLst/>
          </a:prstGeom>
          <a:noFill/>
        </p:spPr>
        <p:txBody>
          <a:bodyPr wrap="none">
            <a:spAutoFit/>
          </a:bodyPr>
          <a:lstStyle/>
          <a:p>
            <a:pPr>
              <a:defRPr/>
            </a:pPr>
            <a:r>
              <a:t>Setting Window Size (1/3): Filling the Pipe</a:t>
            </a:r>
          </a:p>
        </p:txBody>
      </p:sp>
      <p:sp>
        <p:nvSpPr>
          <p:cNvPr id="3" name="TextBox 2"/>
          <p:cNvSpPr txBox="1"/>
          <p:nvPr/>
        </p:nvSpPr>
        <p:spPr>
          <a:xfrm>
            <a:off x="0" y="824752"/>
            <a:ext cx="8192510" cy="6033247"/>
          </a:xfrm>
          <a:prstGeom prst="rect">
            <a:avLst/>
          </a:prstGeom>
          <a:noFill/>
        </p:spPr>
        <p:txBody>
          <a:bodyPr wrap="none">
            <a:spAutoFit/>
          </a:bodyPr>
          <a:lstStyle/>
          <a:p>
            <a:pPr>
              <a:defRPr/>
            </a:pPr>
            <a:r>
              <a:t>W = RTT × bandwidth</a:t>
            </a:r>
          </a:p>
          <a:p>
            <a:pPr>
              <a:defRPr/>
            </a:pPr>
            <a:r>
              <a:t>The sender is busy the entire RTT sending W = 6 packets; ack(1) arrives just as the last of the 6 packets leaves</a:t>
            </a:r>
          </a:p>
          <a:p>
            <a:pPr>
              <a:defRPr/>
            </a:pPr>
            <a:r>
              <a:t>What exactly is the bandwidth?</a:t>
            </a:r>
          </a:p>
          <a:p>
            <a:pPr>
              <a:defRPr/>
            </a:pPr>
            <a:r>
              <a:t>The minimum ("bottleneck") link bandwidth along the path</a:t>
            </a:r>
          </a:p>
          <a:p>
            <a:pPr>
              <a:defRPr/>
            </a:pPr>
            <a:r>
              <a:t>How fast packets can be sent without clogging the network</a:t>
            </a:r>
          </a:p>
          <a:p>
            <a:pPr>
              <a:defRPr/>
            </a:pPr>
            <a:r>
              <a:t>Rewrite the above formula this in terms of bytes:</a:t>
            </a:r>
          </a:p>
          <a:p>
            <a:pPr>
              <a:defRPr/>
            </a:pPr>
            <a:r>
              <a:t>W × (packet size) = RTT × bandwidth</a:t>
            </a:r>
          </a:p>
          <a:p>
            <a:pPr>
              <a:defRPr/>
            </a:pPr>
            <a:r>
              <a:t>W = window size, in packets</a:t>
            </a:r>
          </a:p>
          <a:p>
            <a:pPr>
              <a:defRPr/>
            </a:pPr>
            <a:r>
              <a:t>Bandwidth now measured in bits/second</a:t>
            </a:r>
          </a:p>
          <a:p>
            <a:pPr>
              <a:defRPr/>
            </a:pPr>
            <a:r>
              <a:t>This gives us an upper bound on the desired size of W</a:t>
            </a:r>
          </a:p>
          <a:p>
            <a:pPr>
              <a:defRPr/>
            </a:pPr>
            <a:r>
              <a:t>The other two conditions (don't overload recipient and network) might impose stricter limits and decrease W.</a:t>
            </a:r>
          </a:p>
          <a:p>
            <a:pPr>
              <a:defRPr/>
            </a:pPr>
          </a:p>
        </p:txBody>
      </p:sp>
    </p:spTree>
  </p:cSld>
  <p:clrMapOvr>
    <a:masterClrMapping/>
  </p:clrMapOvr>
</p:sld>
</file>

<file path=ppt/slides/slide4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48235" y="125505"/>
            <a:ext cx="11295529" cy="824753"/>
          </a:xfrm>
          <a:prstGeom prst="rect">
            <a:avLst/>
          </a:prstGeom>
          <a:noFill/>
        </p:spPr>
        <p:txBody>
          <a:bodyPr wrap="none">
            <a:spAutoFit/>
          </a:bodyPr>
          <a:lstStyle/>
          <a:p>
            <a:pPr>
              <a:defRPr/>
            </a:pPr>
            <a:r>
              <a:t>TCP Sliding Window with Sequence Number</a:t>
            </a:r>
          </a:p>
        </p:txBody>
      </p:sp>
      <p:sp>
        <p:nvSpPr>
          <p:cNvPr id="3" name="TextBox 2"/>
          <p:cNvSpPr txBox="1"/>
          <p:nvPr/>
        </p:nvSpPr>
        <p:spPr>
          <a:xfrm>
            <a:off x="448234" y="950258"/>
            <a:ext cx="11295529" cy="2861578"/>
          </a:xfrm>
          <a:prstGeom prst="rect">
            <a:avLst/>
          </a:prstGeom>
          <a:noFill/>
        </p:spPr>
        <p:txBody>
          <a:bodyPr wrap="none">
            <a:spAutoFit/>
          </a:bodyPr>
          <a:lstStyle/>
          <a:p>
            <a:pPr>
              <a:defRPr/>
            </a:pPr>
            <a:r>
              <a:t>When we measured in packets, W was the maximum number of packets in flight</a:t>
            </a:r>
          </a:p>
          <a:p>
            <a:pPr>
              <a:defRPr/>
            </a:pPr>
            <a:r>
              <a:t>When we measure in bytes, W is the maximum number of contiguous bytes in flight</a:t>
            </a:r>
          </a:p>
          <a:p>
            <a:pPr>
              <a:defRPr/>
            </a:pPr>
            <a:r>
              <a:t>The window is a range of W contiguous bytes, starting at the first unacked byte</a:t>
            </a:r>
          </a:p>
          <a:p>
            <a:pPr>
              <a:defRPr/>
            </a:pPr>
            <a:r>
              <a:t>Only these W bytes are allowed to be in flight.</a:t>
            </a:r>
          </a:p>
          <a:p>
            <a:pPr>
              <a:defRPr/>
            </a:pPr>
            <a:r>
              <a:t>The window slides right if and only if its leftmost bytes are acked</a:t>
            </a:r>
          </a:p>
          <a:p>
            <a:pPr>
              <a:defRPr/>
            </a:pPr>
            <a:r>
              <a:t>Example: When 15–18 arrive, we can add 27–30 </a:t>
            </a:r>
          </a:p>
        </p:txBody>
      </p:sp>
    </p:spTree>
  </p:cSld>
  <p:clrMapOvr>
    <a:masterClrMapping/>
  </p:clrMapOvr>
</p:sld>
</file>

<file path=ppt/slides/slide4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48235" y="125505"/>
            <a:ext cx="11295529" cy="824753"/>
          </a:xfrm>
          <a:prstGeom prst="rect">
            <a:avLst/>
          </a:prstGeom>
          <a:noFill/>
        </p:spPr>
        <p:txBody>
          <a:bodyPr wrap="none">
            <a:spAutoFit/>
          </a:bodyPr>
          <a:lstStyle/>
          <a:p>
            <a:pPr>
              <a:defRPr/>
            </a:pPr>
            <a:r>
              <a:t>TCP Sliding Window with Sequence Number</a:t>
            </a:r>
          </a:p>
        </p:txBody>
      </p:sp>
      <p:sp>
        <p:nvSpPr>
          <p:cNvPr id="3" name="TextBox 2"/>
          <p:cNvSpPr txBox="1"/>
          <p:nvPr/>
        </p:nvSpPr>
        <p:spPr>
          <a:xfrm>
            <a:off x="448234" y="950258"/>
            <a:ext cx="11295529" cy="2861578"/>
          </a:xfrm>
          <a:prstGeom prst="rect">
            <a:avLst/>
          </a:prstGeom>
          <a:noFill/>
        </p:spPr>
        <p:txBody>
          <a:bodyPr wrap="none">
            <a:spAutoFit/>
          </a:bodyPr>
          <a:lstStyle/>
          <a:p>
            <a:pPr>
              <a:defRPr/>
            </a:pPr>
            <a:r>
              <a:t>When we measured in packets, W was the maximum number of packets in flight</a:t>
            </a:r>
          </a:p>
          <a:p>
            <a:pPr>
              <a:defRPr/>
            </a:pPr>
            <a:r>
              <a:t>When we measure in bytes, W is the maximum number of contiguous bytes in flight</a:t>
            </a:r>
          </a:p>
          <a:p>
            <a:pPr>
              <a:defRPr/>
            </a:pPr>
            <a:r>
              <a:t>The window is a range of W contiguous bytes, starting at the first unacked byte</a:t>
            </a:r>
          </a:p>
          <a:p>
            <a:pPr>
              <a:defRPr/>
            </a:pPr>
            <a:r>
              <a:t>Only these W bytes are allowed to be in flight.</a:t>
            </a:r>
          </a:p>
          <a:p>
            <a:pPr>
              <a:defRPr/>
            </a:pPr>
            <a:r>
              <a:t>The window slides right if and only if its leftmost bytes are acked</a:t>
            </a:r>
          </a:p>
          <a:p>
            <a:pPr>
              <a:defRPr/>
            </a:pPr>
            <a:r>
              <a:t>Example: When 15–18 arrive, we can add 27–30</a:t>
            </a:r>
          </a:p>
        </p:txBody>
      </p:sp>
    </p:spTree>
  </p:cSld>
  <p:clrMapOvr>
    <a:masterClrMapping/>
  </p:clrMapOvr>
</p:sld>
</file>

<file path=ppt/slides/slide4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48235" y="125505"/>
            <a:ext cx="11295529" cy="824753"/>
          </a:xfrm>
          <a:prstGeom prst="rect">
            <a:avLst/>
          </a:prstGeom>
          <a:noFill/>
        </p:spPr>
        <p:txBody>
          <a:bodyPr wrap="none">
            <a:spAutoFit/>
          </a:bodyPr>
          <a:lstStyle/>
          <a:p>
            <a:pPr>
              <a:defRPr/>
            </a:pPr>
            <a:r>
              <a:t>TCP Sliding Window and ACK</a:t>
            </a:r>
          </a:p>
        </p:txBody>
      </p:sp>
      <p:sp>
        <p:nvSpPr>
          <p:cNvPr id="3" name="TextBox 2"/>
          <p:cNvSpPr txBox="1"/>
          <p:nvPr/>
        </p:nvSpPr>
        <p:spPr>
          <a:xfrm>
            <a:off x="448234" y="950257"/>
            <a:ext cx="11295529" cy="3444667"/>
          </a:xfrm>
          <a:prstGeom prst="rect">
            <a:avLst/>
          </a:prstGeom>
          <a:noFill/>
        </p:spPr>
        <p:txBody>
          <a:bodyPr wrap="none">
            <a:spAutoFit/>
          </a:bodyPr>
          <a:lstStyle/>
          <a:p>
            <a:pPr>
              <a:defRPr/>
            </a:pPr>
            <a:r>
              <a:t>When we measured in packets, W was the maximum number of packets in flight</a:t>
            </a:r>
          </a:p>
          <a:p>
            <a:pPr>
              <a:defRPr/>
            </a:pPr>
            <a:r>
              <a:t>When we measure in bytes, W is the maximum number of contiguous bytes in flight</a:t>
            </a:r>
          </a:p>
          <a:p>
            <a:pPr>
              <a:defRPr/>
            </a:pPr>
            <a:r>
              <a:t>The window is a range of W contiguous bytes, starting at the first unacked byte</a:t>
            </a:r>
          </a:p>
          <a:p>
            <a:pPr>
              <a:defRPr/>
            </a:pPr>
            <a:r>
              <a:t>Only these W bytes are allowed to be in flight.</a:t>
            </a:r>
          </a:p>
          <a:p>
            <a:pPr>
              <a:defRPr/>
            </a:pPr>
            <a:r>
              <a:t>The window slides right if and only if its leftmost bytes are acked</a:t>
            </a:r>
          </a:p>
          <a:p>
            <a:pPr>
              <a:defRPr/>
            </a:pPr>
            <a:r>
              <a:t>Acking non-leftmost bytes in the window (e.g. 19–22) does not slide the window</a:t>
            </a:r>
          </a:p>
          <a:p>
            <a:pPr>
              <a:defRPr/>
            </a:pPr>
            <a:r>
              <a:t>The window is determined by the first unacked byte (e.g. still 15)</a:t>
            </a:r>
          </a:p>
        </p:txBody>
      </p:sp>
      <p:sp>
        <p:nvSpPr>
          <p:cNvPr id="4" name="TextBox 3"/>
          <p:cNvSpPr txBox="1"/>
          <p:nvPr/>
        </p:nvSpPr>
        <p:spPr>
          <a:xfrm>
            <a:off x="6133630" y="4390345"/>
            <a:ext cx="2498215" cy="447879"/>
          </a:xfrm>
          <a:prstGeom prst="rect">
            <a:avLst/>
          </a:prstGeom>
          <a:noFill/>
        </p:spPr>
        <p:txBody>
          <a:bodyPr wrap="none">
            <a:spAutoFit/>
          </a:bodyPr>
          <a:lstStyle/>
          <a:p>
            <a:pPr>
              <a:defRPr/>
            </a:pPr>
            <a:r>
              <a:t>What is ACK number?</a:t>
            </a:r>
          </a:p>
        </p:txBody>
      </p:sp>
    </p:spTree>
  </p:cSld>
  <p:clrMapOvr>
    <a:masterClrMapping/>
  </p:clrMapOvr>
</p:sld>
</file>

<file path=ppt/slides/slide4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48235" y="125505"/>
            <a:ext cx="11295529" cy="824753"/>
          </a:xfrm>
          <a:prstGeom prst="rect">
            <a:avLst/>
          </a:prstGeom>
          <a:noFill/>
        </p:spPr>
        <p:txBody>
          <a:bodyPr wrap="none">
            <a:spAutoFit/>
          </a:bodyPr>
          <a:lstStyle/>
          <a:p>
            <a:pPr>
              <a:defRPr/>
            </a:pPr>
            <a:r>
              <a:t>TCP Sliding Window and Loss Detection</a:t>
            </a:r>
          </a:p>
        </p:txBody>
      </p:sp>
      <p:sp>
        <p:nvSpPr>
          <p:cNvPr id="3" name="TextBox 2"/>
          <p:cNvSpPr txBox="1"/>
          <p:nvPr/>
        </p:nvSpPr>
        <p:spPr>
          <a:xfrm>
            <a:off x="448234" y="950258"/>
            <a:ext cx="11295529" cy="2916662"/>
          </a:xfrm>
          <a:prstGeom prst="rect">
            <a:avLst/>
          </a:prstGeom>
          <a:noFill/>
        </p:spPr>
        <p:txBody>
          <a:bodyPr wrap="none">
            <a:spAutoFit/>
          </a:bodyPr>
          <a:lstStyle/>
          <a:p>
            <a:pPr>
              <a:defRPr/>
            </a:pPr>
            <a:r>
              <a:t>Two ways to detect loss and resend. We resend if either condition is true.</a:t>
            </a:r>
          </a:p>
          <a:p>
            <a:pPr>
              <a:defRPr/>
            </a:pPr>
            <a:r>
              <a:t>In both cases, we always resend the first unacked packet (leftmost part of window)</a:t>
            </a:r>
          </a:p>
          <a:p>
            <a:pPr>
              <a:defRPr/>
            </a:pPr>
            <a:r>
              <a:t>Ack-based: If 3 duplicate acks are received, resend.</a:t>
            </a:r>
          </a:p>
          <a:p>
            <a:pPr>
              <a:defRPr/>
            </a:pPr>
            <a:r>
              <a:t>Timer-based: Keep a single timer. If the timer expires, resend.</a:t>
            </a:r>
          </a:p>
          <a:p>
            <a:pPr>
              <a:defRPr/>
            </a:pPr>
            <a:r>
              <a:t>Set timer by estimating RTT</a:t>
            </a:r>
          </a:p>
        </p:txBody>
      </p:sp>
    </p:spTree>
  </p:cSld>
  <p:clrMapOvr>
    <a:masterClrMapping/>
  </p:clrMapOvr>
</p:sld>
</file>

<file path=ppt/slides/slide4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48235" y="125505"/>
            <a:ext cx="11295529" cy="824753"/>
          </a:xfrm>
          <a:prstGeom prst="rect">
            <a:avLst/>
          </a:prstGeom>
          <a:noFill/>
        </p:spPr>
        <p:txBody>
          <a:bodyPr wrap="none">
            <a:spAutoFit/>
          </a:bodyPr>
          <a:lstStyle/>
          <a:p>
            <a:pPr>
              <a:defRPr/>
            </a:pPr>
            <a:r>
              <a:t>TCP Sliding Window with Additional Restrictions</a:t>
            </a:r>
          </a:p>
        </p:txBody>
      </p:sp>
      <p:sp>
        <p:nvSpPr>
          <p:cNvPr id="3" name="TextBox 2"/>
          <p:cNvSpPr txBox="1"/>
          <p:nvPr/>
        </p:nvSpPr>
        <p:spPr>
          <a:xfrm>
            <a:off x="448234" y="950257"/>
            <a:ext cx="11743766" cy="3235537"/>
          </a:xfrm>
          <a:prstGeom prst="rect">
            <a:avLst/>
          </a:prstGeom>
          <a:noFill/>
        </p:spPr>
        <p:txBody>
          <a:bodyPr wrap="none">
            <a:spAutoFit/>
          </a:bodyPr>
          <a:lstStyle/>
          <a:p>
            <a:pPr>
              <a:defRPr/>
            </a:pPr>
            <a:r>
              <a:t>TCP uses cumulative acks and a sliding window</a:t>
            </a:r>
          </a:p>
          <a:p>
            <a:pPr>
              <a:defRPr/>
            </a:pPr>
            <a:r>
              <a:t>Cumulative ack: "I have received everything up to (not including) 15."</a:t>
            </a:r>
          </a:p>
          <a:p>
            <a:pPr>
              <a:defRPr/>
            </a:pPr>
            <a:r>
              <a:t>Thus, first unacked byte is 15, and the sliding window is [15, 15 + W - 1].</a:t>
            </a:r>
          </a:p>
          <a:p>
            <a:pPr>
              <a:defRPr/>
            </a:pPr>
          </a:p>
          <a:p>
            <a:pPr>
              <a:defRPr/>
            </a:pPr>
            <a:r>
              <a:t>In practice, W is set as the minimum of two values:</a:t>
            </a:r>
          </a:p>
          <a:p>
            <a:pPr>
              <a:defRPr/>
            </a:pPr>
            <a:r>
              <a:t>Advertised window (rwnd, recipient reports their remaining buffer space)</a:t>
            </a:r>
          </a:p>
          <a:p>
            <a:pPr>
              <a:defRPr/>
            </a:pPr>
            <a:r>
              <a:t>Congestion window (cwnd, sender magically finds value to avoid network overload)</a:t>
            </a:r>
          </a:p>
        </p:txBody>
      </p:sp>
    </p:spTree>
  </p:cSld>
  <p:clrMapOvr>
    <a:masterClrMapping/>
  </p:clrMapOvr>
</p:sld>
</file>

<file path=ppt/slides/slide4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TCP implementation: sliding window</a:t>
            </a:r>
          </a:p>
          <a:p>
            <a:pPr>
              <a:defRPr/>
            </a:pPr>
            <a:r>
              <a:t>Flow control</a:t>
            </a:r>
          </a:p>
          <a:p>
            <a:pPr>
              <a:defRPr/>
            </a:pPr>
            <a:r>
              <a:t>Congestion control</a:t>
            </a:r>
          </a:p>
          <a:p>
            <a:pPr>
              <a:defRPr/>
            </a:pPr>
            <a:r>
              <a:t>TCP header</a:t>
            </a:r>
          </a:p>
          <a:p>
            <a:pPr>
              <a:defRPr/>
            </a:pPr>
          </a:p>
        </p:txBody>
      </p:sp>
    </p:spTree>
  </p:cSld>
  <p:clrMapOvr>
    <a:masterClrMapping/>
  </p:clrMapOvr>
</p:sld>
</file>

<file path=ppt/slides/slide4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(2/3): Don’t Overload Recipient (Flow Control)</a:t>
            </a:r>
          </a:p>
        </p:txBody>
      </p:sp>
      <p:sp>
        <p:nvSpPr>
          <p:cNvPr id="3" name="TextBox 2"/>
          <p:cNvSpPr txBox="1"/>
          <p:nvPr/>
        </p:nvSpPr>
        <p:spPr>
          <a:xfrm>
            <a:off x="531045" y="658748"/>
            <a:ext cx="11129910" cy="3029453"/>
          </a:xfrm>
          <a:prstGeom prst="rect">
            <a:avLst/>
          </a:prstGeom>
          <a:noFill/>
        </p:spPr>
        <p:txBody>
          <a:bodyPr wrap="none">
            <a:spAutoFit/>
          </a:bodyPr>
          <a:lstStyle/>
          <a:p>
            <a:pPr>
              <a:defRPr/>
            </a:pPr>
            <a:r>
              <a:t>Consider the recipient:</a:t>
            </a:r>
          </a:p>
          <a:p>
            <a:pPr>
              <a:defRPr/>
            </a:pPr>
            <a:r>
              <a:t>TCP might receive packets out-of-order, but can only deliver packets to the application in order</a:t>
            </a:r>
          </a:p>
          <a:p>
            <a:pPr>
              <a:defRPr/>
            </a:pPr>
            <a:r>
              <a:t>The recipient must buffer incoming packets that are out of order</a:t>
            </a:r>
          </a:p>
          <a:p>
            <a:pPr>
              <a:defRPr/>
            </a:pPr>
            <a:r>
              <a:t>Packets stay in the buffer until all "missing" packets arrive</a:t>
            </a:r>
          </a:p>
          <a:p>
            <a:pPr>
              <a:defRPr/>
            </a:pPr>
            <a:r>
              <a:t>We have to make sure the recipient doesn't run out of buffer space</a:t>
            </a:r>
          </a:p>
        </p:txBody>
      </p:sp>
      <p:sp>
        <p:nvSpPr>
          <p:cNvPr id="4" name="TextBox 3"/>
          <p:cNvSpPr txBox="1"/>
          <p:nvPr/>
        </p:nvSpPr>
        <p:spPr>
          <a:xfrm>
            <a:off x="6927895" y="4249850"/>
            <a:ext cx="4837385" cy="2303349"/>
          </a:xfrm>
          <a:prstGeom prst="rect">
            <a:avLst/>
          </a:prstGeom>
          <a:noFill/>
        </p:spPr>
        <p:txBody>
          <a:bodyPr wrap="none">
            <a:spAutoFit/>
          </a:bodyPr>
          <a:lstStyle/>
          <a:p>
            <a:pPr>
              <a:defRPr/>
            </a:pPr>
            <a:r>
              <a:t>The application expects 3 next, but the sender gave me 4 and 5.</a:t>
            </a:r>
          </a:p>
          <a:p>
            <a:pPr>
              <a:defRPr/>
            </a:pPr>
          </a:p>
          <a:p>
            <a:pPr>
              <a:defRPr/>
            </a:pPr>
            <a:r>
              <a:t>I'll hold on to 4 and 5 while waiting for 3 to arrive.</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08856"/>
            <a:ext cx="10515600" cy="921659"/>
          </a:xfrm>
          <a:prstGeom prst="rect">
            <a:avLst/>
          </a:prstGeom>
          <a:noFill/>
        </p:spPr>
        <p:txBody>
          <a:bodyPr wrap="none">
            <a:spAutoFit/>
          </a:bodyPr>
          <a:lstStyle/>
          <a:p>
            <a:pPr>
              <a:defRPr/>
            </a:pPr>
            <a:r>
              <a:t>DES internals: the f-Function</a:t>
            </a:r>
          </a:p>
        </p:txBody>
      </p:sp>
      <p:pic>
        <p:nvPicPr>
          <p:cNvPr id="3" name="Picture 2" descr="image.png"/>
          <p:cNvPicPr>
            <a:picLocks noChangeAspect="1"/>
          </p:cNvPicPr>
          <p:nvPr/>
        </p:nvPicPr>
        <p:blipFill>
          <a:blip r:embed="rId2"/>
          <a:stretch>
            <a:fillRect/>
          </a:stretch>
        </p:blipFill>
        <p:spPr>
          <a:xfrm>
            <a:off x="7106671" y="994625"/>
            <a:ext cx="3938701" cy="5514182"/>
          </a:xfrm>
          <a:prstGeom prst="rect">
            <a:avLst/>
          </a:prstGeom>
        </p:spPr>
      </p:pic>
    </p:spTree>
  </p:cSld>
  <p:clrMapOvr>
    <a:masterClrMapping/>
  </p:clrMapOvr>
</p:sld>
</file>

<file path=ppt/slides/slide4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(2/3): Don’t Overload Recipient (Flow Control)</a:t>
            </a:r>
          </a:p>
        </p:txBody>
      </p:sp>
      <p:sp>
        <p:nvSpPr>
          <p:cNvPr id="3" name="TextBox 2"/>
          <p:cNvSpPr txBox="1"/>
          <p:nvPr/>
        </p:nvSpPr>
        <p:spPr>
          <a:xfrm>
            <a:off x="362042" y="614331"/>
            <a:ext cx="11403237" cy="3195668"/>
          </a:xfrm>
          <a:prstGeom prst="rect">
            <a:avLst/>
          </a:prstGeom>
          <a:noFill/>
        </p:spPr>
        <p:txBody>
          <a:bodyPr wrap="none">
            <a:spAutoFit/>
          </a:bodyPr>
          <a:lstStyle/>
          <a:p>
            <a:pPr>
              <a:defRPr/>
            </a:pPr>
            <a:r>
              <a:t>Flow control ensures the recipient has enough buffer space for out-of-order packets</a:t>
            </a:r>
          </a:p>
          <a:p>
            <a:pPr>
              <a:defRPr/>
            </a:pPr>
            <a:r>
              <a:t>Recipient tells the sender how much space it has left</a:t>
            </a:r>
          </a:p>
          <a:p>
            <a:pPr>
              <a:defRPr/>
            </a:pPr>
            <a:r>
              <a:t>The size of remaining space is called the advertised window</a:t>
            </a:r>
          </a:p>
          <a:p>
            <a:pPr>
              <a:defRPr/>
            </a:pPr>
            <a:r>
              <a:t>This value is carried in ACK messages (rwnd field in TCP header)</a:t>
            </a:r>
          </a:p>
          <a:p>
            <a:pPr>
              <a:defRPr/>
            </a:pPr>
            <a:r>
              <a:t>Sender adjusts its window accordingly</a:t>
            </a:r>
          </a:p>
          <a:p>
            <a:pPr>
              <a:defRPr/>
            </a:pPr>
            <a:r>
              <a:t>Number of packets in flight must be less than the recipient's advertised window</a:t>
            </a:r>
          </a:p>
        </p:txBody>
      </p:sp>
      <p:sp>
        <p:nvSpPr>
          <p:cNvPr id="4" name="TextBox 3"/>
          <p:cNvSpPr txBox="1"/>
          <p:nvPr/>
        </p:nvSpPr>
        <p:spPr>
          <a:xfrm>
            <a:off x="6927895" y="4249850"/>
            <a:ext cx="4837385" cy="2303349"/>
          </a:xfrm>
          <a:prstGeom prst="rect">
            <a:avLst/>
          </a:prstGeom>
          <a:noFill/>
        </p:spPr>
        <p:txBody>
          <a:bodyPr wrap="none">
            <a:spAutoFit/>
          </a:bodyPr>
          <a:lstStyle/>
          <a:p>
            <a:pPr>
              <a:defRPr/>
            </a:pPr>
            <a:r>
              <a:t>The application expects 3 next, but the sender gave me 4 and 5.</a:t>
            </a:r>
          </a:p>
          <a:p>
            <a:pPr>
              <a:defRPr/>
            </a:pPr>
          </a:p>
          <a:p>
            <a:pPr>
              <a:defRPr/>
            </a:pPr>
            <a:r>
              <a:t>I'll hold on to 4 and 5 while waiting for 3 to arrive.</a:t>
            </a:r>
          </a:p>
        </p:txBody>
      </p:sp>
    </p:spTree>
  </p:cSld>
  <p:clrMapOvr>
    <a:masterClrMapping/>
  </p:clrMapOvr>
</p:sld>
</file>

<file path=ppt/slides/slide4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1592052"/>
            <a:ext cx="7587171" cy="4176873"/>
          </a:xfrm>
          <a:prstGeom prst="rect">
            <a:avLst/>
          </a:prstGeom>
          <a:noFill/>
        </p:spPr>
        <p:txBody>
          <a:bodyPr wrap="none">
            <a:spAutoFit/>
          </a:bodyPr>
          <a:lstStyle/>
          <a:p>
            <a:pPr>
              <a:defRPr/>
            </a:pPr>
            <a:r>
              <a:t>Recipient “advertises” free buffer space in rwnd field in TCP header</a:t>
            </a:r>
          </a:p>
          <a:p>
            <a:pPr>
              <a:defRPr/>
            </a:pPr>
            <a:r>
              <a:t>RcvBuffer size set via socket options (typical default is 4096 bytes)</a:t>
            </a:r>
          </a:p>
          <a:p>
            <a:pPr>
              <a:defRPr/>
            </a:pPr>
            <a:r>
              <a:t>Many operating systems auto-adjust RcvBuffer</a:t>
            </a:r>
          </a:p>
          <a:p>
            <a:pPr>
              <a:defRPr/>
            </a:pPr>
            <a:r>
              <a:t>Sender limits amount of unACKed (“in-flight”) data to received rwnd</a:t>
            </a:r>
          </a:p>
          <a:p>
            <a:pPr>
              <a:defRPr/>
            </a:pPr>
            <a:r>
              <a:t>Guarantees receive buffer will not overflow</a:t>
            </a:r>
          </a:p>
        </p:txBody>
      </p:sp>
      <p:sp>
        <p:nvSpPr>
          <p:cNvPr id="3" name="TextBox 2"/>
          <p:cNvSpPr txBox="1"/>
          <p:nvPr/>
        </p:nvSpPr>
        <p:spPr>
          <a:xfrm>
            <a:off x="0" y="0"/>
            <a:ext cx="12192000" cy="824753"/>
          </a:xfrm>
          <a:prstGeom prst="rect">
            <a:avLst/>
          </a:prstGeom>
          <a:noFill/>
        </p:spPr>
        <p:txBody>
          <a:bodyPr wrap="none">
            <a:spAutoFit/>
          </a:bodyPr>
          <a:lstStyle/>
          <a:p>
            <a:pPr>
              <a:defRPr/>
            </a:pPr>
            <a:r>
              <a:t>Setting Window Size (2/3): Don’t Overload Recipient (Flow Control)</a:t>
            </a:r>
          </a:p>
        </p:txBody>
      </p:sp>
    </p:spTree>
  </p:cSld>
  <p:clrMapOvr>
    <a:masterClrMapping/>
  </p:clrMapOvr>
</p:sld>
</file>

<file path=ppt/slides/slide4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TCP implementation: sliding window</a:t>
            </a:r>
          </a:p>
          <a:p>
            <a:pPr>
              <a:defRPr/>
            </a:pPr>
            <a:r>
              <a:t>Flow control</a:t>
            </a:r>
          </a:p>
          <a:p>
            <a:pPr>
              <a:defRPr/>
            </a:pPr>
            <a:r>
              <a:t>Congestion control</a:t>
            </a:r>
          </a:p>
          <a:p>
            <a:pPr>
              <a:defRPr/>
            </a:pPr>
            <a:r>
              <a:t>TCP header</a:t>
            </a:r>
          </a:p>
          <a:p>
            <a:pPr>
              <a:defRPr/>
            </a:pPr>
          </a:p>
        </p:txBody>
      </p:sp>
    </p:spTree>
  </p:cSld>
  <p:clrMapOvr>
    <a:masterClrMapping/>
  </p:clrMapOvr>
</p:sld>
</file>

<file path=ppt/slides/slide4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624841" y="698074"/>
            <a:ext cx="10931851" cy="2806463"/>
          </a:xfrm>
          <a:prstGeom prst="rect">
            <a:avLst/>
          </a:prstGeom>
          <a:noFill/>
        </p:spPr>
        <p:txBody>
          <a:bodyPr wrap="none">
            <a:spAutoFit/>
          </a:bodyPr>
          <a:lstStyle/>
          <a:p>
            <a:pPr>
              <a:defRPr/>
            </a:pPr>
            <a:r>
              <a:t>Previously, we set W to fully consume the bottleneck link bandwidth.</a:t>
            </a:r>
          </a:p>
          <a:p>
            <a:pPr>
              <a:defRPr/>
            </a:pPr>
            <a:r>
              <a:t>Example: S–D would set W to send data at 1 Gbps</a:t>
            </a:r>
          </a:p>
          <a:p>
            <a:pPr>
              <a:defRPr/>
            </a:pPr>
            <a:r>
              <a:t>In practice, the bottleneck is shared with other flows</a:t>
            </a:r>
          </a:p>
          <a:p>
            <a:pPr>
              <a:defRPr/>
            </a:pPr>
            <a:r>
              <a:t>Example: With the red flow, S–D should only send at 0.5 Gbps</a:t>
            </a:r>
          </a:p>
          <a:p>
            <a:pPr>
              <a:defRPr/>
            </a:pPr>
            <a:r>
              <a:t>Each sender should only consume its share of the bandwidth  Should reduce window size W</a:t>
            </a:r>
          </a:p>
          <a:p>
            <a:pPr>
              <a:defRPr/>
            </a:pPr>
            <a:r>
              <a:t>But, how do we update the window size?</a:t>
            </a:r>
          </a:p>
        </p:txBody>
      </p:sp>
      <p:sp>
        <p:nvSpPr>
          <p:cNvPr id="4" name="TextBox 3"/>
          <p:cNvSpPr txBox="1"/>
          <p:nvPr/>
        </p:nvSpPr>
        <p:spPr>
          <a:xfrm>
            <a:off x="7087678" y="3024722"/>
            <a:ext cx="4469014" cy="1483469"/>
          </a:xfrm>
          <a:prstGeom prst="rect">
            <a:avLst/>
          </a:prstGeom>
          <a:noFill/>
        </p:spPr>
        <p:txBody>
          <a:bodyPr wrap="none">
            <a:spAutoFit/>
          </a:bodyPr>
          <a:lstStyle/>
          <a:p>
            <a:pPr>
              <a:defRPr/>
            </a:pPr>
            <a:r>
              <a:t>Recall: W = RTT × bandwidth</a:t>
            </a:r>
          </a:p>
          <a:p>
            <a:pPr>
              <a:defRPr/>
            </a:pPr>
            <a:r>
              <a:t>So W and bandwidth are proportional (roughly speaking)</a:t>
            </a:r>
          </a:p>
        </p:txBody>
      </p:sp>
    </p:spTree>
  </p:cSld>
  <p:clrMapOvr>
    <a:masterClrMapping/>
  </p:clrMapOvr>
</p:sld>
</file>

<file path=ppt/slides/slide4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7642036" y="4629781"/>
            <a:ext cx="4469014" cy="1483469"/>
          </a:xfrm>
          <a:prstGeom prst="rect">
            <a:avLst/>
          </a:prstGeom>
          <a:noFill/>
        </p:spPr>
        <p:txBody>
          <a:bodyPr wrap="none">
            <a:spAutoFit/>
          </a:bodyPr>
          <a:lstStyle/>
          <a:p>
            <a:pPr>
              <a:defRPr/>
            </a:pPr>
            <a:r>
              <a:t>Recall: W = RTT × bandwidth</a:t>
            </a:r>
          </a:p>
          <a:p>
            <a:pPr>
              <a:defRPr/>
            </a:pPr>
            <a:r>
              <a:t>So W and bandwidth are proportional (roughly speaking)</a:t>
            </a:r>
          </a:p>
        </p:txBody>
      </p:sp>
      <p:sp>
        <p:nvSpPr>
          <p:cNvPr id="4" name="TextBox 3"/>
          <p:cNvSpPr txBox="1"/>
          <p:nvPr/>
        </p:nvSpPr>
        <p:spPr>
          <a:xfrm>
            <a:off x="255426" y="616261"/>
            <a:ext cx="11681148" cy="3587533"/>
          </a:xfrm>
          <a:prstGeom prst="rect">
            <a:avLst/>
          </a:prstGeom>
          <a:noFill/>
        </p:spPr>
        <p:txBody>
          <a:bodyPr wrap="none">
            <a:spAutoFit/>
          </a:bodyPr>
          <a:lstStyle/>
          <a:p>
            <a:pPr>
              <a:defRPr/>
            </a:pPr>
            <a:r>
              <a:t>The sender's TCP code implements a congestion control algorithm that dynamically computes the sender's share of bandwidth</a:t>
            </a:r>
          </a:p>
          <a:p>
            <a:pPr>
              <a:defRPr/>
            </a:pPr>
            <a:r>
              <a:t>The algorithm balances a few goals (e.g. performance, avoid overload, fairness)</a:t>
            </a:r>
          </a:p>
          <a:p>
            <a:pPr>
              <a:defRPr/>
            </a:pPr>
            <a:r>
              <a:t>Dynamic adjustment: Learn the current congestion level, and adjust rate accordingly</a:t>
            </a:r>
          </a:p>
          <a:p>
            <a:pPr>
              <a:defRPr/>
            </a:pPr>
            <a:r>
              <a:t>The output of the algorithm is a congestion window (cwnd)</a:t>
            </a:r>
          </a:p>
          <a:p>
            <a:pPr>
              <a:defRPr/>
            </a:pPr>
          </a:p>
          <a:p>
            <a:pPr>
              <a:defRPr/>
            </a:pPr>
            <a:r>
              <a:t>There are network-assisted congestion control algorithms (TCP ECN, ATM, DECbit, etc.):</a:t>
            </a:r>
          </a:p>
          <a:p>
            <a:pPr>
              <a:defRPr/>
            </a:pPr>
            <a:r>
              <a:t>Routers provide direct feedback to sender/receiver</a:t>
            </a:r>
          </a:p>
          <a:p>
            <a:pPr>
              <a:defRPr/>
            </a:pPr>
          </a:p>
          <a:p>
            <a:pPr>
              <a:defRPr/>
            </a:pPr>
          </a:p>
        </p:txBody>
      </p:sp>
      <p:sp>
        <p:nvSpPr>
          <p:cNvPr id="5" name="TextBox 4"/>
          <p:cNvSpPr txBox="1"/>
          <p:nvPr/>
        </p:nvSpPr>
        <p:spPr>
          <a:xfrm>
            <a:off x="773014" y="4320579"/>
            <a:ext cx="3776952" cy="660863"/>
          </a:xfrm>
          <a:prstGeom prst="rect">
            <a:avLst/>
          </a:prstGeom>
          <a:noFill/>
        </p:spPr>
        <p:txBody>
          <a:bodyPr wrap="none">
            <a:spAutoFit/>
          </a:bodyPr>
          <a:lstStyle/>
          <a:p>
            <a:pPr>
              <a:defRPr/>
            </a:pPr>
            <a:r>
              <a:t>I have magically decided that W = 7 avoids overloading the network</a:t>
            </a:r>
          </a:p>
        </p:txBody>
      </p:sp>
    </p:spTree>
  </p:cSld>
  <p:clrMapOvr>
    <a:masterClrMapping/>
  </p:clrMapOvr>
</p:sld>
</file>

<file path=ppt/slides/slide4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376521" y="1262903"/>
            <a:ext cx="11596403" cy="5595097"/>
          </a:xfrm>
          <a:prstGeom prst="rect">
            <a:avLst/>
          </a:prstGeom>
          <a:noFill/>
        </p:spPr>
        <p:txBody>
          <a:bodyPr wrap="none">
            <a:spAutoFit/>
          </a:bodyPr>
          <a:lstStyle/>
          <a:p>
            <a:pPr>
              <a:defRPr/>
            </a:pPr>
            <a:r>
              <a:t>Every host independently runs the same algorithm:</a:t>
            </a:r>
          </a:p>
          <a:p>
            <a:pPr>
              <a:defRPr/>
            </a:pPr>
            <a:r>
              <a:t>Pick an initial rate R (How do we pick the initial rate?)</a:t>
            </a:r>
          </a:p>
          <a:p>
            <a:pPr>
              <a:defRPr/>
            </a:pPr>
            <a:r>
              <a:t>Try sending at rate R for some period</a:t>
            </a:r>
          </a:p>
          <a:p>
            <a:pPr>
              <a:defRPr/>
            </a:pPr>
            <a:r>
              <a:t>Did I experience congestion in this time period? (How do we detect congestion: loss or delay?)</a:t>
            </a:r>
          </a:p>
          <a:p>
            <a:pPr>
              <a:defRPr/>
            </a:pPr>
            <a:r>
              <a:t>If no, increase R</a:t>
            </a:r>
          </a:p>
          <a:p>
            <a:pPr>
              <a:defRPr/>
            </a:pPr>
            <a:r>
              <a:t>If yes, reduce R (How much do we increase/decrease by?)</a:t>
            </a:r>
          </a:p>
          <a:p>
            <a:pPr>
              <a:defRPr/>
            </a:pPr>
            <a:r>
              <a:t>Repeat</a:t>
            </a:r>
          </a:p>
          <a:p>
            <a:pPr>
              <a:defRPr/>
            </a:pPr>
            <a:r>
              <a:t>Components of a solution:</a:t>
            </a:r>
          </a:p>
          <a:p>
            <a:pPr>
              <a:defRPr/>
            </a:pPr>
            <a:r>
              <a:t>Discovering an initial rate</a:t>
            </a:r>
          </a:p>
          <a:p>
            <a:pPr>
              <a:defRPr/>
            </a:pPr>
            <a:r>
              <a:t>Detecting congestion</a:t>
            </a:r>
          </a:p>
          <a:p>
            <a:pPr>
              <a:defRPr/>
            </a:pPr>
            <a:r>
              <a:t>Reacting to congestion (or lack thereof) by increasing/decreasing rate</a:t>
            </a:r>
          </a:p>
        </p:txBody>
      </p:sp>
      <p:sp>
        <p:nvSpPr>
          <p:cNvPr id="4" name="TextBox 3"/>
          <p:cNvSpPr txBox="1"/>
          <p:nvPr/>
        </p:nvSpPr>
        <p:spPr>
          <a:xfrm>
            <a:off x="376522" y="755545"/>
            <a:ext cx="5348003" cy="461665"/>
          </a:xfrm>
          <a:prstGeom prst="rect">
            <a:avLst/>
          </a:prstGeom>
          <a:noFill/>
        </p:spPr>
        <p:txBody>
          <a:bodyPr wrap="none">
            <a:spAutoFit/>
          </a:bodyPr>
          <a:lstStyle/>
          <a:p>
            <a:pPr>
              <a:defRPr/>
            </a:pPr>
            <a:r>
              <a:t>Congestion Control Algorithm Sketch</a:t>
            </a:r>
          </a:p>
        </p:txBody>
      </p:sp>
    </p:spTree>
  </p:cSld>
  <p:clrMapOvr>
    <a:masterClrMapping/>
  </p:clrMapOvr>
</p:sld>
</file>

<file path=ppt/slides/slide4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376522" y="755545"/>
            <a:ext cx="6205253" cy="461665"/>
          </a:xfrm>
          <a:prstGeom prst="rect">
            <a:avLst/>
          </a:prstGeom>
          <a:noFill/>
        </p:spPr>
        <p:txBody>
          <a:bodyPr wrap="none">
            <a:spAutoFit/>
          </a:bodyPr>
          <a:lstStyle/>
          <a:p>
            <a:pPr>
              <a:defRPr/>
            </a:pPr>
            <a:r>
              <a:t>Discovering an Initial Rate: Slow Start</a:t>
            </a:r>
          </a:p>
        </p:txBody>
      </p:sp>
      <p:sp>
        <p:nvSpPr>
          <p:cNvPr id="4" name="TextBox 3"/>
          <p:cNvSpPr txBox="1"/>
          <p:nvPr/>
        </p:nvSpPr>
        <p:spPr>
          <a:xfrm>
            <a:off x="435911" y="1288024"/>
            <a:ext cx="11320178" cy="2331475"/>
          </a:xfrm>
          <a:prstGeom prst="rect">
            <a:avLst/>
          </a:prstGeom>
          <a:noFill/>
        </p:spPr>
        <p:txBody>
          <a:bodyPr wrap="none">
            <a:spAutoFit/>
          </a:bodyPr>
          <a:lstStyle/>
          <a:p>
            <a:pPr>
              <a:defRPr/>
            </a:pPr>
            <a:r>
              <a:t>Slow start is an algorithm for discovering the initial rate:</a:t>
            </a:r>
          </a:p>
          <a:p>
            <a:pPr>
              <a:defRPr/>
            </a:pPr>
            <a:r>
              <a:t>Start with a small rate (could be much less than actual bandwidth)</a:t>
            </a:r>
          </a:p>
          <a:p>
            <a:pPr>
              <a:defRPr/>
            </a:pPr>
            <a:r>
              <a:t>Increase exponentially (e.g. double rate each time) until we detect loss</a:t>
            </a:r>
          </a:p>
          <a:p>
            <a:pPr>
              <a:defRPr/>
            </a:pPr>
            <a:r>
              <a:t>A safe rate is the most recent rate before detecting loss:</a:t>
            </a:r>
          </a:p>
          <a:p>
            <a:pPr>
              <a:defRPr/>
            </a:pPr>
            <a:r>
              <a:t>0.5 × rate when loss occurred</a:t>
            </a:r>
          </a:p>
        </p:txBody>
      </p:sp>
    </p:spTree>
  </p:cSld>
  <p:clrMapOvr>
    <a:masterClrMapping/>
  </p:clrMapOvr>
</p:sld>
</file>

<file path=ppt/slides/slide4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376522" y="755545"/>
            <a:ext cx="6205253" cy="461665"/>
          </a:xfrm>
          <a:prstGeom prst="rect">
            <a:avLst/>
          </a:prstGeom>
          <a:noFill/>
        </p:spPr>
        <p:txBody>
          <a:bodyPr wrap="none">
            <a:spAutoFit/>
          </a:bodyPr>
          <a:lstStyle/>
          <a:p>
            <a:pPr>
              <a:defRPr/>
            </a:pPr>
            <a:r>
              <a:t>Reacting to Congestion</a:t>
            </a:r>
          </a:p>
        </p:txBody>
      </p:sp>
      <p:sp>
        <p:nvSpPr>
          <p:cNvPr id="4" name="TextBox 3"/>
          <p:cNvSpPr txBox="1"/>
          <p:nvPr/>
        </p:nvSpPr>
        <p:spPr>
          <a:xfrm>
            <a:off x="435911" y="1288023"/>
            <a:ext cx="11320178" cy="3617351"/>
          </a:xfrm>
          <a:prstGeom prst="rect">
            <a:avLst/>
          </a:prstGeom>
          <a:noFill/>
        </p:spPr>
        <p:txBody>
          <a:bodyPr wrap="none">
            <a:spAutoFit/>
          </a:bodyPr>
          <a:lstStyle/>
          <a:p>
            <a:pPr>
              <a:defRPr/>
            </a:pPr>
            <a:r>
              <a:t>Rate adjustment: How much do we increase/decrease by?</a:t>
            </a:r>
          </a:p>
          <a:p>
            <a:pPr>
              <a:defRPr/>
            </a:pPr>
            <a:r>
              <a:t>Critical part of congestion control design</a:t>
            </a:r>
          </a:p>
          <a:p>
            <a:pPr>
              <a:defRPr/>
            </a:pPr>
            <a:r>
              <a:t>Determines how quickly a host adapts to changes in available bandwidth</a:t>
            </a:r>
          </a:p>
          <a:p>
            <a:pPr>
              <a:defRPr/>
            </a:pPr>
          </a:p>
          <a:p>
            <a:pPr>
              <a:defRPr/>
            </a:pPr>
            <a:r>
              <a:t>Goals for rate adjustment:</a:t>
            </a:r>
          </a:p>
          <a:p>
            <a:pPr>
              <a:defRPr/>
            </a:pPr>
            <a:r>
              <a:t>Efficiency: High utilization of link bandwidth.</a:t>
            </a:r>
          </a:p>
          <a:p>
            <a:pPr>
              <a:defRPr/>
            </a:pPr>
            <a:r>
              <a:t>Fairness: Each flow gets an equal share of bandwidth.</a:t>
            </a:r>
          </a:p>
        </p:txBody>
      </p:sp>
    </p:spTree>
  </p:cSld>
  <p:clrMapOvr>
    <a:masterClrMapping/>
  </p:clrMapOvr>
</p:sld>
</file>

<file path=ppt/slides/slide4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376522" y="755545"/>
            <a:ext cx="6205253" cy="461665"/>
          </a:xfrm>
          <a:prstGeom prst="rect">
            <a:avLst/>
          </a:prstGeom>
          <a:noFill/>
        </p:spPr>
        <p:txBody>
          <a:bodyPr wrap="none">
            <a:spAutoFit/>
          </a:bodyPr>
          <a:lstStyle/>
          <a:p>
            <a:pPr>
              <a:defRPr/>
            </a:pPr>
            <a:r>
              <a:t>Reacting to Congestion</a:t>
            </a:r>
          </a:p>
        </p:txBody>
      </p:sp>
      <p:sp>
        <p:nvSpPr>
          <p:cNvPr id="4" name="TextBox 3"/>
          <p:cNvSpPr txBox="1"/>
          <p:nvPr/>
        </p:nvSpPr>
        <p:spPr>
          <a:xfrm>
            <a:off x="0" y="1859523"/>
            <a:ext cx="6172201" cy="3684027"/>
          </a:xfrm>
          <a:prstGeom prst="rect">
            <a:avLst/>
          </a:prstGeom>
          <a:noFill/>
        </p:spPr>
        <p:txBody>
          <a:bodyPr wrap="none">
            <a:spAutoFit/>
          </a:bodyPr>
          <a:lstStyle/>
          <a:p>
            <a:pPr>
              <a:defRPr/>
            </a:pPr>
            <a:r>
              <a:t>At a high level, we can either adjust quickly or slowly:</a:t>
            </a:r>
          </a:p>
          <a:p>
            <a:pPr>
              <a:defRPr/>
            </a:pPr>
            <a:r>
              <a:t>Fast: Multiplicative changes.</a:t>
            </a:r>
          </a:p>
          <a:p>
            <a:pPr>
              <a:defRPr/>
            </a:pPr>
            <a:r>
              <a:t>Increase by doubling: R → 2R</a:t>
            </a:r>
          </a:p>
          <a:p>
            <a:pPr>
              <a:defRPr/>
            </a:pPr>
            <a:r>
              <a:t>Decrease by halving: R → R/2</a:t>
            </a:r>
          </a:p>
          <a:p>
            <a:pPr>
              <a:defRPr/>
            </a:pPr>
            <a:r>
              <a:t>Slow: Additive changes.</a:t>
            </a:r>
          </a:p>
          <a:p>
            <a:pPr>
              <a:defRPr/>
            </a:pPr>
            <a:r>
              <a:t>Increase by adding: R → R + 1</a:t>
            </a:r>
          </a:p>
          <a:p>
            <a:pPr>
              <a:defRPr/>
            </a:pPr>
            <a:r>
              <a:t>Decrease by subtracting: R → R – 1</a:t>
            </a:r>
          </a:p>
          <a:p>
            <a:pPr>
              <a:defRPr/>
            </a:pPr>
          </a:p>
        </p:txBody>
      </p:sp>
      <p:sp>
        <p:nvSpPr>
          <p:cNvPr id="5" name="TextBox 4"/>
          <p:cNvSpPr txBox="1"/>
          <p:nvPr/>
        </p:nvSpPr>
        <p:spPr>
          <a:xfrm>
            <a:off x="6863323" y="1016281"/>
            <a:ext cx="5047129" cy="5370509"/>
          </a:xfrm>
          <a:prstGeom prst="rect">
            <a:avLst/>
          </a:prstGeom>
          <a:noFill/>
        </p:spPr>
        <p:txBody>
          <a:bodyPr wrap="none">
            <a:spAutoFit/>
          </a:bodyPr>
          <a:lstStyle/>
          <a:p>
            <a:pPr>
              <a:defRPr/>
            </a:pPr>
            <a:r>
              <a:t>We can combine these rates in four ways:</a:t>
            </a:r>
          </a:p>
          <a:p>
            <a:pPr>
              <a:defRPr/>
            </a:pPr>
            <a:r>
              <a:t>AIAD:   	Additive Increase, 	</a:t>
            </a:r>
          </a:p>
          <a:p>
            <a:pPr>
              <a:defRPr/>
            </a:pPr>
            <a:r>
              <a:t>		Additive Decrease</a:t>
            </a:r>
          </a:p>
          <a:p>
            <a:pPr>
              <a:defRPr/>
            </a:pPr>
          </a:p>
          <a:p>
            <a:pPr>
              <a:defRPr/>
            </a:pPr>
            <a:r>
              <a:t>AIMD:  	Additive Increase, 	</a:t>
            </a:r>
          </a:p>
          <a:p>
            <a:pPr>
              <a:defRPr/>
            </a:pPr>
            <a:r>
              <a:t>		Multiplicative Decrease </a:t>
            </a:r>
          </a:p>
          <a:p>
            <a:pPr>
              <a:defRPr/>
            </a:pPr>
            <a:r>
              <a:t>		(TCP uses this)</a:t>
            </a:r>
          </a:p>
          <a:p>
            <a:pPr>
              <a:defRPr/>
            </a:pPr>
          </a:p>
          <a:p>
            <a:pPr>
              <a:defRPr/>
            </a:pPr>
            <a:r>
              <a:t>MIAD: 	Multiplicative Increase, 	</a:t>
            </a:r>
          </a:p>
          <a:p>
            <a:pPr>
              <a:defRPr/>
            </a:pPr>
            <a:r>
              <a:t>		Additive Decrease</a:t>
            </a:r>
          </a:p>
          <a:p>
            <a:pPr>
              <a:defRPr/>
            </a:pPr>
          </a:p>
          <a:p>
            <a:pPr>
              <a:defRPr/>
            </a:pPr>
            <a:r>
              <a:t>MIMD: 	Multiplicative Increase, 	</a:t>
            </a:r>
          </a:p>
          <a:p>
            <a:pPr>
              <a:defRPr/>
            </a:pPr>
            <a:r>
              <a:t>		Multiplicative Decrease</a:t>
            </a:r>
          </a:p>
        </p:txBody>
      </p:sp>
    </p:spTree>
  </p:cSld>
  <p:clrMapOvr>
    <a:masterClrMapping/>
  </p:clrMapOvr>
</p:sld>
</file>

<file path=ppt/slides/slide4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376522" y="755545"/>
            <a:ext cx="6205253" cy="461665"/>
          </a:xfrm>
          <a:prstGeom prst="rect">
            <a:avLst/>
          </a:prstGeom>
          <a:noFill/>
        </p:spPr>
        <p:txBody>
          <a:bodyPr wrap="none">
            <a:spAutoFit/>
          </a:bodyPr>
          <a:lstStyle/>
          <a:p>
            <a:pPr>
              <a:defRPr/>
            </a:pPr>
            <a:r>
              <a:t>Reacting to Congestion</a:t>
            </a:r>
          </a:p>
        </p:txBody>
      </p:sp>
      <p:sp>
        <p:nvSpPr>
          <p:cNvPr id="4" name="TextBox 3"/>
          <p:cNvSpPr txBox="1"/>
          <p:nvPr/>
        </p:nvSpPr>
        <p:spPr>
          <a:xfrm>
            <a:off x="3937747" y="742350"/>
            <a:ext cx="8204947" cy="3076616"/>
          </a:xfrm>
          <a:prstGeom prst="rect">
            <a:avLst/>
          </a:prstGeom>
          <a:noFill/>
        </p:spPr>
        <p:txBody>
          <a:bodyPr wrap="none">
            <a:spAutoFit/>
          </a:bodyPr>
          <a:lstStyle/>
          <a:p>
            <a:pPr>
              <a:defRPr/>
            </a:pPr>
            <a:r>
              <a:t>Why AIMD? Intuition: Sending too much is worse than sending too little</a:t>
            </a:r>
          </a:p>
          <a:p>
            <a:pPr>
              <a:defRPr/>
            </a:pPr>
            <a:r>
              <a:t>Sending too much: Congestion, packets dropped and retransmitted</a:t>
            </a:r>
          </a:p>
          <a:p>
            <a:pPr>
              <a:defRPr/>
            </a:pPr>
            <a:r>
              <a:t>Sending too little: Somewhat lower throughput</a:t>
            </a:r>
          </a:p>
          <a:p>
            <a:pPr>
              <a:defRPr/>
            </a:pPr>
            <a:r>
              <a:t>General approach:</a:t>
            </a:r>
          </a:p>
          <a:p>
            <a:pPr>
              <a:defRPr/>
            </a:pPr>
            <a:r>
              <a:t>Gentle increase when uncongested (exploration)</a:t>
            </a:r>
          </a:p>
          <a:p>
            <a:pPr>
              <a:defRPr/>
            </a:pPr>
            <a:r>
              <a:t>Rapid decrease when congestion detected</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83570"/>
            <a:ext cx="10515600" cy="1046560"/>
          </a:xfrm>
          <a:prstGeom prst="rect">
            <a:avLst/>
          </a:prstGeom>
          <a:noFill/>
        </p:spPr>
        <p:txBody>
          <a:bodyPr wrap="none">
            <a:spAutoFit/>
          </a:bodyPr>
          <a:lstStyle/>
          <a:p>
            <a:pPr>
              <a:defRPr/>
            </a:pPr>
            <a:r>
              <a:t>DES internals: IP and IP-1 </a:t>
            </a:r>
          </a:p>
        </p:txBody>
      </p:sp>
      <p:sp>
        <p:nvSpPr>
          <p:cNvPr id="3" name="TextBox 2"/>
          <p:cNvSpPr txBox="1"/>
          <p:nvPr/>
        </p:nvSpPr>
        <p:spPr>
          <a:xfrm>
            <a:off x="678543" y="1130129"/>
            <a:ext cx="5627914" cy="1112328"/>
          </a:xfrm>
          <a:prstGeom prst="rect">
            <a:avLst/>
          </a:prstGeom>
          <a:noFill/>
        </p:spPr>
        <p:txBody>
          <a:bodyPr wrap="none">
            <a:spAutoFit/>
          </a:bodyPr>
          <a:lstStyle/>
          <a:p>
            <a:pPr>
              <a:defRPr/>
            </a:pPr>
            <a:r>
              <a:t>Bitwise permutations</a:t>
            </a:r>
          </a:p>
          <a:p>
            <a:pPr>
              <a:defRPr/>
            </a:pPr>
            <a:r>
              <a:t>Described by tables IP and IP-1</a:t>
            </a:r>
          </a:p>
        </p:txBody>
      </p:sp>
      <p:pic>
        <p:nvPicPr>
          <p:cNvPr id="4" name="Picture 3" descr="image.png"/>
          <p:cNvPicPr>
            <a:picLocks noChangeAspect="1"/>
          </p:cNvPicPr>
          <p:nvPr/>
        </p:nvPicPr>
        <p:blipFill>
          <a:blip r:embed="rId2"/>
          <a:stretch>
            <a:fillRect/>
          </a:stretch>
        </p:blipFill>
        <p:spPr>
          <a:xfrm>
            <a:off x="8149771" y="1841329"/>
            <a:ext cx="4042229" cy="3417195"/>
          </a:xfrm>
          <a:prstGeom prst="rect">
            <a:avLst/>
          </a:prstGeom>
        </p:spPr>
      </p:pic>
      <p:pic>
        <p:nvPicPr>
          <p:cNvPr id="5" name="Picture 4" descr="image.png"/>
          <p:cNvPicPr>
            <a:picLocks noChangeAspect="1"/>
          </p:cNvPicPr>
          <p:nvPr/>
        </p:nvPicPr>
        <p:blipFill>
          <a:blip r:embed="rId3"/>
          <a:stretch>
            <a:fillRect/>
          </a:stretch>
        </p:blipFill>
        <p:spPr>
          <a:xfrm>
            <a:off x="527479" y="2177143"/>
            <a:ext cx="7622292" cy="4597288"/>
          </a:xfrm>
          <a:prstGeom prst="rect">
            <a:avLst/>
          </a:prstGeom>
        </p:spPr>
      </p:pic>
    </p:spTree>
  </p:cSld>
  <p:clrMapOvr>
    <a:masterClrMapping/>
  </p:clrMapOvr>
</p:sld>
</file>

<file path=ppt/slides/slide4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297798" y="878034"/>
            <a:ext cx="11596403" cy="2665439"/>
          </a:xfrm>
          <a:prstGeom prst="rect">
            <a:avLst/>
          </a:prstGeom>
          <a:noFill/>
        </p:spPr>
        <p:txBody>
          <a:bodyPr wrap="none">
            <a:spAutoFit/>
          </a:bodyPr>
          <a:lstStyle/>
          <a:p>
            <a:pPr>
              <a:defRPr/>
            </a:pPr>
            <a:r>
              <a:t>Pick an initial rate R (How do we pick the initial rate?  Slow start)</a:t>
            </a:r>
          </a:p>
          <a:p>
            <a:pPr>
              <a:defRPr/>
            </a:pPr>
            <a:r>
              <a:t>Try sending at rate R for some period </a:t>
            </a:r>
          </a:p>
          <a:p>
            <a:pPr>
              <a:defRPr/>
            </a:pPr>
            <a:r>
              <a:t>Did I experience congestion in this time period? (How do we detect congestion: Packet loss)</a:t>
            </a:r>
          </a:p>
          <a:p>
            <a:pPr>
              <a:defRPr/>
            </a:pPr>
            <a:r>
              <a:t>If no, increase R (How much do we increase by?  Additive increase)</a:t>
            </a:r>
          </a:p>
          <a:p>
            <a:pPr>
              <a:defRPr/>
            </a:pPr>
            <a:r>
              <a:t>If yes, reduce R (How much do we decrease by?  Multiplicative decrease)</a:t>
            </a:r>
          </a:p>
          <a:p>
            <a:pPr>
              <a:defRPr/>
            </a:pPr>
            <a:r>
              <a:t>Repeat</a:t>
            </a:r>
          </a:p>
        </p:txBody>
      </p:sp>
      <p:sp>
        <p:nvSpPr>
          <p:cNvPr id="4" name="TextBox 3"/>
          <p:cNvSpPr txBox="1"/>
          <p:nvPr/>
        </p:nvSpPr>
        <p:spPr>
          <a:xfrm>
            <a:off x="297798" y="4643621"/>
            <a:ext cx="2555000" cy="830997"/>
          </a:xfrm>
          <a:prstGeom prst="rect">
            <a:avLst/>
          </a:prstGeom>
          <a:noFill/>
        </p:spPr>
        <p:txBody>
          <a:bodyPr wrap="none">
            <a:spAutoFit/>
          </a:bodyPr>
          <a:lstStyle/>
          <a:p>
            <a:pPr>
              <a:defRPr/>
            </a:pPr>
            <a:r>
              <a:t>This algorithm creates a sawtooth-shaped graph as the rate is adjusted</a:t>
            </a:r>
          </a:p>
        </p:txBody>
      </p:sp>
      <p:sp>
        <p:nvSpPr>
          <p:cNvPr id="5" name="TextBox 4"/>
          <p:cNvSpPr txBox="1"/>
          <p:nvPr/>
        </p:nvSpPr>
        <p:spPr>
          <a:xfrm>
            <a:off x="5372332" y="1395788"/>
            <a:ext cx="4709174" cy="461665"/>
          </a:xfrm>
          <a:prstGeom prst="rect">
            <a:avLst/>
          </a:prstGeom>
          <a:noFill/>
        </p:spPr>
        <p:txBody>
          <a:bodyPr wrap="none">
            <a:spAutoFit/>
          </a:bodyPr>
          <a:lstStyle/>
          <a:p>
            <a:pPr>
              <a:defRPr/>
            </a:pPr>
            <a:r>
              <a:t>Q1: How long?   RTT? or event-driven</a:t>
            </a:r>
          </a:p>
        </p:txBody>
      </p:sp>
    </p:spTree>
  </p:cSld>
  <p:clrMapOvr>
    <a:masterClrMapping/>
  </p:clrMapOvr>
</p:sld>
</file>

<file path=ppt/slides/slide4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376522" y="755545"/>
            <a:ext cx="6205253" cy="461665"/>
          </a:xfrm>
          <a:prstGeom prst="rect">
            <a:avLst/>
          </a:prstGeom>
          <a:noFill/>
        </p:spPr>
        <p:txBody>
          <a:bodyPr wrap="none">
            <a:spAutoFit/>
          </a:bodyPr>
          <a:lstStyle/>
          <a:p>
            <a:pPr>
              <a:defRPr/>
            </a:pPr>
            <a:r>
              <a:t>Windows and Rates</a:t>
            </a:r>
          </a:p>
        </p:txBody>
      </p:sp>
      <p:sp>
        <p:nvSpPr>
          <p:cNvPr id="4" name="TextBox 3"/>
          <p:cNvSpPr txBox="1"/>
          <p:nvPr/>
        </p:nvSpPr>
        <p:spPr>
          <a:xfrm>
            <a:off x="127747" y="1217209"/>
            <a:ext cx="11936505" cy="5506319"/>
          </a:xfrm>
          <a:prstGeom prst="rect">
            <a:avLst/>
          </a:prstGeom>
          <a:noFill/>
        </p:spPr>
        <p:txBody>
          <a:bodyPr wrap="none">
            <a:spAutoFit/>
          </a:bodyPr>
          <a:lstStyle/>
          <a:p>
            <a:pPr>
              <a:defRPr/>
            </a:pPr>
            <a:r>
              <a:t>Q1: How long is "some period of time"?</a:t>
            </a:r>
          </a:p>
          <a:p>
            <a:pPr>
              <a:defRPr/>
            </a:pPr>
            <a:r>
              <a:t>Ideally, each iteration lasts for one RTT  RTT is hard to measure, changes dynamically</a:t>
            </a:r>
          </a:p>
          <a:p>
            <a:pPr>
              <a:defRPr/>
            </a:pPr>
            <a:r>
              <a:t>CWND updates are event-driven: Sender adjusts CWND each time something interesting happens in TCP</a:t>
            </a:r>
          </a:p>
          <a:p>
            <a:pPr>
              <a:defRPr/>
            </a:pPr>
            <a:r>
              <a:t>We get an ack for new data:</a:t>
            </a:r>
          </a:p>
          <a:p>
            <a:pPr>
              <a:defRPr/>
            </a:pPr>
            <a:r>
              <a:t>This means there was no congestion</a:t>
            </a:r>
          </a:p>
          <a:p>
            <a:pPr>
              <a:defRPr/>
            </a:pPr>
            <a:r>
              <a:t>Increase CWND (using slow-start, or additive increase in AIMD)</a:t>
            </a:r>
          </a:p>
          <a:p>
            <a:pPr>
              <a:defRPr/>
            </a:pPr>
            <a:r>
              <a:t>We get 3 duplicate acks and declare a packet lost:</a:t>
            </a:r>
          </a:p>
          <a:p>
            <a:pPr>
              <a:defRPr/>
            </a:pPr>
            <a:r>
              <a:t>Probably an isolated loss, since we're still getting subsequent acks</a:t>
            </a:r>
          </a:p>
          <a:p>
            <a:pPr>
              <a:defRPr/>
            </a:pPr>
            <a:r>
              <a:t>Decrease CWND (multiplicative decrease in AIMD)</a:t>
            </a:r>
          </a:p>
          <a:p>
            <a:pPr>
              <a:defRPr/>
            </a:pPr>
            <a:r>
              <a:t>The timer expires and we declare a packet lost:</a:t>
            </a:r>
          </a:p>
          <a:p>
            <a:pPr>
              <a:defRPr/>
            </a:pPr>
            <a:r>
              <a:t>We probably lost several packets – didn't get any duplicate acks. Bad news!</a:t>
            </a:r>
          </a:p>
          <a:p>
            <a:pPr>
              <a:defRPr/>
            </a:pPr>
            <a:r>
              <a:t>Abandon current rate and start over from slow-start</a:t>
            </a:r>
          </a:p>
          <a:p>
            <a:pPr>
              <a:defRPr/>
            </a:pPr>
          </a:p>
          <a:p>
            <a:pPr>
              <a:defRPr/>
            </a:pPr>
          </a:p>
        </p:txBody>
      </p:sp>
    </p:spTree>
  </p:cSld>
  <p:clrMapOvr>
    <a:masterClrMapping/>
  </p:clrMapOvr>
</p:sld>
</file>

<file path=ppt/slides/slide4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376523" y="755545"/>
            <a:ext cx="9439830" cy="461665"/>
          </a:xfrm>
          <a:prstGeom prst="rect">
            <a:avLst/>
          </a:prstGeom>
          <a:noFill/>
        </p:spPr>
        <p:txBody>
          <a:bodyPr wrap="none">
            <a:spAutoFit/>
          </a:bodyPr>
          <a:lstStyle/>
          <a:p>
            <a:pPr>
              <a:defRPr/>
            </a:pPr>
            <a:r>
              <a:t>Q2: Event-Driven Slow Start – SSTHRESH (Slow Start Threshold)</a:t>
            </a:r>
          </a:p>
        </p:txBody>
      </p:sp>
      <p:sp>
        <p:nvSpPr>
          <p:cNvPr id="4" name="TextBox 3"/>
          <p:cNvSpPr txBox="1"/>
          <p:nvPr/>
        </p:nvSpPr>
        <p:spPr>
          <a:xfrm>
            <a:off x="1083611" y="1517556"/>
            <a:ext cx="2716297" cy="369332"/>
          </a:xfrm>
          <a:prstGeom prst="rect">
            <a:avLst/>
          </a:prstGeom>
          <a:noFill/>
        </p:spPr>
        <p:txBody>
          <a:bodyPr wrap="none">
            <a:spAutoFit/>
          </a:bodyPr>
          <a:lstStyle/>
          <a:p>
            <a:pPr>
              <a:defRPr/>
            </a:pPr>
            <a:r>
              <a:t>Event-Driven Slow Start</a:t>
            </a:r>
          </a:p>
        </p:txBody>
      </p:sp>
      <p:sp>
        <p:nvSpPr>
          <p:cNvPr id="5" name="TextBox 4"/>
          <p:cNvSpPr txBox="1"/>
          <p:nvPr/>
        </p:nvSpPr>
        <p:spPr>
          <a:xfrm>
            <a:off x="4323229" y="1162602"/>
            <a:ext cx="7893419" cy="3484095"/>
          </a:xfrm>
          <a:prstGeom prst="rect">
            <a:avLst/>
          </a:prstGeom>
          <a:noFill/>
        </p:spPr>
        <p:txBody>
          <a:bodyPr wrap="none">
            <a:spAutoFit/>
          </a:bodyPr>
          <a:lstStyle/>
          <a:p>
            <a:pPr>
              <a:defRPr/>
            </a:pPr>
            <a:r>
              <a:t>When connection begins, increase rate/ cwnd exponentially until first loss event:</a:t>
            </a:r>
          </a:p>
          <a:p>
            <a:pPr>
              <a:defRPr/>
            </a:pPr>
            <a:r>
              <a:t>Initially cwnd = 1 MSS (Maximum Segment Size)</a:t>
            </a:r>
          </a:p>
          <a:p>
            <a:pPr>
              <a:defRPr/>
            </a:pPr>
            <a:r>
              <a:t>Double cwnd every RTT</a:t>
            </a:r>
          </a:p>
          <a:p>
            <a:pPr>
              <a:defRPr/>
            </a:pPr>
            <a:r>
              <a:t>Done by incrementing cwnd for every ACK received</a:t>
            </a:r>
          </a:p>
          <a:p>
            <a:pPr>
              <a:defRPr/>
            </a:pPr>
            <a:r>
              <a:t>After detecting the first loss, SSTHRESH "remembers" approximately where congestion occurred, preventing the sender from immediately growing too aggressively again</a:t>
            </a:r>
          </a:p>
        </p:txBody>
      </p:sp>
    </p:spTree>
  </p:cSld>
  <p:clrMapOvr>
    <a:masterClrMapping/>
  </p:clrMapOvr>
</p:sld>
</file>

<file path=ppt/slides/slide4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376523" y="755545"/>
            <a:ext cx="9439830" cy="461665"/>
          </a:xfrm>
          <a:prstGeom prst="rect">
            <a:avLst/>
          </a:prstGeom>
          <a:noFill/>
        </p:spPr>
        <p:txBody>
          <a:bodyPr wrap="none">
            <a:spAutoFit/>
          </a:bodyPr>
          <a:lstStyle/>
          <a:p>
            <a:pPr>
              <a:defRPr/>
            </a:pPr>
            <a:r>
              <a:t>Q2: Event-Driven Slow Start – SSTHRESH (Slow Start Threshold)</a:t>
            </a:r>
          </a:p>
        </p:txBody>
      </p:sp>
      <p:sp>
        <p:nvSpPr>
          <p:cNvPr id="4" name="TextBox 3"/>
          <p:cNvSpPr txBox="1"/>
          <p:nvPr/>
        </p:nvSpPr>
        <p:spPr>
          <a:xfrm>
            <a:off x="376523" y="1162602"/>
            <a:ext cx="11140669" cy="2909258"/>
          </a:xfrm>
          <a:prstGeom prst="rect">
            <a:avLst/>
          </a:prstGeom>
          <a:noFill/>
        </p:spPr>
        <p:txBody>
          <a:bodyPr wrap="none">
            <a:spAutoFit/>
          </a:bodyPr>
          <a:lstStyle/>
          <a:p>
            <a:pPr>
              <a:defRPr/>
            </a:pPr>
            <a:r>
              <a:t>When we encounter the packet loss:</a:t>
            </a:r>
          </a:p>
          <a:p>
            <a:pPr>
              <a:defRPr/>
            </a:pPr>
            <a:r>
              <a:t>Enter TCP recovery phase: TCP responds to detected packet loss and attempts to restore normal transmission rates while avoiding further congestion</a:t>
            </a:r>
          </a:p>
          <a:p>
            <a:pPr>
              <a:defRPr/>
            </a:pPr>
            <a:r>
              <a:t>SSTHRESH helps us remember the last safe rate</a:t>
            </a:r>
          </a:p>
          <a:p>
            <a:pPr>
              <a:defRPr/>
            </a:pPr>
            <a:r>
              <a:t>SSTHRESH serves 3 primary functions: </a:t>
            </a:r>
          </a:p>
          <a:p>
            <a:pPr>
              <a:defRPr/>
            </a:pPr>
            <a:r>
              <a:t>1. Phase Transition Control: Determines when to switch from Slow Start (exponential growth) to Congestion Avoidance (linear growth)</a:t>
            </a:r>
          </a:p>
        </p:txBody>
      </p:sp>
      <p:sp>
        <p:nvSpPr>
          <p:cNvPr id="5" name="TextBox 4"/>
          <p:cNvSpPr txBox="1"/>
          <p:nvPr/>
        </p:nvSpPr>
        <p:spPr>
          <a:xfrm>
            <a:off x="2056304" y="5277806"/>
            <a:ext cx="4089165" cy="399020"/>
          </a:xfrm>
          <a:prstGeom prst="rect">
            <a:avLst/>
          </a:prstGeom>
          <a:noFill/>
        </p:spPr>
        <p:txBody>
          <a:bodyPr wrap="none">
            <a:spAutoFit/>
          </a:bodyPr>
          <a:lstStyle/>
          <a:p>
            <a:pPr>
              <a:defRPr/>
            </a:pPr>
            <a:r>
              <a:t>Set SSTHRESH = CWND/2</a:t>
            </a:r>
          </a:p>
        </p:txBody>
      </p:sp>
    </p:spTree>
  </p:cSld>
  <p:clrMapOvr>
    <a:masterClrMapping/>
  </p:clrMapOvr>
</p:sld>
</file>

<file path=ppt/slides/slide4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376523" y="755545"/>
            <a:ext cx="9439830" cy="461665"/>
          </a:xfrm>
          <a:prstGeom prst="rect">
            <a:avLst/>
          </a:prstGeom>
          <a:noFill/>
        </p:spPr>
        <p:txBody>
          <a:bodyPr wrap="none">
            <a:spAutoFit/>
          </a:bodyPr>
          <a:lstStyle/>
          <a:p>
            <a:pPr>
              <a:defRPr/>
            </a:pPr>
            <a:r>
              <a:t>SSTHRESH and TCP Recovery Phases</a:t>
            </a:r>
          </a:p>
        </p:txBody>
      </p:sp>
      <p:sp>
        <p:nvSpPr>
          <p:cNvPr id="4" name="TextBox 3"/>
          <p:cNvSpPr txBox="1"/>
          <p:nvPr/>
        </p:nvSpPr>
        <p:spPr>
          <a:xfrm>
            <a:off x="525665" y="1297049"/>
            <a:ext cx="11140669" cy="1335494"/>
          </a:xfrm>
          <a:prstGeom prst="rect">
            <a:avLst/>
          </a:prstGeom>
          <a:noFill/>
        </p:spPr>
        <p:txBody>
          <a:bodyPr wrap="none">
            <a:spAutoFit/>
          </a:bodyPr>
          <a:lstStyle/>
          <a:p>
            <a:pPr>
              <a:defRPr/>
            </a:pPr>
            <a:r>
              <a:t>SSTHRESH serves 3 primary functions: </a:t>
            </a:r>
          </a:p>
          <a:p>
            <a:pPr>
              <a:defRPr/>
            </a:pPr>
            <a:r>
              <a:t>2. Congestion Memory: Stores the approximate point where congestion was last detected</a:t>
            </a:r>
          </a:p>
          <a:p>
            <a:pPr>
              <a:defRPr/>
            </a:pPr>
            <a:r>
              <a:t>3. Recovery Guidance: Influences behavior during and after congestion recovery</a:t>
            </a:r>
          </a:p>
        </p:txBody>
      </p:sp>
      <p:sp>
        <p:nvSpPr>
          <p:cNvPr id="5" name="TextBox 4"/>
          <p:cNvSpPr txBox="1"/>
          <p:nvPr/>
        </p:nvSpPr>
        <p:spPr>
          <a:xfrm>
            <a:off x="92243" y="2694113"/>
            <a:ext cx="5345201" cy="3247043"/>
          </a:xfrm>
          <a:prstGeom prst="rect">
            <a:avLst/>
          </a:prstGeom>
          <a:noFill/>
        </p:spPr>
        <p:txBody>
          <a:bodyPr wrap="none">
            <a:spAutoFit/>
          </a:bodyPr>
          <a:lstStyle/>
          <a:p>
            <a:pPr>
              <a:defRPr/>
            </a:pPr>
            <a:r>
              <a:t>Upon packet loss detection (3 dup ACKs): </a:t>
            </a:r>
          </a:p>
          <a:p>
            <a:pPr>
              <a:defRPr/>
            </a:pPr>
            <a:r>
              <a:t>Fast Recovery</a:t>
            </a:r>
          </a:p>
          <a:p>
            <a:pPr>
              <a:defRPr/>
            </a:pPr>
            <a:r>
              <a:t>SSTHRESH = cwnd / 2  Set new threshold</a:t>
            </a:r>
          </a:p>
          <a:p>
            <a:pPr>
              <a:defRPr/>
            </a:pPr>
            <a:r>
              <a:t>cwnd = SSTHRESH (Stay at threshold level), or cwnd = 1 (If dividing by 2 causes CWND to fall below 1, it's okay to round up to 1 packet)</a:t>
            </a:r>
          </a:p>
          <a:p>
            <a:pPr>
              <a:defRPr/>
            </a:pPr>
            <a:r>
              <a:t>Stay in the Congestion Avoidance Phase</a:t>
            </a:r>
          </a:p>
          <a:p>
            <a:pPr>
              <a:defRPr/>
            </a:pPr>
            <a:r>
              <a:t>Network is still working (receiving ACKs), so we assume selective packet loss</a:t>
            </a:r>
          </a:p>
        </p:txBody>
      </p:sp>
      <p:sp>
        <p:nvSpPr>
          <p:cNvPr id="6" name="TextBox 5"/>
          <p:cNvSpPr txBox="1"/>
          <p:nvPr/>
        </p:nvSpPr>
        <p:spPr>
          <a:xfrm>
            <a:off x="6541714" y="2837094"/>
            <a:ext cx="3920133" cy="923330"/>
          </a:xfrm>
          <a:prstGeom prst="rect">
            <a:avLst/>
          </a:prstGeom>
          <a:noFill/>
        </p:spPr>
        <p:txBody>
          <a:bodyPr wrap="none">
            <a:spAutoFit/>
          </a:bodyPr>
          <a:lstStyle/>
          <a:p>
            <a:pPr>
              <a:defRPr/>
            </a:pPr>
            <a:r>
              <a:t>If sender receives duplicate ACKs but number is less than 3: The connection stays in its current state</a:t>
            </a:r>
          </a:p>
        </p:txBody>
      </p:sp>
    </p:spTree>
  </p:cSld>
  <p:clrMapOvr>
    <a:masterClrMapping/>
  </p:clrMapOvr>
</p:sld>
</file>

<file path=ppt/slides/slide4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376523" y="755545"/>
            <a:ext cx="9439830" cy="461665"/>
          </a:xfrm>
          <a:prstGeom prst="rect">
            <a:avLst/>
          </a:prstGeom>
          <a:noFill/>
        </p:spPr>
        <p:txBody>
          <a:bodyPr wrap="none">
            <a:spAutoFit/>
          </a:bodyPr>
          <a:lstStyle/>
          <a:p>
            <a:pPr>
              <a:defRPr/>
            </a:pPr>
            <a:r>
              <a:t>SSTHRESH and TCP Recovery Phases</a:t>
            </a:r>
          </a:p>
        </p:txBody>
      </p:sp>
      <p:sp>
        <p:nvSpPr>
          <p:cNvPr id="4" name="TextBox 3"/>
          <p:cNvSpPr txBox="1"/>
          <p:nvPr/>
        </p:nvSpPr>
        <p:spPr>
          <a:xfrm>
            <a:off x="525665" y="1297049"/>
            <a:ext cx="11140669" cy="1335494"/>
          </a:xfrm>
          <a:prstGeom prst="rect">
            <a:avLst/>
          </a:prstGeom>
          <a:noFill/>
        </p:spPr>
        <p:txBody>
          <a:bodyPr wrap="none">
            <a:spAutoFit/>
          </a:bodyPr>
          <a:lstStyle/>
          <a:p>
            <a:pPr>
              <a:defRPr/>
            </a:pPr>
            <a:r>
              <a:t>SSTHRESH serves 3 primary functions: </a:t>
            </a:r>
          </a:p>
          <a:p>
            <a:pPr>
              <a:defRPr/>
            </a:pPr>
            <a:r>
              <a:t>2. Congestion Memory: Stores the approximate point where congestion was last detected</a:t>
            </a:r>
          </a:p>
          <a:p>
            <a:pPr>
              <a:defRPr/>
            </a:pPr>
            <a:r>
              <a:t>3. Recovery Guidance: Influences behavior during and after congestion recovery</a:t>
            </a:r>
          </a:p>
        </p:txBody>
      </p:sp>
      <p:sp>
        <p:nvSpPr>
          <p:cNvPr id="5" name="TextBox 4"/>
          <p:cNvSpPr txBox="1"/>
          <p:nvPr/>
        </p:nvSpPr>
        <p:spPr>
          <a:xfrm>
            <a:off x="89243" y="2712382"/>
            <a:ext cx="5345201" cy="1169551"/>
          </a:xfrm>
          <a:prstGeom prst="rect">
            <a:avLst/>
          </a:prstGeom>
          <a:noFill/>
        </p:spPr>
        <p:txBody>
          <a:bodyPr wrap="none">
            <a:spAutoFit/>
          </a:bodyPr>
          <a:lstStyle/>
          <a:p>
            <a:pPr>
              <a:defRPr/>
            </a:pPr>
            <a:r>
              <a:t>Upon packet loss detection (timeout):</a:t>
            </a:r>
          </a:p>
          <a:p>
            <a:pPr>
              <a:defRPr/>
            </a:pPr>
            <a:r>
              <a:t>SSTHRESH = cwnd / 2  Set new threshold</a:t>
            </a:r>
          </a:p>
          <a:p>
            <a:pPr>
              <a:defRPr/>
            </a:pPr>
            <a:r>
              <a:t>cwnd = 1 (Reset to minimum)</a:t>
            </a:r>
          </a:p>
        </p:txBody>
      </p:sp>
      <p:sp>
        <p:nvSpPr>
          <p:cNvPr id="6" name="TextBox 5"/>
          <p:cNvSpPr txBox="1"/>
          <p:nvPr/>
        </p:nvSpPr>
        <p:spPr>
          <a:xfrm>
            <a:off x="72778" y="3906928"/>
            <a:ext cx="3446913" cy="2323713"/>
          </a:xfrm>
          <a:prstGeom prst="rect">
            <a:avLst/>
          </a:prstGeom>
          <a:noFill/>
        </p:spPr>
        <p:txBody>
          <a:bodyPr wrap="none">
            <a:spAutoFit/>
          </a:bodyPr>
          <a:lstStyle/>
          <a:p>
            <a:pPr>
              <a:defRPr/>
            </a:pPr>
            <a:r>
              <a:t>Switch to the Slow Start Phase</a:t>
            </a:r>
          </a:p>
          <a:p>
            <a:pPr>
              <a:defRPr/>
            </a:pPr>
            <a:r>
              <a:t>No ACKs received suggests severe congestion or failure; aggressive response needed</a:t>
            </a:r>
          </a:p>
        </p:txBody>
      </p:sp>
    </p:spTree>
  </p:cSld>
  <p:clrMapOvr>
    <a:masterClrMapping/>
  </p:clrMapOvr>
</p:sld>
</file>

<file path=ppt/slides/slide4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(3/3): Don’t Overload Network (Congestion Control)</a:t>
            </a:r>
          </a:p>
        </p:txBody>
      </p:sp>
      <p:sp>
        <p:nvSpPr>
          <p:cNvPr id="3" name="TextBox 2"/>
          <p:cNvSpPr txBox="1"/>
          <p:nvPr/>
        </p:nvSpPr>
        <p:spPr>
          <a:xfrm>
            <a:off x="376523" y="755545"/>
            <a:ext cx="9439830" cy="461665"/>
          </a:xfrm>
          <a:prstGeom prst="rect">
            <a:avLst/>
          </a:prstGeom>
          <a:noFill/>
        </p:spPr>
        <p:txBody>
          <a:bodyPr wrap="none">
            <a:spAutoFit/>
          </a:bodyPr>
          <a:lstStyle/>
          <a:p>
            <a:pPr>
              <a:defRPr/>
            </a:pPr>
            <a:r>
              <a:t>SSTHRESH and TCP Recovery Phases</a:t>
            </a:r>
          </a:p>
        </p:txBody>
      </p:sp>
      <p:sp>
        <p:nvSpPr>
          <p:cNvPr id="4" name="TextBox 3"/>
          <p:cNvSpPr txBox="1"/>
          <p:nvPr/>
        </p:nvSpPr>
        <p:spPr>
          <a:xfrm>
            <a:off x="525665" y="1297049"/>
            <a:ext cx="11140669" cy="1335494"/>
          </a:xfrm>
          <a:prstGeom prst="rect">
            <a:avLst/>
          </a:prstGeom>
          <a:noFill/>
        </p:spPr>
        <p:txBody>
          <a:bodyPr wrap="none">
            <a:spAutoFit/>
          </a:bodyPr>
          <a:lstStyle/>
          <a:p>
            <a:pPr>
              <a:defRPr/>
            </a:pPr>
            <a:r>
              <a:t>SSTHRESH serves 3 primary functions: </a:t>
            </a:r>
          </a:p>
          <a:p>
            <a:pPr>
              <a:defRPr/>
            </a:pPr>
            <a:r>
              <a:t>2. Congestion Memory: Stores the approximate point where congestion was last detected</a:t>
            </a:r>
          </a:p>
          <a:p>
            <a:pPr>
              <a:defRPr/>
            </a:pPr>
            <a:r>
              <a:t>3. Recovery Guidance: Influences behavior during and after congestion recovery</a:t>
            </a:r>
          </a:p>
        </p:txBody>
      </p:sp>
      <p:sp>
        <p:nvSpPr>
          <p:cNvPr id="5" name="TextBox 4"/>
          <p:cNvSpPr txBox="1"/>
          <p:nvPr/>
        </p:nvSpPr>
        <p:spPr>
          <a:xfrm>
            <a:off x="0" y="2663857"/>
            <a:ext cx="4699395" cy="1169551"/>
          </a:xfrm>
          <a:prstGeom prst="rect">
            <a:avLst/>
          </a:prstGeom>
          <a:noFill/>
        </p:spPr>
        <p:txBody>
          <a:bodyPr wrap="none">
            <a:spAutoFit/>
          </a:bodyPr>
          <a:lstStyle/>
          <a:p>
            <a:pPr>
              <a:defRPr/>
            </a:pPr>
            <a:r>
              <a:t>During slow start: If CWND exceeds SSTHRESH, switch to additive increases</a:t>
            </a:r>
          </a:p>
          <a:p>
            <a:pPr>
              <a:defRPr/>
            </a:pPr>
            <a:r>
              <a:t>SSTHRESH = ∞ for first slow-start</a:t>
            </a:r>
          </a:p>
        </p:txBody>
      </p:sp>
    </p:spTree>
  </p:cSld>
  <p:clrMapOvr>
    <a:masterClrMapping/>
  </p:clrMapOvr>
</p:sld>
</file>

<file path=ppt/slides/slide4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Summary: TCP Congestion Control</a:t>
            </a:r>
          </a:p>
        </p:txBody>
      </p:sp>
      <p:sp>
        <p:nvSpPr>
          <p:cNvPr id="3" name="TextBox 2"/>
          <p:cNvSpPr txBox="1"/>
          <p:nvPr/>
        </p:nvSpPr>
        <p:spPr>
          <a:xfrm>
            <a:off x="391662" y="689022"/>
            <a:ext cx="11408675" cy="5862870"/>
          </a:xfrm>
          <a:prstGeom prst="rect">
            <a:avLst/>
          </a:prstGeom>
          <a:noFill/>
        </p:spPr>
        <p:txBody>
          <a:bodyPr wrap="none">
            <a:spAutoFit/>
          </a:bodyPr>
          <a:lstStyle/>
          <a:p>
            <a:pPr>
              <a:defRPr/>
            </a:pPr>
            <a:r>
              <a:t>Detecting congestion:</a:t>
            </a:r>
          </a:p>
          <a:p>
            <a:pPr>
              <a:defRPr/>
            </a:pPr>
            <a:r>
              <a:t>Loss-based</a:t>
            </a:r>
          </a:p>
          <a:p>
            <a:pPr>
              <a:defRPr/>
            </a:pPr>
          </a:p>
          <a:p>
            <a:pPr>
              <a:defRPr/>
            </a:pPr>
            <a:r>
              <a:t>Discovering an initial rate:</a:t>
            </a:r>
          </a:p>
          <a:p>
            <a:pPr>
              <a:defRPr/>
            </a:pPr>
            <a:r>
              <a:t>Slow-start. Double rate until loss or safe rate (SSTHRESH) exceeded</a:t>
            </a:r>
          </a:p>
          <a:p>
            <a:pPr>
              <a:defRPr/>
            </a:pPr>
            <a:r>
              <a:t>Event-driven AIMD: Add 1 to CWND on each ack</a:t>
            </a:r>
          </a:p>
          <a:p>
            <a:pPr>
              <a:defRPr/>
            </a:pPr>
          </a:p>
          <a:p>
            <a:pPr>
              <a:defRPr/>
            </a:pPr>
            <a:r>
              <a:t>Adapting rate to congestion:</a:t>
            </a:r>
          </a:p>
          <a:p>
            <a:pPr>
              <a:defRPr/>
            </a:pPr>
            <a:r>
              <a:t>AIMD (additive increase, multiplicative decrease) approaches fairness</a:t>
            </a:r>
          </a:p>
          <a:p>
            <a:pPr>
              <a:defRPr/>
            </a:pPr>
            <a:r>
              <a:t>Event-driven:</a:t>
            </a:r>
          </a:p>
          <a:p>
            <a:pPr>
              <a:defRPr/>
            </a:pPr>
            <a:r>
              <a:t>Add 1/CWND on each ack. After one RTT, CWND will have increased by 1</a:t>
            </a:r>
          </a:p>
          <a:p>
            <a:pPr>
              <a:defRPr/>
            </a:pPr>
            <a:r>
              <a:t>Divide CWND in half when there are 3 duplicate acks</a:t>
            </a:r>
          </a:p>
          <a:p>
            <a:pPr>
              <a:defRPr/>
            </a:pPr>
            <a:r>
              <a:t>When a packet is lost on timeout, restart from slow-start</a:t>
            </a:r>
          </a:p>
        </p:txBody>
      </p:sp>
    </p:spTree>
  </p:cSld>
  <p:clrMapOvr>
    <a:masterClrMapping/>
  </p:clrMapOvr>
</p:sld>
</file>

<file path=ppt/slides/slide4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Summary: TCP Congestion Control State Machine</a:t>
            </a:r>
          </a:p>
        </p:txBody>
      </p:sp>
    </p:spTree>
  </p:cSld>
  <p:clrMapOvr>
    <a:masterClrMapping/>
  </p:clrMapOvr>
</p:sld>
</file>

<file path=ppt/slides/slide4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Setting Window Size: Summary</a:t>
            </a:r>
          </a:p>
        </p:txBody>
      </p:sp>
      <p:sp>
        <p:nvSpPr>
          <p:cNvPr id="3" name="TextBox 2"/>
          <p:cNvSpPr txBox="1"/>
          <p:nvPr/>
        </p:nvSpPr>
        <p:spPr>
          <a:xfrm>
            <a:off x="404228" y="1163699"/>
            <a:ext cx="11383543" cy="5257271"/>
          </a:xfrm>
          <a:prstGeom prst="rect">
            <a:avLst/>
          </a:prstGeom>
          <a:noFill/>
        </p:spPr>
        <p:txBody>
          <a:bodyPr wrap="none">
            <a:spAutoFit/>
          </a:bodyPr>
          <a:lstStyle/>
          <a:p>
            <a:pPr>
              <a:defRPr/>
            </a:pPr>
            <a:r>
              <a:t>How big should the window be?</a:t>
            </a:r>
          </a:p>
          <a:p>
            <a:pPr>
              <a:defRPr/>
            </a:pPr>
            <a:r>
              <a:t>Pick window size W to balance three goals:</a:t>
            </a:r>
          </a:p>
          <a:p>
            <a:pPr>
              <a:defRPr/>
            </a:pPr>
            <a:r>
              <a:t>Take advantage of network capacity ("fill the pipe")... (set W = RTT × bandwidth)</a:t>
            </a:r>
          </a:p>
          <a:p>
            <a:pPr>
              <a:defRPr/>
            </a:pPr>
            <a:r>
              <a:t>...but don't overload the recipient (flow control)... (set W = recipient's advertised window)</a:t>
            </a:r>
          </a:p>
          <a:p>
            <a:pPr>
              <a:defRPr/>
            </a:pPr>
            <a:r>
              <a:t>...and don't overload links (congestion control). (set W = sender's congestion window)</a:t>
            </a:r>
          </a:p>
          <a:p>
            <a:pPr>
              <a:defRPr/>
            </a:pPr>
          </a:p>
          <a:p>
            <a:pPr>
              <a:defRPr/>
            </a:pPr>
            <a:r>
              <a:t>Ideally: W is set to the minimum of the 3 values</a:t>
            </a:r>
          </a:p>
          <a:p>
            <a:pPr>
              <a:defRPr/>
            </a:pPr>
            <a:r>
              <a:t>In practice: W is the minimum of advertised window (2) and congestion window (3)</a:t>
            </a:r>
          </a:p>
          <a:p>
            <a:pPr>
              <a:defRPr/>
            </a:pPr>
            <a:r>
              <a:t>It's hard for the sender to discover the bottleneck bandwidth and calculate (1)</a:t>
            </a:r>
          </a:p>
          <a:p>
            <a:pPr>
              <a:defRPr/>
            </a:pPr>
            <a:r>
              <a:t>Congestion window ≤ pipe-filling window</a:t>
            </a:r>
            <a:br/>
            <a:r>
              <a:t>Equal if we're the only connection, less than if sharing bandwidth with others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7149"/>
            <a:ext cx="10515600" cy="1022032"/>
          </a:xfrm>
          <a:prstGeom prst="rect">
            <a:avLst/>
          </a:prstGeom>
          <a:noFill/>
        </p:spPr>
        <p:txBody>
          <a:bodyPr wrap="none">
            <a:spAutoFit/>
          </a:bodyPr>
          <a:lstStyle/>
          <a:p>
            <a:pPr>
              <a:defRPr/>
            </a:pPr>
            <a:r>
              <a:t>f-Function: 1. the expansion function E</a:t>
            </a:r>
          </a:p>
        </p:txBody>
      </p:sp>
      <p:sp>
        <p:nvSpPr>
          <p:cNvPr id="3" name="TextBox 2"/>
          <p:cNvSpPr txBox="1"/>
          <p:nvPr/>
        </p:nvSpPr>
        <p:spPr>
          <a:xfrm>
            <a:off x="177801" y="1161639"/>
            <a:ext cx="6825343" cy="1325563"/>
          </a:xfrm>
          <a:prstGeom prst="rect">
            <a:avLst/>
          </a:prstGeom>
          <a:noFill/>
        </p:spPr>
        <p:txBody>
          <a:bodyPr wrap="none">
            <a:spAutoFit/>
          </a:bodyPr>
          <a:lstStyle/>
          <a:p>
            <a:pPr>
              <a:defRPr/>
            </a:pPr>
            <a:r>
              <a:t>Main purpose: increases diffusion</a:t>
            </a:r>
          </a:p>
          <a:p>
            <a:pPr>
              <a:defRPr/>
            </a:pPr>
            <a:r>
              <a:t>Diffusion: the influence of one plaintext symbol is spread over many ciphertext symbols; hide statistical properties of the plaintext</a:t>
            </a:r>
          </a:p>
        </p:txBody>
      </p:sp>
      <p:pic>
        <p:nvPicPr>
          <p:cNvPr id="4" name="Picture 3" descr="image.png"/>
          <p:cNvPicPr>
            <a:picLocks noChangeAspect="1"/>
          </p:cNvPicPr>
          <p:nvPr/>
        </p:nvPicPr>
        <p:blipFill>
          <a:blip r:embed="rId2"/>
          <a:stretch>
            <a:fillRect/>
          </a:stretch>
        </p:blipFill>
        <p:spPr>
          <a:xfrm>
            <a:off x="7106671" y="994625"/>
            <a:ext cx="3938701" cy="5514182"/>
          </a:xfrm>
          <a:prstGeom prst="rect">
            <a:avLst/>
          </a:prstGeom>
        </p:spPr>
      </p:pic>
      <p:pic>
        <p:nvPicPr>
          <p:cNvPr id="5" name="Picture 4" descr="image.png"/>
          <p:cNvPicPr>
            <a:picLocks noChangeAspect="1"/>
          </p:cNvPicPr>
          <p:nvPr/>
        </p:nvPicPr>
        <p:blipFill>
          <a:blip r:embed="rId3"/>
          <a:stretch>
            <a:fillRect/>
          </a:stretch>
        </p:blipFill>
        <p:spPr>
          <a:xfrm>
            <a:off x="1331677" y="2487202"/>
            <a:ext cx="4626437" cy="4352543"/>
          </a:xfrm>
          <a:prstGeom prst="rect">
            <a:avLst/>
          </a:prstGeom>
        </p:spPr>
      </p:pic>
    </p:spTree>
  </p:cSld>
  <p:clrMapOvr>
    <a:masterClrMapping/>
  </p:clrMapOvr>
</p:sld>
</file>

<file path=ppt/slides/slide4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TCP implementation: sliding window</a:t>
            </a:r>
          </a:p>
          <a:p>
            <a:pPr>
              <a:defRPr/>
            </a:pPr>
            <a:r>
              <a:t>Flow control</a:t>
            </a:r>
          </a:p>
          <a:p>
            <a:pPr>
              <a:defRPr/>
            </a:pPr>
            <a:r>
              <a:t>Congestion control</a:t>
            </a:r>
          </a:p>
          <a:p>
            <a:pPr>
              <a:defRPr/>
            </a:pPr>
            <a:r>
              <a:t>TCP header</a:t>
            </a:r>
          </a:p>
          <a:p>
            <a:pPr>
              <a:defRPr/>
            </a:pPr>
          </a:p>
        </p:txBody>
      </p:sp>
    </p:spTree>
  </p:cSld>
  <p:clrMapOvr>
    <a:masterClrMapping/>
  </p:clrMapOvr>
</p:sld>
</file>

<file path=ppt/slides/slide4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TCP Header</a:t>
            </a:r>
          </a:p>
        </p:txBody>
      </p:sp>
      <p:sp>
        <p:nvSpPr>
          <p:cNvPr id="3" name="TextBox 2"/>
          <p:cNvSpPr txBox="1"/>
          <p:nvPr/>
        </p:nvSpPr>
        <p:spPr>
          <a:xfrm>
            <a:off x="492640" y="743723"/>
            <a:ext cx="8909700" cy="2441100"/>
          </a:xfrm>
          <a:prstGeom prst="rect">
            <a:avLst/>
          </a:prstGeom>
          <a:noFill/>
        </p:spPr>
        <p:txBody>
          <a:bodyPr wrap="none">
            <a:spAutoFit/>
          </a:bodyPr>
          <a:lstStyle/>
          <a:p>
            <a:pPr>
              <a:defRPr/>
            </a:pPr>
            <a:r>
              <a:t>What functions does TCP implement?</a:t>
            </a:r>
          </a:p>
          <a:p>
            <a:pPr>
              <a:defRPr/>
            </a:pPr>
            <a:r>
              <a:t>Demultiplexing (ports)</a:t>
            </a:r>
          </a:p>
          <a:p>
            <a:pPr>
              <a:defRPr/>
            </a:pPr>
            <a:r>
              <a:t>Reliability (checksum, sequence and ack numbers)</a:t>
            </a:r>
          </a:p>
          <a:p>
            <a:pPr>
              <a:defRPr/>
            </a:pPr>
            <a:r>
              <a:t>Connection setup and teardown (flags)</a:t>
            </a:r>
          </a:p>
          <a:p>
            <a:pPr>
              <a:defRPr/>
            </a:pPr>
            <a:r>
              <a:t>Flow control (advertised window/receive window, rwnd)</a:t>
            </a:r>
          </a:p>
        </p:txBody>
      </p:sp>
      <p:sp>
        <p:nvSpPr>
          <p:cNvPr id="4" name="TextBox 3"/>
          <p:cNvSpPr txBox="1"/>
          <p:nvPr/>
        </p:nvSpPr>
        <p:spPr>
          <a:xfrm>
            <a:off x="10255730" y="4577201"/>
            <a:ext cx="1458914" cy="461635"/>
          </a:xfrm>
          <a:prstGeom prst="rect">
            <a:avLst/>
          </a:prstGeom>
          <a:noFill/>
        </p:spPr>
        <p:txBody>
          <a:bodyPr wrap="none">
            <a:spAutoFit/>
          </a:bodyPr>
          <a:lstStyle/>
          <a:p>
            <a:pPr>
              <a:defRPr/>
            </a:pPr>
            <a:r>
              <a:t>TCP Header</a:t>
            </a:r>
          </a:p>
        </p:txBody>
      </p:sp>
      <p:sp>
        <p:nvSpPr>
          <p:cNvPr id="5" name="TextBox 4"/>
          <p:cNvSpPr txBox="1"/>
          <p:nvPr/>
        </p:nvSpPr>
        <p:spPr>
          <a:xfrm>
            <a:off x="10668000" y="6346586"/>
            <a:ext cx="1524000" cy="461635"/>
          </a:xfrm>
          <a:prstGeom prst="rect">
            <a:avLst/>
          </a:prstGeom>
          <a:noFill/>
        </p:spPr>
        <p:txBody>
          <a:bodyPr wrap="none">
            <a:spAutoFit/>
          </a:bodyPr>
          <a:lstStyle/>
          <a:p>
            <a:pPr>
              <a:defRPr/>
            </a:pPr>
            <a:r>
              <a:t>TCP Payload</a:t>
            </a:r>
          </a:p>
        </p:txBody>
      </p:sp>
    </p:spTree>
  </p:cSld>
  <p:clrMapOvr>
    <a:masterClrMapping/>
  </p:clrMapOvr>
</p:sld>
</file>

<file path=ppt/slides/slide4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0"/>
            <a:ext cx="12192000" cy="824753"/>
          </a:xfrm>
          <a:prstGeom prst="rect">
            <a:avLst/>
          </a:prstGeom>
          <a:noFill/>
        </p:spPr>
        <p:txBody>
          <a:bodyPr wrap="none">
            <a:spAutoFit/>
          </a:bodyPr>
          <a:lstStyle/>
          <a:p>
            <a:pPr>
              <a:defRPr/>
            </a:pPr>
            <a:r>
              <a:t>TCP Header</a:t>
            </a:r>
          </a:p>
        </p:txBody>
      </p:sp>
      <p:sp>
        <p:nvSpPr>
          <p:cNvPr id="3" name="TextBox 2"/>
          <p:cNvSpPr txBox="1"/>
          <p:nvPr/>
        </p:nvSpPr>
        <p:spPr>
          <a:xfrm>
            <a:off x="134315" y="528472"/>
            <a:ext cx="11923369" cy="2666419"/>
          </a:xfrm>
          <a:prstGeom prst="rect">
            <a:avLst/>
          </a:prstGeom>
          <a:noFill/>
        </p:spPr>
        <p:txBody>
          <a:bodyPr wrap="none">
            <a:spAutoFit/>
          </a:bodyPr>
          <a:lstStyle/>
          <a:p>
            <a:pPr>
              <a:defRPr/>
            </a:pPr>
            <a:r>
              <a:t>There are 8 flags that can be set in TCP. We care about 4 of them:</a:t>
            </a:r>
          </a:p>
          <a:p>
            <a:pPr>
              <a:defRPr/>
            </a:pPr>
            <a:r>
              <a:t>SYN: I'm sending my initial sequence number.</a:t>
            </a:r>
          </a:p>
          <a:p>
            <a:pPr>
              <a:defRPr/>
            </a:pPr>
            <a:r>
              <a:t>ACK: I'm acking data (please look at the ack number).</a:t>
            </a:r>
          </a:p>
          <a:p>
            <a:pPr>
              <a:defRPr/>
            </a:pPr>
            <a:r>
              <a:t>FIN: I'm done sending data, but will keep receiving data.</a:t>
            </a:r>
          </a:p>
          <a:p>
            <a:pPr>
              <a:defRPr/>
            </a:pPr>
            <a:r>
              <a:t>RST: I'm done sending and receiving data.</a:t>
            </a:r>
          </a:p>
          <a:p>
            <a:pPr>
              <a:defRPr/>
            </a:pPr>
            <a:r>
              <a:t>We won't look at the other four: CWR, ECE, URG, PSH.</a:t>
            </a:r>
          </a:p>
        </p:txBody>
      </p:sp>
      <p:sp>
        <p:nvSpPr>
          <p:cNvPr id="4" name="TextBox 3"/>
          <p:cNvSpPr txBox="1"/>
          <p:nvPr/>
        </p:nvSpPr>
        <p:spPr>
          <a:xfrm>
            <a:off x="10255730" y="4577201"/>
            <a:ext cx="1458914" cy="461635"/>
          </a:xfrm>
          <a:prstGeom prst="rect">
            <a:avLst/>
          </a:prstGeom>
          <a:noFill/>
        </p:spPr>
        <p:txBody>
          <a:bodyPr wrap="none">
            <a:spAutoFit/>
          </a:bodyPr>
          <a:lstStyle/>
          <a:p>
            <a:pPr>
              <a:defRPr/>
            </a:pPr>
            <a:r>
              <a:t>TCP Header</a:t>
            </a:r>
          </a:p>
        </p:txBody>
      </p:sp>
      <p:sp>
        <p:nvSpPr>
          <p:cNvPr id="5" name="TextBox 4"/>
          <p:cNvSpPr txBox="1"/>
          <p:nvPr/>
        </p:nvSpPr>
        <p:spPr>
          <a:xfrm>
            <a:off x="10668000" y="6346586"/>
            <a:ext cx="1524000" cy="461635"/>
          </a:xfrm>
          <a:prstGeom prst="rect">
            <a:avLst/>
          </a:prstGeom>
          <a:noFill/>
        </p:spPr>
        <p:txBody>
          <a:bodyPr wrap="none">
            <a:spAutoFit/>
          </a:bodyPr>
          <a:lstStyle/>
          <a:p>
            <a:pPr>
              <a:defRPr/>
            </a:pPr>
            <a:r>
              <a:t>TCP Payload</a:t>
            </a:r>
          </a:p>
        </p:txBody>
      </p:sp>
    </p:spTree>
  </p:cSld>
  <p:clrMapOvr>
    <a:masterClrMapping/>
  </p:clrMapOvr>
</p:sld>
</file>

<file path=ppt/slides/slide4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5, Lecture 1: Network Layer and IP Protocol</a:t>
            </a:r>
          </a:p>
        </p:txBody>
      </p:sp>
    </p:spTree>
  </p:cSld>
  <p:clrMapOvr>
    <a:masterClrMapping/>
  </p:clrMapOvr>
</p:sld>
</file>

<file path=ppt/slides/slide4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Network Layer: Overview </a:t>
            </a:r>
          </a:p>
          <a:p>
            <a:pPr>
              <a:defRPr/>
            </a:pPr>
            <a:r>
              <a:t>Routers</a:t>
            </a:r>
          </a:p>
          <a:p>
            <a:pPr>
              <a:defRPr/>
            </a:pPr>
            <a:r>
              <a:t>IP: Internet Protocol</a:t>
            </a:r>
          </a:p>
          <a:p>
            <a:pPr>
              <a:defRPr/>
            </a:pPr>
            <a:r>
              <a:t>IP Address and DHCP</a:t>
            </a:r>
          </a:p>
          <a:p>
            <a:pPr>
              <a:defRPr/>
            </a:pPr>
            <a:r>
              <a:t>Network Address Translation (NAT)</a:t>
            </a:r>
          </a:p>
          <a:p>
            <a:pPr>
              <a:defRPr/>
            </a:pPr>
          </a:p>
        </p:txBody>
      </p:sp>
    </p:spTree>
  </p:cSld>
  <p:clrMapOvr>
    <a:masterClrMapping/>
  </p:clrMapOvr>
</p:sld>
</file>

<file path=ppt/slides/slide4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1595"/>
            <a:ext cx="10515600" cy="894622"/>
          </a:xfrm>
          <a:prstGeom prst="rect">
            <a:avLst/>
          </a:prstGeom>
          <a:noFill/>
        </p:spPr>
        <p:txBody>
          <a:bodyPr wrap="none">
            <a:spAutoFit/>
          </a:bodyPr>
          <a:lstStyle/>
          <a:p>
            <a:pPr>
              <a:defRPr/>
            </a:pPr>
            <a:r>
              <a:t>Network-layer  Services and Protocols</a:t>
            </a:r>
          </a:p>
        </p:txBody>
      </p:sp>
      <p:sp>
        <p:nvSpPr>
          <p:cNvPr id="3" name="TextBox 2"/>
          <p:cNvSpPr txBox="1"/>
          <p:nvPr/>
        </p:nvSpPr>
        <p:spPr>
          <a:xfrm>
            <a:off x="520293" y="929402"/>
            <a:ext cx="6245343" cy="5622976"/>
          </a:xfrm>
          <a:prstGeom prst="rect">
            <a:avLst/>
          </a:prstGeom>
          <a:noFill/>
        </p:spPr>
        <p:txBody>
          <a:bodyPr wrap="none">
            <a:spAutoFit/>
          </a:bodyPr>
          <a:lstStyle/>
          <a:p>
            <a:pPr>
              <a:defRPr/>
            </a:pPr>
            <a:r>
              <a:t>Layer 3 (Network/IP) gave us the ability to transport segment from sending to receiving host </a:t>
            </a:r>
          </a:p>
          <a:p>
            <a:pPr>
              <a:defRPr/>
            </a:pPr>
            <a:r>
              <a:t>Sender: encapsulates segments into datagrams, passes to link layer</a:t>
            </a:r>
          </a:p>
          <a:p>
            <a:pPr>
              <a:defRPr/>
            </a:pPr>
            <a:r>
              <a:t>Receiver: delivers segments to transport layer</a:t>
            </a:r>
          </a:p>
          <a:p>
            <a:pPr>
              <a:defRPr/>
            </a:pPr>
            <a:r>
              <a:t>Network layer protocols in every Internet device: hosts, routers</a:t>
            </a:r>
          </a:p>
          <a:p>
            <a:pPr>
              <a:defRPr/>
            </a:pPr>
          </a:p>
          <a:p>
            <a:pPr>
              <a:defRPr/>
            </a:pPr>
            <a:r>
              <a:t>Internet “best effort” service model; No guarantees on: </a:t>
            </a:r>
          </a:p>
          <a:p>
            <a:pPr>
              <a:defRPr/>
            </a:pPr>
            <a:r>
              <a:t>Successful datagram delivery to destination</a:t>
            </a:r>
          </a:p>
          <a:p>
            <a:pPr>
              <a:defRPr/>
            </a:pPr>
            <a:r>
              <a:t>Timing or order of delivery</a:t>
            </a:r>
          </a:p>
          <a:p>
            <a:pPr>
              <a:defRPr/>
            </a:pPr>
            <a:r>
              <a:t>Bandwidth available to end-end flow</a:t>
            </a:r>
          </a:p>
        </p:txBody>
      </p:sp>
      <p:sp>
        <p:nvSpPr>
          <p:cNvPr id="4" name="TextBox 3"/>
          <p:cNvSpPr txBox="1"/>
          <p:nvPr/>
        </p:nvSpPr>
        <p:spPr>
          <a:xfrm>
            <a:off x="8985188" y="3065778"/>
            <a:ext cx="1124807" cy="1337915"/>
          </a:xfrm>
          <a:prstGeom prst="rect">
            <a:avLst/>
          </a:prstGeom>
          <a:noFill/>
        </p:spPr>
        <p:txBody>
          <a:bodyPr wrap="none">
            <a:spAutoFit/>
          </a:bodyPr>
          <a:lstStyle/>
          <a:p>
            <a:pPr>
              <a:defRPr/>
            </a:pPr>
          </a:p>
        </p:txBody>
      </p:sp>
      <p:sp>
        <p:nvSpPr>
          <p:cNvPr id="5" name="TextBox 4"/>
          <p:cNvSpPr txBox="1"/>
          <p:nvPr/>
        </p:nvSpPr>
        <p:spPr>
          <a:xfrm>
            <a:off x="7274076" y="1826035"/>
            <a:ext cx="1736725" cy="1317704"/>
          </a:xfrm>
          <a:prstGeom prst="rect">
            <a:avLst/>
          </a:prstGeom>
          <a:noFill/>
        </p:spPr>
        <p:txBody>
          <a:bodyPr wrap="none">
            <a:spAutoFit/>
          </a:bodyPr>
          <a:lstStyle/>
          <a:p>
            <a:pPr>
              <a:defRPr/>
            </a:pPr>
          </a:p>
        </p:txBody>
      </p:sp>
      <p:sp>
        <p:nvSpPr>
          <p:cNvPr id="6" name="TextBox 5"/>
          <p:cNvSpPr txBox="1"/>
          <p:nvPr/>
        </p:nvSpPr>
        <p:spPr>
          <a:xfrm>
            <a:off x="7712401" y="4683134"/>
            <a:ext cx="3079750" cy="1665288"/>
          </a:xfrm>
          <a:prstGeom prst="rect">
            <a:avLst/>
          </a:prstGeom>
          <a:noFill/>
        </p:spPr>
        <p:txBody>
          <a:bodyPr wrap="none">
            <a:spAutoFit/>
          </a:bodyPr>
          <a:lstStyle/>
          <a:p>
            <a:pPr>
              <a:defRPr/>
            </a:pPr>
          </a:p>
        </p:txBody>
      </p:sp>
      <p:sp>
        <p:nvSpPr>
          <p:cNvPr id="7" name="TextBox 6"/>
          <p:cNvSpPr txBox="1"/>
          <p:nvPr/>
        </p:nvSpPr>
        <p:spPr>
          <a:xfrm>
            <a:off x="7679274" y="1488461"/>
            <a:ext cx="1339406" cy="307777"/>
          </a:xfrm>
          <a:prstGeom prst="rect">
            <a:avLst/>
          </a:prstGeom>
          <a:noFill/>
        </p:spPr>
        <p:txBody>
          <a:bodyPr wrap="none">
            <a:spAutoFit/>
          </a:bodyPr>
          <a:lstStyle/>
          <a:p>
            <a:pPr>
              <a:defRPr/>
            </a:pPr>
            <a:r>
              <a:t>mobile network</a:t>
            </a:r>
          </a:p>
        </p:txBody>
      </p:sp>
      <p:sp>
        <p:nvSpPr>
          <p:cNvPr id="8" name="TextBox 7"/>
          <p:cNvSpPr txBox="1"/>
          <p:nvPr/>
        </p:nvSpPr>
        <p:spPr>
          <a:xfrm>
            <a:off x="7306908" y="5779775"/>
            <a:ext cx="1195135" cy="441275"/>
          </a:xfrm>
          <a:prstGeom prst="rect">
            <a:avLst/>
          </a:prstGeom>
          <a:noFill/>
        </p:spPr>
        <p:txBody>
          <a:bodyPr wrap="none">
            <a:spAutoFit/>
          </a:bodyPr>
          <a:lstStyle/>
          <a:p>
            <a:pPr>
              <a:defRPr/>
            </a:pPr>
            <a:r>
              <a:t>enterprise</a:t>
            </a:r>
          </a:p>
          <a:p>
            <a:pPr>
              <a:defRPr/>
            </a:pPr>
            <a:r>
              <a:t>          network</a:t>
            </a:r>
          </a:p>
        </p:txBody>
      </p:sp>
      <p:sp>
        <p:nvSpPr>
          <p:cNvPr id="9" name="TextBox 8"/>
          <p:cNvSpPr txBox="1"/>
          <p:nvPr/>
        </p:nvSpPr>
        <p:spPr>
          <a:xfrm>
            <a:off x="10222146" y="3179540"/>
            <a:ext cx="1273167" cy="1935748"/>
          </a:xfrm>
          <a:prstGeom prst="rect">
            <a:avLst/>
          </a:prstGeom>
          <a:noFill/>
        </p:spPr>
        <p:txBody>
          <a:bodyPr wrap="none">
            <a:spAutoFit/>
          </a:bodyPr>
          <a:lstStyle/>
          <a:p>
            <a:pPr>
              <a:defRPr/>
            </a:pPr>
          </a:p>
        </p:txBody>
      </p:sp>
      <p:sp>
        <p:nvSpPr>
          <p:cNvPr id="10" name="TextBox 9"/>
          <p:cNvSpPr txBox="1"/>
          <p:nvPr/>
        </p:nvSpPr>
        <p:spPr>
          <a:xfrm>
            <a:off x="9540813" y="1782042"/>
            <a:ext cx="1497864" cy="1386455"/>
          </a:xfrm>
          <a:prstGeom prst="rect">
            <a:avLst/>
          </a:prstGeom>
          <a:noFill/>
        </p:spPr>
        <p:txBody>
          <a:bodyPr wrap="none">
            <a:spAutoFit/>
          </a:bodyPr>
          <a:lstStyle/>
          <a:p>
            <a:pPr>
              <a:defRPr/>
            </a:pPr>
          </a:p>
        </p:txBody>
      </p:sp>
      <p:sp>
        <p:nvSpPr>
          <p:cNvPr id="11" name="TextBox 10"/>
          <p:cNvSpPr txBox="1"/>
          <p:nvPr/>
        </p:nvSpPr>
        <p:spPr>
          <a:xfrm>
            <a:off x="9427201" y="1851195"/>
            <a:ext cx="1725088" cy="286232"/>
          </a:xfrm>
          <a:prstGeom prst="rect">
            <a:avLst/>
          </a:prstGeom>
          <a:noFill/>
        </p:spPr>
        <p:txBody>
          <a:bodyPr wrap="none">
            <a:spAutoFit/>
          </a:bodyPr>
          <a:lstStyle/>
          <a:p>
            <a:pPr>
              <a:defRPr/>
            </a:pPr>
            <a:r>
              <a:t>national or global ISP</a:t>
            </a:r>
          </a:p>
        </p:txBody>
      </p:sp>
      <p:sp>
        <p:nvSpPr>
          <p:cNvPr id="12" name="TextBox 11"/>
          <p:cNvSpPr txBox="1"/>
          <p:nvPr/>
        </p:nvSpPr>
        <p:spPr>
          <a:xfrm>
            <a:off x="9279068" y="3677908"/>
            <a:ext cx="305749" cy="197847"/>
          </a:xfrm>
          <a:prstGeom prst="rect">
            <a:avLst/>
          </a:prstGeom>
          <a:noFill/>
        </p:spPr>
        <p:txBody>
          <a:bodyPr wrap="none">
            <a:spAutoFit/>
          </a:bodyPr>
          <a:lstStyle/>
          <a:p>
            <a:pPr>
              <a:defRPr/>
            </a:pPr>
          </a:p>
        </p:txBody>
      </p:sp>
      <p:sp>
        <p:nvSpPr>
          <p:cNvPr id="13" name="TextBox 12"/>
          <p:cNvSpPr txBox="1"/>
          <p:nvPr/>
        </p:nvSpPr>
        <p:spPr>
          <a:xfrm>
            <a:off x="10917767" y="4677937"/>
            <a:ext cx="813043" cy="383182"/>
          </a:xfrm>
          <a:prstGeom prst="rect">
            <a:avLst/>
          </a:prstGeom>
          <a:noFill/>
        </p:spPr>
        <p:txBody>
          <a:bodyPr wrap="none">
            <a:spAutoFit/>
          </a:bodyPr>
          <a:lstStyle/>
          <a:p>
            <a:pPr>
              <a:defRPr/>
            </a:pPr>
            <a:r>
              <a:t>datacenter </a:t>
            </a:r>
          </a:p>
          <a:p>
            <a:pPr>
              <a:defRPr/>
            </a:pPr>
            <a:r>
              <a:t>network</a:t>
            </a:r>
          </a:p>
        </p:txBody>
      </p:sp>
      <p:sp>
        <p:nvSpPr>
          <p:cNvPr id="14" name="TextBox 13"/>
          <p:cNvSpPr txBox="1"/>
          <p:nvPr/>
        </p:nvSpPr>
        <p:spPr>
          <a:xfrm>
            <a:off x="8207860" y="2700359"/>
            <a:ext cx="227964" cy="174352"/>
          </a:xfrm>
          <a:prstGeom prst="rect">
            <a:avLst/>
          </a:prstGeom>
          <a:noFill/>
        </p:spPr>
        <p:txBody>
          <a:bodyPr wrap="none">
            <a:spAutoFit/>
          </a:bodyPr>
          <a:lstStyle/>
          <a:p>
            <a:pPr>
              <a:defRPr/>
            </a:pPr>
          </a:p>
        </p:txBody>
      </p:sp>
      <p:pic>
        <p:nvPicPr>
          <p:cNvPr id="15" name="Picture 14" descr="image.png"/>
          <p:cNvPicPr>
            <a:picLocks noChangeAspect="1"/>
          </p:cNvPicPr>
          <p:nvPr/>
        </p:nvPicPr>
        <p:blipFill>
          <a:blip r:embed="rId2"/>
          <a:stretch>
            <a:fillRect/>
          </a:stretch>
        </p:blipFill>
        <p:spPr>
          <a:xfrm>
            <a:off x="7613882" y="3861899"/>
            <a:ext cx="370169" cy="306751"/>
          </a:xfrm>
          <a:prstGeom prst="rect">
            <a:avLst/>
          </a:prstGeom>
        </p:spPr>
      </p:pic>
      <p:pic>
        <p:nvPicPr>
          <p:cNvPr id="16" name="Picture 15" descr="image.png"/>
          <p:cNvPicPr>
            <a:picLocks noChangeAspect="1"/>
          </p:cNvPicPr>
          <p:nvPr/>
        </p:nvPicPr>
        <p:blipFill>
          <a:blip r:embed="rId2"/>
          <a:stretch>
            <a:fillRect/>
          </a:stretch>
        </p:blipFill>
        <p:spPr>
          <a:xfrm>
            <a:off x="9290610" y="5524232"/>
            <a:ext cx="380935" cy="317464"/>
          </a:xfrm>
          <a:prstGeom prst="rect">
            <a:avLst/>
          </a:prstGeom>
        </p:spPr>
      </p:pic>
      <p:sp>
        <p:nvSpPr>
          <p:cNvPr id="17" name="TextBox 16"/>
          <p:cNvSpPr txBox="1"/>
          <p:nvPr/>
        </p:nvSpPr>
        <p:spPr>
          <a:xfrm>
            <a:off x="10153593" y="5636971"/>
            <a:ext cx="34049" cy="332924"/>
          </a:xfrm>
          <a:prstGeom prst="rect">
            <a:avLst/>
          </a:prstGeom>
          <a:noFill/>
        </p:spPr>
        <p:txBody>
          <a:bodyPr wrap="none">
            <a:spAutoFit/>
          </a:bodyPr>
          <a:lstStyle/>
          <a:p>
            <a:pPr>
              <a:defRPr/>
            </a:pPr>
          </a:p>
        </p:txBody>
      </p:sp>
      <p:sp>
        <p:nvSpPr>
          <p:cNvPr id="18" name="TextBox 17"/>
          <p:cNvSpPr txBox="1"/>
          <p:nvPr/>
        </p:nvSpPr>
        <p:spPr>
          <a:xfrm>
            <a:off x="10159970" y="5656923"/>
            <a:ext cx="20333" cy="308020"/>
          </a:xfrm>
          <a:prstGeom prst="rect">
            <a:avLst/>
          </a:prstGeom>
          <a:noFill/>
        </p:spPr>
        <p:txBody>
          <a:bodyPr wrap="none">
            <a:spAutoFit/>
          </a:bodyPr>
          <a:lstStyle/>
          <a:p>
            <a:pPr>
              <a:defRPr/>
            </a:pPr>
          </a:p>
        </p:txBody>
      </p:sp>
      <p:sp>
        <p:nvSpPr>
          <p:cNvPr id="19" name="TextBox 18"/>
          <p:cNvSpPr txBox="1"/>
          <p:nvPr/>
        </p:nvSpPr>
        <p:spPr>
          <a:xfrm>
            <a:off x="10155518" y="5812753"/>
            <a:ext cx="31643" cy="27525"/>
          </a:xfrm>
          <a:prstGeom prst="rect">
            <a:avLst/>
          </a:prstGeom>
          <a:noFill/>
        </p:spPr>
        <p:txBody>
          <a:bodyPr wrap="none">
            <a:spAutoFit/>
          </a:bodyPr>
          <a:lstStyle/>
          <a:p>
            <a:pPr>
              <a:defRPr/>
            </a:pPr>
          </a:p>
        </p:txBody>
      </p:sp>
      <p:sp>
        <p:nvSpPr>
          <p:cNvPr id="20" name="TextBox 19"/>
          <p:cNvSpPr txBox="1"/>
          <p:nvPr/>
        </p:nvSpPr>
        <p:spPr>
          <a:xfrm>
            <a:off x="10026299" y="5674399"/>
            <a:ext cx="71949" cy="6845"/>
          </a:xfrm>
          <a:prstGeom prst="rect">
            <a:avLst/>
          </a:prstGeom>
          <a:noFill/>
        </p:spPr>
        <p:txBody>
          <a:bodyPr wrap="none">
            <a:spAutoFit/>
          </a:bodyPr>
          <a:lstStyle/>
          <a:p>
            <a:pPr>
              <a:defRPr/>
            </a:pPr>
          </a:p>
        </p:txBody>
      </p:sp>
      <p:sp>
        <p:nvSpPr>
          <p:cNvPr id="21" name="TextBox 20"/>
          <p:cNvSpPr txBox="1"/>
          <p:nvPr/>
        </p:nvSpPr>
        <p:spPr>
          <a:xfrm>
            <a:off x="10027502" y="5722750"/>
            <a:ext cx="71949" cy="6845"/>
          </a:xfrm>
          <a:prstGeom prst="rect">
            <a:avLst/>
          </a:prstGeom>
          <a:noFill/>
        </p:spPr>
        <p:txBody>
          <a:bodyPr wrap="none">
            <a:spAutoFit/>
          </a:bodyPr>
          <a:lstStyle/>
          <a:p>
            <a:pPr>
              <a:defRPr/>
            </a:pPr>
          </a:p>
        </p:txBody>
      </p:sp>
      <p:sp>
        <p:nvSpPr>
          <p:cNvPr id="22" name="TextBox 21"/>
          <p:cNvSpPr txBox="1"/>
          <p:nvPr/>
        </p:nvSpPr>
        <p:spPr>
          <a:xfrm>
            <a:off x="10027502" y="5771101"/>
            <a:ext cx="71949" cy="6845"/>
          </a:xfrm>
          <a:prstGeom prst="rect">
            <a:avLst/>
          </a:prstGeom>
          <a:noFill/>
        </p:spPr>
        <p:txBody>
          <a:bodyPr wrap="none">
            <a:spAutoFit/>
          </a:bodyPr>
          <a:lstStyle/>
          <a:p>
            <a:pPr>
              <a:defRPr/>
            </a:pPr>
          </a:p>
        </p:txBody>
      </p:sp>
      <p:sp>
        <p:nvSpPr>
          <p:cNvPr id="23" name="TextBox 22"/>
          <p:cNvSpPr txBox="1"/>
          <p:nvPr/>
        </p:nvSpPr>
        <p:spPr>
          <a:xfrm>
            <a:off x="10028705" y="5814938"/>
            <a:ext cx="71949" cy="6845"/>
          </a:xfrm>
          <a:prstGeom prst="rect">
            <a:avLst/>
          </a:prstGeom>
          <a:noFill/>
        </p:spPr>
        <p:txBody>
          <a:bodyPr wrap="none">
            <a:spAutoFit/>
          </a:bodyPr>
          <a:lstStyle/>
          <a:p>
            <a:pPr>
              <a:defRPr/>
            </a:pPr>
          </a:p>
        </p:txBody>
      </p:sp>
      <p:sp>
        <p:nvSpPr>
          <p:cNvPr id="24" name="TextBox 23"/>
          <p:cNvSpPr txBox="1"/>
          <p:nvPr/>
        </p:nvSpPr>
        <p:spPr>
          <a:xfrm>
            <a:off x="10156000" y="5771101"/>
            <a:ext cx="31643" cy="27380"/>
          </a:xfrm>
          <a:prstGeom prst="rect">
            <a:avLst/>
          </a:prstGeom>
          <a:noFill/>
        </p:spPr>
        <p:txBody>
          <a:bodyPr wrap="none">
            <a:spAutoFit/>
          </a:bodyPr>
          <a:lstStyle/>
          <a:p>
            <a:pPr>
              <a:defRPr/>
            </a:pPr>
          </a:p>
        </p:txBody>
      </p:sp>
      <p:sp>
        <p:nvSpPr>
          <p:cNvPr id="25" name="TextBox 24"/>
          <p:cNvSpPr txBox="1"/>
          <p:nvPr/>
        </p:nvSpPr>
        <p:spPr>
          <a:xfrm>
            <a:off x="10150946" y="5636388"/>
            <a:ext cx="8422" cy="332778"/>
          </a:xfrm>
          <a:prstGeom prst="rect">
            <a:avLst/>
          </a:prstGeom>
          <a:noFill/>
        </p:spPr>
        <p:txBody>
          <a:bodyPr wrap="none">
            <a:spAutoFit/>
          </a:bodyPr>
          <a:lstStyle/>
          <a:p>
            <a:pPr>
              <a:defRPr/>
            </a:pPr>
          </a:p>
        </p:txBody>
      </p:sp>
      <p:sp>
        <p:nvSpPr>
          <p:cNvPr id="26" name="TextBox 25"/>
          <p:cNvSpPr txBox="1"/>
          <p:nvPr/>
        </p:nvSpPr>
        <p:spPr>
          <a:xfrm>
            <a:off x="10158887" y="5720566"/>
            <a:ext cx="28515" cy="31020"/>
          </a:xfrm>
          <a:prstGeom prst="rect">
            <a:avLst/>
          </a:prstGeom>
          <a:noFill/>
        </p:spPr>
        <p:txBody>
          <a:bodyPr wrap="none">
            <a:spAutoFit/>
          </a:bodyPr>
          <a:lstStyle/>
          <a:p>
            <a:pPr>
              <a:defRPr/>
            </a:pPr>
          </a:p>
        </p:txBody>
      </p:sp>
      <p:sp>
        <p:nvSpPr>
          <p:cNvPr id="27" name="TextBox 26"/>
          <p:cNvSpPr txBox="1"/>
          <p:nvPr/>
        </p:nvSpPr>
        <p:spPr>
          <a:xfrm>
            <a:off x="10159248" y="5672943"/>
            <a:ext cx="29357" cy="34953"/>
          </a:xfrm>
          <a:prstGeom prst="rect">
            <a:avLst/>
          </a:prstGeom>
          <a:noFill/>
        </p:spPr>
        <p:txBody>
          <a:bodyPr wrap="none">
            <a:spAutoFit/>
          </a:bodyPr>
          <a:lstStyle/>
          <a:p>
            <a:pPr>
              <a:defRPr/>
            </a:pPr>
          </a:p>
        </p:txBody>
      </p:sp>
      <p:sp>
        <p:nvSpPr>
          <p:cNvPr id="28" name="TextBox 27"/>
          <p:cNvSpPr txBox="1"/>
          <p:nvPr/>
        </p:nvSpPr>
        <p:spPr>
          <a:xfrm>
            <a:off x="10183311" y="5954166"/>
            <a:ext cx="6016" cy="13835"/>
          </a:xfrm>
          <a:prstGeom prst="rect">
            <a:avLst/>
          </a:prstGeom>
          <a:noFill/>
        </p:spPr>
        <p:txBody>
          <a:bodyPr wrap="none">
            <a:spAutoFit/>
          </a:bodyPr>
          <a:lstStyle/>
          <a:p>
            <a:pPr>
              <a:defRPr/>
            </a:pPr>
          </a:p>
        </p:txBody>
      </p:sp>
      <p:sp>
        <p:nvSpPr>
          <p:cNvPr id="29" name="TextBox 28"/>
          <p:cNvSpPr txBox="1"/>
          <p:nvPr/>
        </p:nvSpPr>
        <p:spPr>
          <a:xfrm>
            <a:off x="10157684" y="5954603"/>
            <a:ext cx="29477" cy="29127"/>
          </a:xfrm>
          <a:prstGeom prst="rect">
            <a:avLst/>
          </a:prstGeom>
          <a:noFill/>
        </p:spPr>
        <p:txBody>
          <a:bodyPr wrap="none">
            <a:spAutoFit/>
          </a:bodyPr>
          <a:lstStyle/>
          <a:p>
            <a:pPr>
              <a:defRPr/>
            </a:pPr>
          </a:p>
        </p:txBody>
      </p:sp>
      <p:sp>
        <p:nvSpPr>
          <p:cNvPr id="30" name="TextBox 29"/>
          <p:cNvSpPr txBox="1"/>
          <p:nvPr/>
        </p:nvSpPr>
        <p:spPr>
          <a:xfrm>
            <a:off x="10017877" y="5963487"/>
            <a:ext cx="143898" cy="21845"/>
          </a:xfrm>
          <a:prstGeom prst="rect">
            <a:avLst/>
          </a:prstGeom>
          <a:noFill/>
        </p:spPr>
        <p:txBody>
          <a:bodyPr wrap="none">
            <a:spAutoFit/>
          </a:bodyPr>
          <a:lstStyle/>
          <a:p>
            <a:pPr>
              <a:defRPr/>
            </a:pPr>
          </a:p>
        </p:txBody>
      </p:sp>
      <p:sp>
        <p:nvSpPr>
          <p:cNvPr id="31" name="TextBox 30"/>
          <p:cNvSpPr txBox="1"/>
          <p:nvPr/>
        </p:nvSpPr>
        <p:spPr>
          <a:xfrm>
            <a:off x="10026299" y="5969166"/>
            <a:ext cx="128257" cy="11505"/>
          </a:xfrm>
          <a:prstGeom prst="rect">
            <a:avLst/>
          </a:prstGeom>
          <a:noFill/>
        </p:spPr>
        <p:txBody>
          <a:bodyPr wrap="none">
            <a:spAutoFit/>
          </a:bodyPr>
          <a:lstStyle/>
          <a:p>
            <a:pPr>
              <a:defRPr/>
            </a:pPr>
          </a:p>
        </p:txBody>
      </p:sp>
      <p:sp>
        <p:nvSpPr>
          <p:cNvPr id="32" name="TextBox 31"/>
          <p:cNvSpPr txBox="1"/>
          <p:nvPr/>
        </p:nvSpPr>
        <p:spPr>
          <a:xfrm>
            <a:off x="10038210" y="5920815"/>
            <a:ext cx="19130" cy="20680"/>
          </a:xfrm>
          <a:prstGeom prst="rect">
            <a:avLst/>
          </a:prstGeom>
          <a:noFill/>
        </p:spPr>
        <p:txBody>
          <a:bodyPr wrap="none">
            <a:spAutoFit/>
          </a:bodyPr>
          <a:lstStyle/>
          <a:p>
            <a:pPr>
              <a:defRPr/>
            </a:pPr>
          </a:p>
        </p:txBody>
      </p:sp>
      <p:sp>
        <p:nvSpPr>
          <p:cNvPr id="33" name="TextBox 32"/>
          <p:cNvSpPr txBox="1"/>
          <p:nvPr/>
        </p:nvSpPr>
        <p:spPr>
          <a:xfrm>
            <a:off x="10059867" y="5920815"/>
            <a:ext cx="19130" cy="20680"/>
          </a:xfrm>
          <a:prstGeom prst="rect">
            <a:avLst/>
          </a:prstGeom>
          <a:noFill/>
        </p:spPr>
        <p:txBody>
          <a:bodyPr wrap="none">
            <a:spAutoFit/>
          </a:bodyPr>
          <a:lstStyle/>
          <a:p>
            <a:pPr>
              <a:defRPr/>
            </a:pPr>
          </a:p>
        </p:txBody>
      </p:sp>
      <p:sp>
        <p:nvSpPr>
          <p:cNvPr id="34" name="TextBox 33"/>
          <p:cNvSpPr txBox="1"/>
          <p:nvPr/>
        </p:nvSpPr>
        <p:spPr>
          <a:xfrm>
            <a:off x="10080201" y="5920815"/>
            <a:ext cx="19130" cy="20680"/>
          </a:xfrm>
          <a:prstGeom prst="rect">
            <a:avLst/>
          </a:prstGeom>
          <a:noFill/>
        </p:spPr>
        <p:txBody>
          <a:bodyPr wrap="none">
            <a:spAutoFit/>
          </a:bodyPr>
          <a:lstStyle/>
          <a:p>
            <a:pPr>
              <a:defRPr/>
            </a:pPr>
          </a:p>
        </p:txBody>
      </p:sp>
      <p:sp>
        <p:nvSpPr>
          <p:cNvPr id="35" name="TextBox 34"/>
          <p:cNvSpPr txBox="1"/>
          <p:nvPr/>
        </p:nvSpPr>
        <p:spPr>
          <a:xfrm>
            <a:off x="10129410" y="5841444"/>
            <a:ext cx="9625" cy="110538"/>
          </a:xfrm>
          <a:prstGeom prst="rect">
            <a:avLst/>
          </a:prstGeom>
          <a:noFill/>
        </p:spPr>
        <p:txBody>
          <a:bodyPr wrap="none">
            <a:spAutoFit/>
          </a:bodyPr>
          <a:lstStyle/>
          <a:p>
            <a:pPr>
              <a:defRPr/>
            </a:pPr>
          </a:p>
        </p:txBody>
      </p:sp>
      <p:sp>
        <p:nvSpPr>
          <p:cNvPr id="36" name="TextBox 35"/>
          <p:cNvSpPr txBox="1"/>
          <p:nvPr/>
        </p:nvSpPr>
        <p:spPr>
          <a:xfrm>
            <a:off x="7288696" y="3114260"/>
            <a:ext cx="3064097" cy="2683755"/>
          </a:xfrm>
          <a:prstGeom prst="rect">
            <a:avLst/>
          </a:prstGeom>
          <a:noFill/>
        </p:spPr>
        <p:txBody>
          <a:bodyPr wrap="none">
            <a:spAutoFit/>
          </a:bodyPr>
          <a:lstStyle/>
          <a:p>
            <a:pPr>
              <a:defRPr/>
            </a:pPr>
          </a:p>
        </p:txBody>
      </p:sp>
      <p:sp>
        <p:nvSpPr>
          <p:cNvPr id="37" name="TextBox 36"/>
          <p:cNvSpPr txBox="1"/>
          <p:nvPr/>
        </p:nvSpPr>
        <p:spPr>
          <a:xfrm>
            <a:off x="539598" y="5810450"/>
            <a:ext cx="6979377" cy="769441"/>
          </a:xfrm>
          <a:prstGeom prst="rect">
            <a:avLst/>
          </a:prstGeom>
          <a:noFill/>
        </p:spPr>
        <p:txBody>
          <a:bodyPr wrap="none">
            <a:spAutoFit/>
          </a:bodyPr>
          <a:lstStyle/>
          <a:p>
            <a:pPr>
              <a:defRPr/>
            </a:pPr>
            <a:r>
              <a:t>The Internet Protocol (IP) is the dominant network layer protocol that provides this host-to-host delivery service</a:t>
            </a:r>
          </a:p>
        </p:txBody>
      </p:sp>
    </p:spTree>
  </p:cSld>
  <p:clrMapOvr>
    <a:masterClrMapping/>
  </p:clrMapOvr>
</p:sld>
</file>

<file path=ppt/slides/slide4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25882" y="38496"/>
            <a:ext cx="10515600" cy="980849"/>
          </a:xfrm>
          <a:prstGeom prst="rect">
            <a:avLst/>
          </a:prstGeom>
          <a:noFill/>
        </p:spPr>
        <p:txBody>
          <a:bodyPr wrap="none">
            <a:spAutoFit/>
          </a:bodyPr>
          <a:lstStyle/>
          <a:p>
            <a:pPr>
              <a:defRPr/>
            </a:pPr>
            <a:r>
              <a:t>Two Key Network Layer Functions</a:t>
            </a:r>
          </a:p>
        </p:txBody>
      </p:sp>
      <p:sp>
        <p:nvSpPr>
          <p:cNvPr id="3" name="TextBox 2"/>
          <p:cNvSpPr txBox="1"/>
          <p:nvPr/>
        </p:nvSpPr>
        <p:spPr>
          <a:xfrm>
            <a:off x="142570" y="983067"/>
            <a:ext cx="5181600" cy="2713954"/>
          </a:xfrm>
          <a:prstGeom prst="rect">
            <a:avLst/>
          </a:prstGeom>
          <a:noFill/>
        </p:spPr>
        <p:txBody>
          <a:bodyPr wrap="none">
            <a:spAutoFit/>
          </a:bodyPr>
          <a:lstStyle/>
          <a:p>
            <a:pPr>
              <a:defRPr/>
            </a:pPr>
            <a:r>
              <a:t>Network layer functions:</a:t>
            </a:r>
          </a:p>
          <a:p>
            <a:pPr>
              <a:defRPr/>
            </a:pPr>
            <a:r>
              <a:t>Forwarding: move packets from a router’s input link to appropriate router output link</a:t>
            </a:r>
          </a:p>
          <a:p>
            <a:pPr>
              <a:defRPr/>
            </a:pPr>
            <a:r>
              <a:t>Routing: determine route taken by packets from source to destination</a:t>
            </a:r>
          </a:p>
        </p:txBody>
      </p:sp>
      <p:sp>
        <p:nvSpPr>
          <p:cNvPr id="4" name="TextBox 3"/>
          <p:cNvSpPr txBox="1"/>
          <p:nvPr/>
        </p:nvSpPr>
        <p:spPr>
          <a:xfrm>
            <a:off x="6259881" y="1019345"/>
            <a:ext cx="5613871" cy="1521511"/>
          </a:xfrm>
          <a:prstGeom prst="rect">
            <a:avLst/>
          </a:prstGeom>
          <a:noFill/>
        </p:spPr>
        <p:txBody>
          <a:bodyPr wrap="none">
            <a:spAutoFit/>
          </a:bodyPr>
          <a:lstStyle/>
          <a:p>
            <a:pPr>
              <a:defRPr/>
            </a:pPr>
            <a:r>
              <a:t>Analogy: taking a trip</a:t>
            </a:r>
          </a:p>
          <a:p>
            <a:pPr>
              <a:defRPr/>
            </a:pPr>
            <a:r>
              <a:t>Forwarding: process of getting through single interchange</a:t>
            </a:r>
          </a:p>
          <a:p>
            <a:pPr>
              <a:defRPr/>
            </a:pPr>
          </a:p>
        </p:txBody>
      </p:sp>
      <p:sp>
        <p:nvSpPr>
          <p:cNvPr id="5" name="TextBox 4"/>
          <p:cNvSpPr txBox="1"/>
          <p:nvPr/>
        </p:nvSpPr>
        <p:spPr>
          <a:xfrm>
            <a:off x="6183682" y="2340887"/>
            <a:ext cx="5257800" cy="879225"/>
          </a:xfrm>
          <a:prstGeom prst="rect">
            <a:avLst/>
          </a:prstGeom>
          <a:noFill/>
        </p:spPr>
        <p:txBody>
          <a:bodyPr wrap="none">
            <a:spAutoFit/>
          </a:bodyPr>
          <a:lstStyle/>
          <a:p>
            <a:pPr>
              <a:defRPr/>
            </a:pPr>
            <a:r>
              <a:t>Routing: process of planning trip from source to destination</a:t>
            </a:r>
          </a:p>
          <a:p>
            <a:pPr>
              <a:defRPr/>
            </a:pPr>
          </a:p>
        </p:txBody>
      </p:sp>
      <p:sp>
        <p:nvSpPr>
          <p:cNvPr id="6" name="TextBox 5"/>
          <p:cNvSpPr txBox="1"/>
          <p:nvPr/>
        </p:nvSpPr>
        <p:spPr>
          <a:xfrm>
            <a:off x="904185" y="3697020"/>
            <a:ext cx="5181600" cy="1856984"/>
          </a:xfrm>
          <a:prstGeom prst="rect">
            <a:avLst/>
          </a:prstGeom>
          <a:noFill/>
        </p:spPr>
        <p:txBody>
          <a:bodyPr wrap="none">
            <a:spAutoFit/>
          </a:bodyPr>
          <a:lstStyle/>
          <a:p>
            <a:pPr>
              <a:defRPr/>
            </a:pPr>
          </a:p>
        </p:txBody>
      </p:sp>
      <p:sp>
        <p:nvSpPr>
          <p:cNvPr id="7" name="TextBox 6"/>
          <p:cNvSpPr txBox="1"/>
          <p:nvPr/>
        </p:nvSpPr>
        <p:spPr>
          <a:xfrm>
            <a:off x="142570" y="3697019"/>
            <a:ext cx="5143104" cy="2221890"/>
          </a:xfrm>
          <a:prstGeom prst="rect">
            <a:avLst/>
          </a:prstGeom>
          <a:noFill/>
        </p:spPr>
        <p:txBody>
          <a:bodyPr wrap="none">
            <a:spAutoFit/>
          </a:bodyPr>
          <a:lstStyle/>
          <a:p>
            <a:pPr>
              <a:defRPr/>
            </a:pPr>
            <a:r>
              <a:t>Core component: routers</a:t>
            </a:r>
          </a:p>
          <a:p>
            <a:pPr>
              <a:defRPr/>
            </a:pPr>
            <a:r>
              <a:t>Examines header fields in all IP datagrams passing through it</a:t>
            </a:r>
          </a:p>
          <a:p>
            <a:pPr>
              <a:defRPr/>
            </a:pPr>
            <a:r>
              <a:t>Moves datagrams from input ports to output ports to transfer datagrams along end-end path</a:t>
            </a:r>
          </a:p>
        </p:txBody>
      </p:sp>
      <p:sp>
        <p:nvSpPr>
          <p:cNvPr id="8" name="TextBox 7"/>
          <p:cNvSpPr txBox="1"/>
          <p:nvPr/>
        </p:nvSpPr>
        <p:spPr>
          <a:xfrm>
            <a:off x="142570" y="5971356"/>
            <a:ext cx="6094140" cy="830997"/>
          </a:xfrm>
          <a:prstGeom prst="rect">
            <a:avLst/>
          </a:prstGeom>
          <a:noFill/>
        </p:spPr>
        <p:txBody>
          <a:bodyPr wrap="none">
            <a:spAutoFit/>
          </a:bodyPr>
          <a:lstStyle/>
          <a:p>
            <a:pPr>
              <a:defRPr/>
            </a:pPr>
            <a:r>
              <a:t>IP provides both functions: IP forwarding (data plane) + IP routing (control plane)</a:t>
            </a:r>
          </a:p>
        </p:txBody>
      </p:sp>
    </p:spTree>
  </p:cSld>
  <p:clrMapOvr>
    <a:masterClrMapping/>
  </p:clrMapOvr>
</p:sld>
</file>

<file path=ppt/slides/slide4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42795"/>
            <a:ext cx="10515600" cy="686779"/>
          </a:xfrm>
          <a:prstGeom prst="rect">
            <a:avLst/>
          </a:prstGeom>
          <a:noFill/>
        </p:spPr>
        <p:txBody>
          <a:bodyPr wrap="none">
            <a:spAutoFit/>
          </a:bodyPr>
          <a:lstStyle/>
          <a:p>
            <a:pPr>
              <a:defRPr/>
            </a:pPr>
            <a:r>
              <a:t>Network Layer: Data Plane and Control Plane</a:t>
            </a:r>
          </a:p>
        </p:txBody>
      </p:sp>
      <p:sp>
        <p:nvSpPr>
          <p:cNvPr id="3" name="TextBox 2"/>
          <p:cNvSpPr txBox="1"/>
          <p:nvPr/>
        </p:nvSpPr>
        <p:spPr>
          <a:xfrm>
            <a:off x="1474303" y="887810"/>
            <a:ext cx="4621697" cy="1827889"/>
          </a:xfrm>
          <a:prstGeom prst="rect">
            <a:avLst/>
          </a:prstGeom>
          <a:noFill/>
        </p:spPr>
        <p:txBody>
          <a:bodyPr wrap="none">
            <a:spAutoFit/>
          </a:bodyPr>
          <a:lstStyle/>
          <a:p>
            <a:pPr>
              <a:defRPr/>
            </a:pPr>
            <a:r>
              <a:t>Data plane:</a:t>
            </a:r>
          </a:p>
          <a:p>
            <a:pPr>
              <a:defRPr/>
            </a:pPr>
            <a:r>
              <a:t>Local, per-router function</a:t>
            </a:r>
          </a:p>
          <a:p>
            <a:pPr>
              <a:defRPr/>
            </a:pPr>
            <a:r>
              <a:t>Determines how datagram arriving on router input port is forwarded to router output port</a:t>
            </a:r>
          </a:p>
        </p:txBody>
      </p:sp>
      <p:sp>
        <p:nvSpPr>
          <p:cNvPr id="4" name="TextBox 3"/>
          <p:cNvSpPr txBox="1"/>
          <p:nvPr/>
        </p:nvSpPr>
        <p:spPr>
          <a:xfrm>
            <a:off x="6096000" y="887810"/>
            <a:ext cx="5502965" cy="1881669"/>
          </a:xfrm>
          <a:prstGeom prst="rect">
            <a:avLst/>
          </a:prstGeom>
          <a:noFill/>
        </p:spPr>
        <p:txBody>
          <a:bodyPr wrap="none">
            <a:spAutoFit/>
          </a:bodyPr>
          <a:lstStyle/>
          <a:p>
            <a:pPr>
              <a:defRPr/>
            </a:pPr>
            <a:r>
              <a:t>Control plane</a:t>
            </a:r>
          </a:p>
          <a:p>
            <a:pPr>
              <a:defRPr/>
            </a:pPr>
            <a:r>
              <a:t>Network-wide logic</a:t>
            </a:r>
          </a:p>
          <a:p>
            <a:pPr>
              <a:defRPr/>
            </a:pPr>
            <a:r>
              <a:t>Determines how datagram is routed among routers along end-end path from source host to destination host</a:t>
            </a:r>
          </a:p>
        </p:txBody>
      </p:sp>
      <p:sp>
        <p:nvSpPr>
          <p:cNvPr id="5" name="TextBox 4"/>
          <p:cNvSpPr txBox="1"/>
          <p:nvPr/>
        </p:nvSpPr>
        <p:spPr>
          <a:xfrm>
            <a:off x="4024518" y="5822437"/>
            <a:ext cx="4027487" cy="939800"/>
          </a:xfrm>
          <a:prstGeom prst="rect">
            <a:avLst/>
          </a:prstGeom>
          <a:noFill/>
        </p:spPr>
        <p:txBody>
          <a:bodyPr wrap="none">
            <a:spAutoFit/>
          </a:bodyPr>
          <a:lstStyle/>
          <a:p>
            <a:pPr>
              <a:defRPr/>
            </a:pPr>
          </a:p>
        </p:txBody>
      </p:sp>
      <p:sp>
        <p:nvSpPr>
          <p:cNvPr id="6" name="TextBox 5"/>
          <p:cNvSpPr txBox="1"/>
          <p:nvPr/>
        </p:nvSpPr>
        <p:spPr>
          <a:xfrm>
            <a:off x="4630943" y="5858949"/>
            <a:ext cx="263525" cy="276225"/>
          </a:xfrm>
          <a:prstGeom prst="rect">
            <a:avLst/>
          </a:prstGeom>
          <a:noFill/>
        </p:spPr>
        <p:txBody>
          <a:bodyPr wrap="none">
            <a:spAutoFit/>
          </a:bodyPr>
          <a:lstStyle/>
          <a:p>
            <a:pPr>
              <a:defRPr/>
            </a:pPr>
            <a:r>
              <a:t>1</a:t>
            </a:r>
          </a:p>
        </p:txBody>
      </p:sp>
      <p:sp>
        <p:nvSpPr>
          <p:cNvPr id="7" name="TextBox 6"/>
          <p:cNvSpPr txBox="1"/>
          <p:nvPr/>
        </p:nvSpPr>
        <p:spPr>
          <a:xfrm>
            <a:off x="4805568" y="6146287"/>
            <a:ext cx="263525" cy="276225"/>
          </a:xfrm>
          <a:prstGeom prst="rect">
            <a:avLst/>
          </a:prstGeom>
          <a:noFill/>
        </p:spPr>
        <p:txBody>
          <a:bodyPr wrap="none">
            <a:spAutoFit/>
          </a:bodyPr>
          <a:lstStyle/>
          <a:p>
            <a:pPr>
              <a:defRPr/>
            </a:pPr>
            <a:r>
              <a:t>2</a:t>
            </a:r>
          </a:p>
        </p:txBody>
      </p:sp>
      <p:sp>
        <p:nvSpPr>
          <p:cNvPr id="8" name="TextBox 7"/>
          <p:cNvSpPr txBox="1"/>
          <p:nvPr/>
        </p:nvSpPr>
        <p:spPr>
          <a:xfrm>
            <a:off x="3926093" y="6054212"/>
            <a:ext cx="982662" cy="233362"/>
          </a:xfrm>
          <a:prstGeom prst="rect">
            <a:avLst/>
          </a:prstGeom>
          <a:noFill/>
        </p:spPr>
        <p:txBody>
          <a:bodyPr wrap="none">
            <a:spAutoFit/>
          </a:bodyPr>
          <a:lstStyle/>
          <a:p>
            <a:pPr>
              <a:defRPr/>
            </a:pPr>
          </a:p>
        </p:txBody>
      </p:sp>
      <p:sp>
        <p:nvSpPr>
          <p:cNvPr id="9" name="TextBox 8"/>
          <p:cNvSpPr txBox="1"/>
          <p:nvPr/>
        </p:nvSpPr>
        <p:spPr>
          <a:xfrm>
            <a:off x="1628980" y="5289037"/>
            <a:ext cx="1992313" cy="523875"/>
          </a:xfrm>
          <a:prstGeom prst="rect">
            <a:avLst/>
          </a:prstGeom>
          <a:noFill/>
        </p:spPr>
        <p:txBody>
          <a:bodyPr wrap="none">
            <a:spAutoFit/>
          </a:bodyPr>
          <a:lstStyle/>
          <a:p>
            <a:pPr>
              <a:defRPr/>
            </a:pPr>
            <a:r>
              <a:t>values in arriving </a:t>
            </a:r>
          </a:p>
          <a:p>
            <a:pPr>
              <a:defRPr/>
            </a:pPr>
            <a:r>
              <a:t>packet header</a:t>
            </a:r>
          </a:p>
        </p:txBody>
      </p:sp>
      <p:sp>
        <p:nvSpPr>
          <p:cNvPr id="10" name="TextBox 9"/>
          <p:cNvSpPr txBox="1"/>
          <p:nvPr/>
        </p:nvSpPr>
        <p:spPr>
          <a:xfrm>
            <a:off x="4500768" y="6247887"/>
            <a:ext cx="261937" cy="277812"/>
          </a:xfrm>
          <a:prstGeom prst="rect">
            <a:avLst/>
          </a:prstGeom>
          <a:noFill/>
        </p:spPr>
        <p:txBody>
          <a:bodyPr wrap="none">
            <a:spAutoFit/>
          </a:bodyPr>
          <a:lstStyle/>
          <a:p>
            <a:pPr>
              <a:defRPr/>
            </a:pPr>
            <a:r>
              <a:t>3</a:t>
            </a:r>
          </a:p>
        </p:txBody>
      </p:sp>
    </p:spTree>
  </p:cSld>
  <p:clrMapOvr>
    <a:masterClrMapping/>
  </p:clrMapOvr>
</p:sld>
</file>

<file path=ppt/slides/slide4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42795"/>
            <a:ext cx="10515600" cy="686779"/>
          </a:xfrm>
          <a:prstGeom prst="rect">
            <a:avLst/>
          </a:prstGeom>
          <a:noFill/>
        </p:spPr>
        <p:txBody>
          <a:bodyPr wrap="none">
            <a:spAutoFit/>
          </a:bodyPr>
          <a:lstStyle/>
          <a:p>
            <a:pPr>
              <a:defRPr/>
            </a:pPr>
            <a:r>
              <a:t>The Internet Protocol (IP)</a:t>
            </a:r>
          </a:p>
        </p:txBody>
      </p:sp>
      <p:sp>
        <p:nvSpPr>
          <p:cNvPr id="3" name="TextBox 2"/>
          <p:cNvSpPr txBox="1"/>
          <p:nvPr/>
        </p:nvSpPr>
        <p:spPr>
          <a:xfrm>
            <a:off x="232317" y="981174"/>
            <a:ext cx="5677830" cy="3252489"/>
          </a:xfrm>
          <a:prstGeom prst="rect">
            <a:avLst/>
          </a:prstGeom>
          <a:noFill/>
        </p:spPr>
        <p:txBody>
          <a:bodyPr wrap="none">
            <a:spAutoFit/>
          </a:bodyPr>
          <a:lstStyle/>
          <a:p>
            <a:pPr>
              <a:defRPr/>
            </a:pPr>
            <a:r>
              <a:t>What IP does (functions):</a:t>
            </a:r>
          </a:p>
          <a:p>
            <a:pPr>
              <a:defRPr/>
            </a:pPr>
            <a:r>
              <a:t>Addressing: Assigns logical IP address</a:t>
            </a:r>
          </a:p>
          <a:p>
            <a:pPr>
              <a:defRPr/>
            </a:pPr>
            <a:r>
              <a:t>Encapsulation: Wraps transport layer segments in IP datagrams</a:t>
            </a:r>
          </a:p>
          <a:p>
            <a:pPr>
              <a:defRPr/>
            </a:pPr>
            <a:r>
              <a:t>Forwarding: Moves packets hop-by-hop toward destination</a:t>
            </a:r>
          </a:p>
          <a:p>
            <a:pPr>
              <a:defRPr/>
            </a:pPr>
            <a:r>
              <a:t>Fragmentation: Breaks/reassembles packets for different link MTUs</a:t>
            </a:r>
          </a:p>
        </p:txBody>
      </p:sp>
      <p:sp>
        <p:nvSpPr>
          <p:cNvPr id="4" name="TextBox 3"/>
          <p:cNvSpPr txBox="1"/>
          <p:nvPr/>
        </p:nvSpPr>
        <p:spPr>
          <a:xfrm>
            <a:off x="6097860" y="929574"/>
            <a:ext cx="6094140" cy="2862322"/>
          </a:xfrm>
          <a:prstGeom prst="rect">
            <a:avLst/>
          </a:prstGeom>
          <a:noFill/>
        </p:spPr>
        <p:txBody>
          <a:bodyPr wrap="none">
            <a:spAutoFit/>
          </a:bodyPr>
          <a:lstStyle/>
          <a:p>
            <a:pPr>
              <a:defRPr/>
            </a:pPr>
            <a:r>
              <a:t>What IP Contains/Related Protocols:</a:t>
            </a:r>
          </a:p>
          <a:p>
            <a:pPr>
              <a:defRPr/>
            </a:pPr>
            <a:r>
              <a:t>IPv4 / IPv6 addressing and packet format</a:t>
            </a:r>
          </a:p>
          <a:p>
            <a:pPr>
              <a:defRPr/>
            </a:pPr>
            <a:r>
              <a:t>Address Configuration: DHCP (automatic IP assignment)</a:t>
            </a:r>
          </a:p>
          <a:p>
            <a:pPr>
              <a:defRPr/>
            </a:pPr>
            <a:r>
              <a:t>Address Translation: NAT (private ↔ public addresses)</a:t>
            </a:r>
          </a:p>
          <a:p>
            <a:pPr>
              <a:defRPr/>
            </a:pPr>
            <a:r>
              <a:t>Support Protocols: ICMP (error reporting), ARP (address resolution)</a:t>
            </a:r>
          </a:p>
        </p:txBody>
      </p:sp>
      <p:sp>
        <p:nvSpPr>
          <p:cNvPr id="5" name="TextBox 4"/>
          <p:cNvSpPr txBox="1"/>
          <p:nvPr/>
        </p:nvSpPr>
        <p:spPr>
          <a:xfrm>
            <a:off x="1908367" y="5672573"/>
            <a:ext cx="4187633" cy="1107996"/>
          </a:xfrm>
          <a:prstGeom prst="rect">
            <a:avLst/>
          </a:prstGeom>
          <a:noFill/>
        </p:spPr>
        <p:txBody>
          <a:bodyPr wrap="none">
            <a:spAutoFit/>
          </a:bodyPr>
          <a:lstStyle/>
          <a:p>
            <a:pPr>
              <a:defRPr/>
            </a:pPr>
            <a:r>
              <a:t>Data plane: Internet Protocol performs forwarding based on destination IP address</a:t>
            </a:r>
          </a:p>
        </p:txBody>
      </p:sp>
      <p:sp>
        <p:nvSpPr>
          <p:cNvPr id="6" name="TextBox 5"/>
          <p:cNvSpPr txBox="1"/>
          <p:nvPr/>
        </p:nvSpPr>
        <p:spPr>
          <a:xfrm>
            <a:off x="1908367" y="4285264"/>
            <a:ext cx="4429241" cy="1107996"/>
          </a:xfrm>
          <a:prstGeom prst="rect">
            <a:avLst/>
          </a:prstGeom>
          <a:noFill/>
        </p:spPr>
        <p:txBody>
          <a:bodyPr wrap="none">
            <a:spAutoFit/>
          </a:bodyPr>
          <a:lstStyle/>
          <a:p>
            <a:pPr>
              <a:defRPr/>
            </a:pPr>
            <a:r>
              <a:t>Control plane: Separate routing algorithms (RIP, OSPF, BGP, etc.) populate IP forwarding tables</a:t>
            </a:r>
          </a:p>
        </p:txBody>
      </p:sp>
    </p:spTree>
  </p:cSld>
  <p:clrMapOvr>
    <a:masterClrMapping/>
  </p:clrMapOvr>
</p:sld>
</file>

<file path=ppt/slides/slide4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Network Layer: Overview </a:t>
            </a:r>
          </a:p>
          <a:p>
            <a:pPr>
              <a:defRPr/>
            </a:pPr>
            <a:r>
              <a:t>Routers</a:t>
            </a:r>
          </a:p>
          <a:p>
            <a:pPr>
              <a:defRPr/>
            </a:pPr>
            <a:r>
              <a:t>IP: Internet Protocol</a:t>
            </a:r>
          </a:p>
          <a:p>
            <a:pPr>
              <a:defRPr/>
            </a:pPr>
            <a:r>
              <a:t>IP Address and DHCP</a:t>
            </a:r>
          </a:p>
          <a:p>
            <a:pPr>
              <a:defRPr/>
            </a:pPr>
            <a:r>
              <a:t>Network Address Translation (NAT)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8663" y="1266981"/>
            <a:ext cx="5394571" cy="2251565"/>
          </a:xfrm>
          <a:prstGeom prst="rect">
            <a:avLst/>
          </a:prstGeom>
          <a:noFill/>
        </p:spPr>
        <p:txBody>
          <a:bodyPr wrap="none">
            <a:spAutoFit/>
          </a:bodyPr>
          <a:lstStyle/>
          <a:p>
            <a:pPr>
              <a:defRPr/>
            </a:pPr>
            <a:r>
              <a:t>Infrastructure that provides services to applications:</a:t>
            </a:r>
          </a:p>
          <a:p>
            <a:pPr>
              <a:defRPr/>
            </a:pPr>
            <a:r>
              <a:t>Web, streaming video, multimedia teleconferencing, email, games, e-commerce, social media, inter-connected appliances, …</a:t>
            </a:r>
          </a:p>
          <a:p>
            <a:pPr>
              <a:defRPr/>
            </a:pPr>
          </a:p>
          <a:p>
            <a:pPr>
              <a:defRPr/>
            </a:pPr>
          </a:p>
        </p:txBody>
      </p:sp>
      <p:sp>
        <p:nvSpPr>
          <p:cNvPr id="3" name="TextBox 2"/>
          <p:cNvSpPr txBox="1"/>
          <p:nvPr/>
        </p:nvSpPr>
        <p:spPr>
          <a:xfrm>
            <a:off x="838200" y="244987"/>
            <a:ext cx="10515600" cy="894622"/>
          </a:xfrm>
          <a:prstGeom prst="rect">
            <a:avLst/>
          </a:prstGeom>
          <a:noFill/>
        </p:spPr>
        <p:txBody>
          <a:bodyPr wrap="none">
            <a:spAutoFit/>
          </a:bodyPr>
          <a:lstStyle/>
          <a:p>
            <a:pPr>
              <a:defRPr/>
            </a:pPr>
            <a:r>
              <a:t>What can “Internet” do?</a:t>
            </a:r>
          </a:p>
        </p:txBody>
      </p:sp>
      <p:sp>
        <p:nvSpPr>
          <p:cNvPr id="4" name="TextBox 3"/>
          <p:cNvSpPr txBox="1"/>
          <p:nvPr/>
        </p:nvSpPr>
        <p:spPr>
          <a:xfrm>
            <a:off x="8985188" y="3065778"/>
            <a:ext cx="1124807" cy="1337915"/>
          </a:xfrm>
          <a:prstGeom prst="rect">
            <a:avLst/>
          </a:prstGeom>
          <a:noFill/>
        </p:spPr>
        <p:txBody>
          <a:bodyPr wrap="none">
            <a:spAutoFit/>
          </a:bodyPr>
          <a:lstStyle/>
          <a:p>
            <a:pPr>
              <a:defRPr/>
            </a:pPr>
          </a:p>
        </p:txBody>
      </p:sp>
      <p:sp>
        <p:nvSpPr>
          <p:cNvPr id="5" name="TextBox 4"/>
          <p:cNvSpPr txBox="1"/>
          <p:nvPr/>
        </p:nvSpPr>
        <p:spPr>
          <a:xfrm>
            <a:off x="7274076" y="1826035"/>
            <a:ext cx="1736725" cy="1317704"/>
          </a:xfrm>
          <a:prstGeom prst="rect">
            <a:avLst/>
          </a:prstGeom>
          <a:noFill/>
        </p:spPr>
        <p:txBody>
          <a:bodyPr wrap="none">
            <a:spAutoFit/>
          </a:bodyPr>
          <a:lstStyle/>
          <a:p>
            <a:pPr>
              <a:defRPr/>
            </a:pPr>
          </a:p>
        </p:txBody>
      </p:sp>
      <p:sp>
        <p:nvSpPr>
          <p:cNvPr id="6" name="TextBox 5"/>
          <p:cNvSpPr txBox="1"/>
          <p:nvPr/>
        </p:nvSpPr>
        <p:spPr>
          <a:xfrm>
            <a:off x="7712401" y="4683134"/>
            <a:ext cx="3079750" cy="1665288"/>
          </a:xfrm>
          <a:prstGeom prst="rect">
            <a:avLst/>
          </a:prstGeom>
          <a:noFill/>
        </p:spPr>
        <p:txBody>
          <a:bodyPr wrap="none">
            <a:spAutoFit/>
          </a:bodyPr>
          <a:lstStyle/>
          <a:p>
            <a:pPr>
              <a:defRPr/>
            </a:pPr>
          </a:p>
        </p:txBody>
      </p:sp>
      <p:sp>
        <p:nvSpPr>
          <p:cNvPr id="7" name="TextBox 6"/>
          <p:cNvSpPr txBox="1"/>
          <p:nvPr/>
        </p:nvSpPr>
        <p:spPr>
          <a:xfrm>
            <a:off x="7679274" y="1488461"/>
            <a:ext cx="1339406" cy="307777"/>
          </a:xfrm>
          <a:prstGeom prst="rect">
            <a:avLst/>
          </a:prstGeom>
          <a:noFill/>
        </p:spPr>
        <p:txBody>
          <a:bodyPr wrap="none">
            <a:spAutoFit/>
          </a:bodyPr>
          <a:lstStyle/>
          <a:p>
            <a:pPr>
              <a:defRPr/>
            </a:pPr>
            <a:r>
              <a:t>mobile network</a:t>
            </a:r>
          </a:p>
        </p:txBody>
      </p:sp>
      <p:sp>
        <p:nvSpPr>
          <p:cNvPr id="8" name="TextBox 7"/>
          <p:cNvSpPr txBox="1"/>
          <p:nvPr/>
        </p:nvSpPr>
        <p:spPr>
          <a:xfrm>
            <a:off x="7330835" y="4191922"/>
            <a:ext cx="1955646" cy="268920"/>
          </a:xfrm>
          <a:prstGeom prst="rect">
            <a:avLst/>
          </a:prstGeom>
          <a:noFill/>
        </p:spPr>
        <p:txBody>
          <a:bodyPr wrap="none">
            <a:spAutoFit/>
          </a:bodyPr>
          <a:lstStyle/>
          <a:p>
            <a:pPr>
              <a:defRPr/>
            </a:pPr>
            <a:r>
              <a:t>home network</a:t>
            </a:r>
          </a:p>
        </p:txBody>
      </p:sp>
      <p:sp>
        <p:nvSpPr>
          <p:cNvPr id="9" name="TextBox 8"/>
          <p:cNvSpPr txBox="1"/>
          <p:nvPr/>
        </p:nvSpPr>
        <p:spPr>
          <a:xfrm>
            <a:off x="7306908" y="5779775"/>
            <a:ext cx="1195135" cy="441275"/>
          </a:xfrm>
          <a:prstGeom prst="rect">
            <a:avLst/>
          </a:prstGeom>
          <a:noFill/>
        </p:spPr>
        <p:txBody>
          <a:bodyPr wrap="none">
            <a:spAutoFit/>
          </a:bodyPr>
          <a:lstStyle/>
          <a:p>
            <a:pPr>
              <a:defRPr/>
            </a:pPr>
            <a:r>
              <a:t>enterprise</a:t>
            </a:r>
          </a:p>
          <a:p>
            <a:pPr>
              <a:defRPr/>
            </a:pPr>
            <a:r>
              <a:t>          network</a:t>
            </a:r>
          </a:p>
        </p:txBody>
      </p:sp>
      <p:sp>
        <p:nvSpPr>
          <p:cNvPr id="10" name="TextBox 9"/>
          <p:cNvSpPr txBox="1"/>
          <p:nvPr/>
        </p:nvSpPr>
        <p:spPr>
          <a:xfrm>
            <a:off x="10222146" y="3179540"/>
            <a:ext cx="1273167" cy="1935748"/>
          </a:xfrm>
          <a:prstGeom prst="rect">
            <a:avLst/>
          </a:prstGeom>
          <a:noFill/>
        </p:spPr>
        <p:txBody>
          <a:bodyPr wrap="none">
            <a:spAutoFit/>
          </a:bodyPr>
          <a:lstStyle/>
          <a:p>
            <a:pPr>
              <a:defRPr/>
            </a:pPr>
          </a:p>
        </p:txBody>
      </p:sp>
      <p:sp>
        <p:nvSpPr>
          <p:cNvPr id="11" name="TextBox 10"/>
          <p:cNvSpPr txBox="1"/>
          <p:nvPr/>
        </p:nvSpPr>
        <p:spPr>
          <a:xfrm>
            <a:off x="9540813" y="1782042"/>
            <a:ext cx="1497864" cy="1386455"/>
          </a:xfrm>
          <a:prstGeom prst="rect">
            <a:avLst/>
          </a:prstGeom>
          <a:noFill/>
        </p:spPr>
        <p:txBody>
          <a:bodyPr wrap="none">
            <a:spAutoFit/>
          </a:bodyPr>
          <a:lstStyle/>
          <a:p>
            <a:pPr>
              <a:defRPr/>
            </a:pPr>
          </a:p>
        </p:txBody>
      </p:sp>
      <p:sp>
        <p:nvSpPr>
          <p:cNvPr id="12" name="TextBox 11"/>
          <p:cNvSpPr txBox="1"/>
          <p:nvPr/>
        </p:nvSpPr>
        <p:spPr>
          <a:xfrm>
            <a:off x="9427201" y="1851195"/>
            <a:ext cx="1725088" cy="286232"/>
          </a:xfrm>
          <a:prstGeom prst="rect">
            <a:avLst/>
          </a:prstGeom>
          <a:noFill/>
        </p:spPr>
        <p:txBody>
          <a:bodyPr wrap="none">
            <a:spAutoFit/>
          </a:bodyPr>
          <a:lstStyle/>
          <a:p>
            <a:pPr>
              <a:defRPr/>
            </a:pPr>
            <a:r>
              <a:t>national or global ISP</a:t>
            </a:r>
          </a:p>
        </p:txBody>
      </p:sp>
      <p:sp>
        <p:nvSpPr>
          <p:cNvPr id="13" name="TextBox 12"/>
          <p:cNvSpPr txBox="1"/>
          <p:nvPr/>
        </p:nvSpPr>
        <p:spPr>
          <a:xfrm>
            <a:off x="9279068" y="3677908"/>
            <a:ext cx="305749" cy="197847"/>
          </a:xfrm>
          <a:prstGeom prst="rect">
            <a:avLst/>
          </a:prstGeom>
          <a:noFill/>
        </p:spPr>
        <p:txBody>
          <a:bodyPr wrap="none">
            <a:spAutoFit/>
          </a:bodyPr>
          <a:lstStyle/>
          <a:p>
            <a:pPr>
              <a:defRPr/>
            </a:pPr>
          </a:p>
        </p:txBody>
      </p:sp>
      <p:sp>
        <p:nvSpPr>
          <p:cNvPr id="14" name="TextBox 13"/>
          <p:cNvSpPr txBox="1"/>
          <p:nvPr/>
        </p:nvSpPr>
        <p:spPr>
          <a:xfrm>
            <a:off x="8766162" y="3447919"/>
            <a:ext cx="1040639" cy="480131"/>
          </a:xfrm>
          <a:prstGeom prst="rect">
            <a:avLst/>
          </a:prstGeom>
          <a:noFill/>
        </p:spPr>
        <p:txBody>
          <a:bodyPr wrap="none">
            <a:spAutoFit/>
          </a:bodyPr>
          <a:lstStyle/>
          <a:p>
            <a:pPr>
              <a:defRPr/>
            </a:pPr>
            <a:r>
              <a:t>local or regional ISP</a:t>
            </a:r>
          </a:p>
        </p:txBody>
      </p:sp>
      <p:sp>
        <p:nvSpPr>
          <p:cNvPr id="15" name="TextBox 14"/>
          <p:cNvSpPr txBox="1"/>
          <p:nvPr/>
        </p:nvSpPr>
        <p:spPr>
          <a:xfrm>
            <a:off x="10917767" y="4677937"/>
            <a:ext cx="813043" cy="383182"/>
          </a:xfrm>
          <a:prstGeom prst="rect">
            <a:avLst/>
          </a:prstGeom>
          <a:noFill/>
        </p:spPr>
        <p:txBody>
          <a:bodyPr wrap="none">
            <a:spAutoFit/>
          </a:bodyPr>
          <a:lstStyle/>
          <a:p>
            <a:pPr>
              <a:defRPr/>
            </a:pPr>
            <a:r>
              <a:t>datacenter </a:t>
            </a:r>
          </a:p>
          <a:p>
            <a:pPr>
              <a:defRPr/>
            </a:pPr>
            <a:r>
              <a:t>network</a:t>
            </a:r>
          </a:p>
        </p:txBody>
      </p:sp>
      <p:sp>
        <p:nvSpPr>
          <p:cNvPr id="16" name="TextBox 15"/>
          <p:cNvSpPr txBox="1"/>
          <p:nvPr/>
        </p:nvSpPr>
        <p:spPr>
          <a:xfrm>
            <a:off x="10063018" y="4228248"/>
            <a:ext cx="843051" cy="674031"/>
          </a:xfrm>
          <a:prstGeom prst="rect">
            <a:avLst/>
          </a:prstGeom>
          <a:noFill/>
        </p:spPr>
        <p:txBody>
          <a:bodyPr wrap="none">
            <a:spAutoFit/>
          </a:bodyPr>
          <a:lstStyle/>
          <a:p>
            <a:pPr>
              <a:defRPr/>
            </a:pPr>
            <a:r>
              <a:t>content </a:t>
            </a:r>
          </a:p>
          <a:p>
            <a:pPr>
              <a:defRPr/>
            </a:pPr>
            <a:r>
              <a:t>provider </a:t>
            </a:r>
          </a:p>
          <a:p>
            <a:pPr>
              <a:defRPr/>
            </a:pPr>
            <a:r>
              <a:t>network</a:t>
            </a:r>
          </a:p>
        </p:txBody>
      </p:sp>
      <p:sp>
        <p:nvSpPr>
          <p:cNvPr id="17" name="TextBox 16"/>
          <p:cNvSpPr txBox="1"/>
          <p:nvPr/>
        </p:nvSpPr>
        <p:spPr>
          <a:xfrm>
            <a:off x="868663" y="3754782"/>
            <a:ext cx="5735083" cy="2721011"/>
          </a:xfrm>
          <a:prstGeom prst="rect">
            <a:avLst/>
          </a:prstGeom>
          <a:noFill/>
        </p:spPr>
        <p:txBody>
          <a:bodyPr wrap="none">
            <a:spAutoFit/>
          </a:bodyPr>
          <a:lstStyle/>
          <a:p>
            <a:pPr>
              <a:defRPr/>
            </a:pPr>
            <a:r>
              <a:t>Provides programming interface to distributed applications:</a:t>
            </a:r>
          </a:p>
          <a:p>
            <a:pPr>
              <a:defRPr/>
            </a:pPr>
            <a:r>
              <a:t>“hooks” allowing sending/receiving  apps to “connect” to, use  Internet transport service</a:t>
            </a:r>
          </a:p>
          <a:p>
            <a:pPr>
              <a:defRPr/>
            </a:pPr>
            <a:r>
              <a:t>provides service options, analogous to postal service</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029335"/>
          </a:xfrm>
          <a:prstGeom prst="rect">
            <a:avLst/>
          </a:prstGeom>
          <a:noFill/>
        </p:spPr>
        <p:txBody>
          <a:bodyPr wrap="none">
            <a:spAutoFit/>
          </a:bodyPr>
          <a:lstStyle/>
          <a:p>
            <a:pPr>
              <a:defRPr/>
            </a:pPr>
            <a:r>
              <a:t>f-Function: 2. add round key</a:t>
            </a:r>
          </a:p>
        </p:txBody>
      </p:sp>
      <p:sp>
        <p:nvSpPr>
          <p:cNvPr id="3" name="TextBox 2"/>
          <p:cNvSpPr txBox="1"/>
          <p:nvPr/>
        </p:nvSpPr>
        <p:spPr>
          <a:xfrm>
            <a:off x="829128" y="2120943"/>
            <a:ext cx="5700486" cy="2172975"/>
          </a:xfrm>
          <a:prstGeom prst="rect">
            <a:avLst/>
          </a:prstGeom>
          <a:noFill/>
        </p:spPr>
        <p:txBody>
          <a:bodyPr wrap="none">
            <a:spAutoFit/>
          </a:bodyPr>
          <a:lstStyle/>
          <a:p>
            <a:pPr>
              <a:defRPr/>
            </a:pPr>
            <a:r>
              <a:t>Bitwise XOR of the round key and the output of the expansion function E</a:t>
            </a:r>
          </a:p>
          <a:p>
            <a:pPr>
              <a:defRPr/>
            </a:pPr>
            <a:r>
              <a:t>Round keys are derived from the main key in the DES keyschedule algorithm (in a few slides)</a:t>
            </a:r>
          </a:p>
        </p:txBody>
      </p:sp>
      <p:pic>
        <p:nvPicPr>
          <p:cNvPr id="4" name="Picture 3" descr="image.png"/>
          <p:cNvPicPr>
            <a:picLocks noChangeAspect="1"/>
          </p:cNvPicPr>
          <p:nvPr/>
        </p:nvPicPr>
        <p:blipFill>
          <a:blip r:embed="rId2"/>
          <a:stretch>
            <a:fillRect/>
          </a:stretch>
        </p:blipFill>
        <p:spPr>
          <a:xfrm>
            <a:off x="7106671" y="994625"/>
            <a:ext cx="3938701" cy="5514182"/>
          </a:xfrm>
          <a:prstGeom prst="rect">
            <a:avLst/>
          </a:prstGeom>
        </p:spPr>
      </p:pic>
    </p:spTree>
  </p:cSld>
  <p:clrMapOvr>
    <a:masterClrMapping/>
  </p:clrMapOvr>
</p:sld>
</file>

<file path=ppt/slides/slide5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17208"/>
            <a:ext cx="10515600" cy="824940"/>
          </a:xfrm>
          <a:prstGeom prst="rect">
            <a:avLst/>
          </a:prstGeom>
          <a:noFill/>
        </p:spPr>
        <p:txBody>
          <a:bodyPr wrap="none">
            <a:spAutoFit/>
          </a:bodyPr>
          <a:lstStyle/>
          <a:p>
            <a:pPr>
              <a:defRPr/>
            </a:pPr>
            <a:r>
              <a:t>Routers</a:t>
            </a:r>
          </a:p>
        </p:txBody>
      </p:sp>
      <p:sp>
        <p:nvSpPr>
          <p:cNvPr id="3" name="TextBox 2"/>
          <p:cNvSpPr txBox="1"/>
          <p:nvPr/>
        </p:nvSpPr>
        <p:spPr>
          <a:xfrm>
            <a:off x="838200" y="1105414"/>
            <a:ext cx="10515600" cy="1691574"/>
          </a:xfrm>
          <a:prstGeom prst="rect">
            <a:avLst/>
          </a:prstGeom>
          <a:noFill/>
        </p:spPr>
        <p:txBody>
          <a:bodyPr wrap="none">
            <a:spAutoFit/>
          </a:bodyPr>
          <a:lstStyle/>
          <a:p>
            <a:pPr>
              <a:defRPr/>
            </a:pPr>
            <a:r>
              <a:t>A router performs routing protocols to learn about routes</a:t>
            </a:r>
          </a:p>
          <a:p>
            <a:pPr>
              <a:defRPr/>
            </a:pPr>
            <a:r>
              <a:t>A router receives packets and forwards them according to the forwarding table</a:t>
            </a:r>
          </a:p>
          <a:p>
            <a:pPr>
              <a:defRPr/>
            </a:pPr>
            <a:r>
              <a:t>What do routers look like in real life?</a:t>
            </a:r>
          </a:p>
          <a:p>
            <a:pPr>
              <a:defRPr/>
            </a:pPr>
            <a:r>
              <a:t>A router is just a computer specialized for forwarding packets</a:t>
            </a:r>
          </a:p>
        </p:txBody>
      </p:sp>
      <p:pic>
        <p:nvPicPr>
          <p:cNvPr id="4" name="Picture 3" descr="image.png"/>
          <p:cNvPicPr>
            <a:picLocks noChangeAspect="1"/>
          </p:cNvPicPr>
          <p:nvPr/>
        </p:nvPicPr>
        <p:blipFill>
          <a:blip r:embed="rId2"/>
          <a:stretch>
            <a:fillRect/>
          </a:stretch>
        </p:blipFill>
        <p:spPr>
          <a:xfrm>
            <a:off x="0" y="4126317"/>
            <a:ext cx="3422278" cy="2227727"/>
          </a:xfrm>
          <a:prstGeom prst="rect">
            <a:avLst/>
          </a:prstGeom>
        </p:spPr>
      </p:pic>
      <p:pic>
        <p:nvPicPr>
          <p:cNvPr id="5" name="Picture 4" descr="image.png"/>
          <p:cNvPicPr>
            <a:picLocks noChangeAspect="1"/>
          </p:cNvPicPr>
          <p:nvPr/>
        </p:nvPicPr>
        <p:blipFill>
          <a:blip r:embed="rId3"/>
          <a:stretch>
            <a:fillRect/>
          </a:stretch>
        </p:blipFill>
        <p:spPr>
          <a:xfrm>
            <a:off x="3379455" y="3221129"/>
            <a:ext cx="2821975" cy="610850"/>
          </a:xfrm>
          <a:prstGeom prst="rect">
            <a:avLst/>
          </a:prstGeom>
        </p:spPr>
      </p:pic>
      <p:pic>
        <p:nvPicPr>
          <p:cNvPr id="6" name="Picture 5" descr="image.png"/>
          <p:cNvPicPr>
            <a:picLocks noChangeAspect="1"/>
          </p:cNvPicPr>
          <p:nvPr/>
        </p:nvPicPr>
        <p:blipFill>
          <a:blip r:embed="rId4"/>
          <a:stretch>
            <a:fillRect/>
          </a:stretch>
        </p:blipFill>
        <p:spPr>
          <a:xfrm>
            <a:off x="937898" y="2826636"/>
            <a:ext cx="1709925" cy="1133725"/>
          </a:xfrm>
          <a:prstGeom prst="rect">
            <a:avLst/>
          </a:prstGeom>
        </p:spPr>
      </p:pic>
      <p:sp>
        <p:nvSpPr>
          <p:cNvPr id="7" name="TextBox 6"/>
          <p:cNvSpPr txBox="1"/>
          <p:nvPr/>
        </p:nvSpPr>
        <p:spPr>
          <a:xfrm>
            <a:off x="7538437" y="5312884"/>
            <a:ext cx="4362212" cy="646331"/>
          </a:xfrm>
          <a:prstGeom prst="rect">
            <a:avLst/>
          </a:prstGeom>
          <a:noFill/>
        </p:spPr>
        <p:txBody>
          <a:bodyPr wrap="none">
            <a:spAutoFit/>
          </a:bodyPr>
          <a:lstStyle/>
          <a:p>
            <a:pPr>
              <a:defRPr/>
            </a:pPr>
            <a:r>
              <a:t>Colocation facility (aka carrier hotel): A building where multiple ISPs install routers</a:t>
            </a:r>
          </a:p>
        </p:txBody>
      </p:sp>
      <p:pic>
        <p:nvPicPr>
          <p:cNvPr id="8" name="Picture 7" descr="image.jpg"/>
          <p:cNvPicPr>
            <a:picLocks noChangeAspect="1"/>
          </p:cNvPicPr>
          <p:nvPr/>
        </p:nvPicPr>
        <p:blipFill>
          <a:blip r:embed="rId5"/>
          <a:stretch>
            <a:fillRect/>
          </a:stretch>
        </p:blipFill>
        <p:spPr>
          <a:xfrm>
            <a:off x="3422278" y="4126317"/>
            <a:ext cx="3989186" cy="2227727"/>
          </a:xfrm>
          <a:prstGeom prst="rect">
            <a:avLst/>
          </a:prstGeom>
        </p:spPr>
      </p:pic>
      <p:pic>
        <p:nvPicPr>
          <p:cNvPr id="9" name="Picture 8" descr="image.jpg"/>
          <p:cNvPicPr>
            <a:picLocks noChangeAspect="1"/>
          </p:cNvPicPr>
          <p:nvPr/>
        </p:nvPicPr>
        <p:blipFill>
          <a:blip r:embed="rId6"/>
          <a:stretch>
            <a:fillRect/>
          </a:stretch>
        </p:blipFill>
        <p:spPr>
          <a:xfrm>
            <a:off x="7538436" y="2860253"/>
            <a:ext cx="4362212" cy="2452631"/>
          </a:xfrm>
          <a:prstGeom prst="rect">
            <a:avLst/>
          </a:prstGeom>
        </p:spPr>
      </p:pic>
    </p:spTree>
  </p:cSld>
  <p:clrMapOvr>
    <a:masterClrMapping/>
  </p:clrMapOvr>
</p:sld>
</file>

<file path=ppt/slides/slide5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9802"/>
            <a:ext cx="10515600" cy="744257"/>
          </a:xfrm>
          <a:prstGeom prst="rect">
            <a:avLst/>
          </a:prstGeom>
          <a:noFill/>
        </p:spPr>
        <p:txBody>
          <a:bodyPr wrap="none">
            <a:spAutoFit/>
          </a:bodyPr>
          <a:lstStyle/>
          <a:p>
            <a:pPr>
              <a:defRPr/>
            </a:pPr>
            <a:r>
              <a:t>Router Planes</a:t>
            </a:r>
          </a:p>
        </p:txBody>
      </p:sp>
      <p:sp>
        <p:nvSpPr>
          <p:cNvPr id="3" name="TextBox 2"/>
          <p:cNvSpPr txBox="1"/>
          <p:nvPr/>
        </p:nvSpPr>
        <p:spPr>
          <a:xfrm>
            <a:off x="618564" y="1032248"/>
            <a:ext cx="10954871" cy="5402169"/>
          </a:xfrm>
          <a:prstGeom prst="rect">
            <a:avLst/>
          </a:prstGeom>
          <a:noFill/>
        </p:spPr>
        <p:txBody>
          <a:bodyPr wrap="none">
            <a:spAutoFit/>
          </a:bodyPr>
          <a:lstStyle/>
          <a:p>
            <a:pPr>
              <a:defRPr/>
            </a:pPr>
            <a:r>
              <a:t>The components of a router can be split into 3 planes:</a:t>
            </a:r>
          </a:p>
          <a:p>
            <a:pPr>
              <a:defRPr/>
            </a:pPr>
            <a:r>
              <a:t>The data plane handles forwarding packets</a:t>
            </a:r>
          </a:p>
          <a:p>
            <a:pPr>
              <a:defRPr/>
            </a:pPr>
            <a:r>
              <a:t>Used every time a packet arrives: Nanosecond time scale</a:t>
            </a:r>
          </a:p>
          <a:p>
            <a:pPr>
              <a:defRPr/>
            </a:pPr>
            <a:r>
              <a:t>Operates locally; No coordinating with other routers</a:t>
            </a:r>
          </a:p>
          <a:p>
            <a:pPr>
              <a:defRPr/>
            </a:pPr>
            <a:r>
              <a:t>The control plane performs routing protocols</a:t>
            </a:r>
          </a:p>
          <a:p>
            <a:pPr>
              <a:defRPr/>
            </a:pPr>
            <a:r>
              <a:t>Used every time the network topology changes; Second time scale</a:t>
            </a:r>
          </a:p>
          <a:p>
            <a:pPr>
              <a:defRPr/>
            </a:pPr>
            <a:r>
              <a:t>The management plane lets the operator interact with the router.</a:t>
            </a:r>
          </a:p>
          <a:p>
            <a:pPr>
              <a:defRPr/>
            </a:pPr>
            <a:r>
              <a:t>Operator uses network management system (NMS) to interact with router</a:t>
            </a:r>
          </a:p>
          <a:p>
            <a:pPr>
              <a:defRPr/>
            </a:pPr>
            <a:r>
              <a:t>Tell the router what to do, and monitor what the router is doing</a:t>
            </a:r>
          </a:p>
          <a:p>
            <a:pPr>
              <a:defRPr/>
            </a:pPr>
            <a:r>
              <a:t>Example: Assigning costs to links</a:t>
            </a:r>
          </a:p>
          <a:p>
            <a:pPr>
              <a:defRPr/>
            </a:pPr>
            <a:r>
              <a:t>Example: How much traffic is being sent on each link?</a:t>
            </a:r>
          </a:p>
          <a:p>
            <a:pPr>
              <a:defRPr/>
            </a:pPr>
          </a:p>
          <a:p>
            <a:pPr>
              <a:defRPr/>
            </a:pPr>
            <a:r>
              <a:t>Each plane is optimized for its tasks and its time scale</a:t>
            </a:r>
          </a:p>
          <a:p>
            <a:pPr>
              <a:defRPr/>
            </a:pPr>
          </a:p>
        </p:txBody>
      </p:sp>
    </p:spTree>
  </p:cSld>
  <p:clrMapOvr>
    <a:masterClrMapping/>
  </p:clrMapOvr>
</p:sld>
</file>

<file path=ppt/slides/slide5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9802"/>
            <a:ext cx="10515600" cy="744257"/>
          </a:xfrm>
          <a:prstGeom prst="rect">
            <a:avLst/>
          </a:prstGeom>
          <a:noFill/>
        </p:spPr>
        <p:txBody>
          <a:bodyPr wrap="none">
            <a:spAutoFit/>
          </a:bodyPr>
          <a:lstStyle/>
          <a:p>
            <a:pPr>
              <a:defRPr/>
            </a:pPr>
            <a:r>
              <a:t>What‘s Inside a Router: View of Components </a:t>
            </a:r>
          </a:p>
        </p:txBody>
      </p:sp>
      <p:sp>
        <p:nvSpPr>
          <p:cNvPr id="3" name="TextBox 2"/>
          <p:cNvSpPr txBox="1"/>
          <p:nvPr/>
        </p:nvSpPr>
        <p:spPr>
          <a:xfrm>
            <a:off x="6327106" y="1389315"/>
            <a:ext cx="5103582" cy="332385"/>
          </a:xfrm>
          <a:prstGeom prst="rect">
            <a:avLst/>
          </a:prstGeom>
          <a:noFill/>
        </p:spPr>
        <p:txBody>
          <a:bodyPr wrap="none">
            <a:spAutoFit/>
          </a:bodyPr>
          <a:lstStyle/>
          <a:p>
            <a:pPr>
              <a:defRPr/>
            </a:pPr>
            <a:r>
              <a:t>Chassis: The metal box holding the hardware</a:t>
            </a:r>
          </a:p>
        </p:txBody>
      </p:sp>
      <p:sp>
        <p:nvSpPr>
          <p:cNvPr id="4" name="TextBox 3"/>
          <p:cNvSpPr txBox="1"/>
          <p:nvPr/>
        </p:nvSpPr>
        <p:spPr>
          <a:xfrm>
            <a:off x="6327105" y="2048697"/>
            <a:ext cx="5103582" cy="1014623"/>
          </a:xfrm>
          <a:prstGeom prst="rect">
            <a:avLst/>
          </a:prstGeom>
          <a:noFill/>
        </p:spPr>
        <p:txBody>
          <a:bodyPr wrap="none">
            <a:spAutoFit/>
          </a:bodyPr>
          <a:lstStyle/>
          <a:p>
            <a:pPr>
              <a:defRPr/>
            </a:pPr>
            <a:r>
              <a:t>Control processor: Runs routing protocols and puts forwarding tables on linecards</a:t>
            </a:r>
          </a:p>
          <a:p>
            <a:pPr>
              <a:defRPr/>
            </a:pPr>
            <a:r>
              <a:t>Also handles management plane</a:t>
            </a:r>
          </a:p>
        </p:txBody>
      </p:sp>
      <p:sp>
        <p:nvSpPr>
          <p:cNvPr id="5" name="TextBox 4"/>
          <p:cNvSpPr txBox="1"/>
          <p:nvPr/>
        </p:nvSpPr>
        <p:spPr>
          <a:xfrm>
            <a:off x="6327103" y="3108387"/>
            <a:ext cx="5024717" cy="1142863"/>
          </a:xfrm>
          <a:prstGeom prst="rect">
            <a:avLst/>
          </a:prstGeom>
          <a:noFill/>
        </p:spPr>
        <p:txBody>
          <a:bodyPr wrap="none">
            <a:spAutoFit/>
          </a:bodyPr>
          <a:lstStyle/>
          <a:p>
            <a:pPr>
              <a:defRPr/>
            </a:pPr>
            <a:r>
              <a:t>Removable linecards gives us flexibility in scaling the router</a:t>
            </a:r>
          </a:p>
          <a:p>
            <a:pPr>
              <a:defRPr/>
            </a:pPr>
            <a:r>
              <a:t>1–20 linecards per chassis</a:t>
            </a:r>
          </a:p>
        </p:txBody>
      </p:sp>
      <p:sp>
        <p:nvSpPr>
          <p:cNvPr id="6" name="TextBox 5"/>
          <p:cNvSpPr txBox="1"/>
          <p:nvPr/>
        </p:nvSpPr>
        <p:spPr>
          <a:xfrm>
            <a:off x="6327103" y="4576853"/>
            <a:ext cx="5211161" cy="737624"/>
          </a:xfrm>
          <a:prstGeom prst="rect">
            <a:avLst/>
          </a:prstGeom>
          <a:noFill/>
        </p:spPr>
        <p:txBody>
          <a:bodyPr wrap="none">
            <a:spAutoFit/>
          </a:bodyPr>
          <a:lstStyle/>
          <a:p>
            <a:pPr>
              <a:defRPr/>
            </a:pPr>
            <a:r>
              <a:t>Each linecard has several ports</a:t>
            </a:r>
            <a:br/>
            <a:r>
              <a:t>A port can be used for both input/output</a:t>
            </a:r>
          </a:p>
        </p:txBody>
      </p:sp>
      <p:sp>
        <p:nvSpPr>
          <p:cNvPr id="7" name="TextBox 6"/>
          <p:cNvSpPr txBox="1"/>
          <p:nvPr/>
        </p:nvSpPr>
        <p:spPr>
          <a:xfrm>
            <a:off x="6289999" y="5549659"/>
            <a:ext cx="5427560" cy="737624"/>
          </a:xfrm>
          <a:prstGeom prst="rect">
            <a:avLst/>
          </a:prstGeom>
          <a:noFill/>
        </p:spPr>
        <p:txBody>
          <a:bodyPr wrap="none">
            <a:spAutoFit/>
          </a:bodyPr>
          <a:lstStyle/>
          <a:p>
            <a:pPr>
              <a:defRPr/>
            </a:pPr>
            <a:r>
              <a:t>Each linecard has some hardware to control its functionality</a:t>
            </a:r>
          </a:p>
        </p:txBody>
      </p:sp>
      <p:sp>
        <p:nvSpPr>
          <p:cNvPr id="8" name="TextBox 7"/>
          <p:cNvSpPr txBox="1"/>
          <p:nvPr/>
        </p:nvSpPr>
        <p:spPr>
          <a:xfrm>
            <a:off x="2235132" y="852195"/>
            <a:ext cx="7394201" cy="369332"/>
          </a:xfrm>
          <a:prstGeom prst="rect">
            <a:avLst/>
          </a:prstGeom>
          <a:noFill/>
        </p:spPr>
        <p:txBody>
          <a:bodyPr wrap="none">
            <a:spAutoFit/>
          </a:bodyPr>
          <a:lstStyle/>
          <a:p>
            <a:pPr>
              <a:defRPr/>
            </a:pPr>
            <a:r>
              <a:t>A router is just a computer specialized for forwarding packets</a:t>
            </a:r>
          </a:p>
        </p:txBody>
      </p:sp>
    </p:spTree>
  </p:cSld>
  <p:clrMapOvr>
    <a:masterClrMapping/>
  </p:clrMapOvr>
</p:sld>
</file>

<file path=ppt/slides/slide5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81779" y="1404248"/>
            <a:ext cx="4568825" cy="1836737"/>
          </a:xfrm>
          <a:prstGeom prst="rect">
            <a:avLst/>
          </a:prstGeom>
          <a:noFill/>
        </p:spPr>
        <p:txBody>
          <a:bodyPr wrap="none">
            <a:spAutoFit/>
          </a:bodyPr>
          <a:lstStyle/>
          <a:p>
            <a:pPr>
              <a:defRPr/>
            </a:pPr>
          </a:p>
        </p:txBody>
      </p:sp>
      <p:sp>
        <p:nvSpPr>
          <p:cNvPr id="3" name="TextBox 2"/>
          <p:cNvSpPr txBox="1"/>
          <p:nvPr/>
        </p:nvSpPr>
        <p:spPr>
          <a:xfrm>
            <a:off x="5105554" y="2329760"/>
            <a:ext cx="423863" cy="0"/>
          </a:xfrm>
          <a:prstGeom prst="rect">
            <a:avLst/>
          </a:prstGeom>
          <a:noFill/>
        </p:spPr>
        <p:txBody>
          <a:bodyPr wrap="none">
            <a:spAutoFit/>
          </a:bodyPr>
          <a:lstStyle/>
          <a:p>
            <a:pPr>
              <a:defRPr/>
            </a:pPr>
          </a:p>
        </p:txBody>
      </p:sp>
      <p:sp>
        <p:nvSpPr>
          <p:cNvPr id="4" name="TextBox 3"/>
          <p:cNvSpPr txBox="1"/>
          <p:nvPr/>
        </p:nvSpPr>
        <p:spPr>
          <a:xfrm>
            <a:off x="9707717" y="2307535"/>
            <a:ext cx="736600" cy="1588"/>
          </a:xfrm>
          <a:prstGeom prst="rect">
            <a:avLst/>
          </a:prstGeom>
          <a:noFill/>
        </p:spPr>
        <p:txBody>
          <a:bodyPr wrap="none">
            <a:spAutoFit/>
          </a:bodyPr>
          <a:lstStyle/>
          <a:p>
            <a:pPr>
              <a:defRPr/>
            </a:pPr>
          </a:p>
        </p:txBody>
      </p:sp>
      <p:sp>
        <p:nvSpPr>
          <p:cNvPr id="5" name="TextBox 4"/>
          <p:cNvSpPr txBox="1"/>
          <p:nvPr/>
        </p:nvSpPr>
        <p:spPr>
          <a:xfrm>
            <a:off x="10433204" y="788298"/>
            <a:ext cx="11113" cy="2865437"/>
          </a:xfrm>
          <a:prstGeom prst="rect">
            <a:avLst/>
          </a:prstGeom>
          <a:noFill/>
        </p:spPr>
        <p:txBody>
          <a:bodyPr wrap="none">
            <a:spAutoFit/>
          </a:bodyPr>
          <a:lstStyle/>
          <a:p>
            <a:pPr>
              <a:defRPr/>
            </a:pPr>
          </a:p>
        </p:txBody>
      </p:sp>
      <p:sp>
        <p:nvSpPr>
          <p:cNvPr id="6" name="TextBox 5"/>
          <p:cNvSpPr txBox="1"/>
          <p:nvPr/>
        </p:nvSpPr>
        <p:spPr>
          <a:xfrm>
            <a:off x="10525279" y="1917010"/>
            <a:ext cx="1055688" cy="828675"/>
          </a:xfrm>
          <a:prstGeom prst="rect">
            <a:avLst/>
          </a:prstGeom>
          <a:noFill/>
        </p:spPr>
        <p:txBody>
          <a:bodyPr wrap="none">
            <a:spAutoFit/>
          </a:bodyPr>
          <a:lstStyle/>
          <a:p>
            <a:pPr>
              <a:defRPr/>
            </a:pPr>
            <a:r>
              <a:t>switch</a:t>
            </a:r>
          </a:p>
          <a:p>
            <a:pPr>
              <a:defRPr/>
            </a:pPr>
            <a:r>
              <a:t>fabric</a:t>
            </a:r>
          </a:p>
        </p:txBody>
      </p:sp>
      <p:sp>
        <p:nvSpPr>
          <p:cNvPr id="7" name="TextBox 6"/>
          <p:cNvSpPr txBox="1"/>
          <p:nvPr/>
        </p:nvSpPr>
        <p:spPr>
          <a:xfrm>
            <a:off x="838200" y="129802"/>
            <a:ext cx="10515600" cy="744257"/>
          </a:xfrm>
          <a:prstGeom prst="rect">
            <a:avLst/>
          </a:prstGeom>
          <a:noFill/>
        </p:spPr>
        <p:txBody>
          <a:bodyPr wrap="none">
            <a:spAutoFit/>
          </a:bodyPr>
          <a:lstStyle/>
          <a:p>
            <a:pPr>
              <a:defRPr/>
            </a:pPr>
            <a:r>
              <a:t>What‘s Inside a Router: View of Port</a:t>
            </a:r>
          </a:p>
        </p:txBody>
      </p:sp>
      <p:sp>
        <p:nvSpPr>
          <p:cNvPr id="8" name="TextBox 7"/>
          <p:cNvSpPr txBox="1"/>
          <p:nvPr/>
        </p:nvSpPr>
        <p:spPr>
          <a:xfrm>
            <a:off x="554372" y="1576109"/>
            <a:ext cx="3261244" cy="717139"/>
          </a:xfrm>
          <a:prstGeom prst="rect">
            <a:avLst/>
          </a:prstGeom>
          <a:noFill/>
        </p:spPr>
        <p:txBody>
          <a:bodyPr wrap="none">
            <a:spAutoFit/>
          </a:bodyPr>
          <a:lstStyle/>
          <a:p>
            <a:pPr>
              <a:defRPr/>
            </a:pPr>
          </a:p>
        </p:txBody>
      </p:sp>
    </p:spTree>
  </p:cSld>
  <p:clrMapOvr>
    <a:masterClrMapping/>
  </p:clrMapOvr>
</p:sld>
</file>

<file path=ppt/slides/slide5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4637"/>
            <a:ext cx="10515600" cy="744257"/>
          </a:xfrm>
          <a:prstGeom prst="rect">
            <a:avLst/>
          </a:prstGeom>
          <a:noFill/>
        </p:spPr>
        <p:txBody>
          <a:bodyPr wrap="none">
            <a:spAutoFit/>
          </a:bodyPr>
          <a:lstStyle/>
          <a:p>
            <a:pPr>
              <a:defRPr/>
            </a:pPr>
            <a:r>
              <a:t>What's Inside a Router: View of Links </a:t>
            </a:r>
          </a:p>
        </p:txBody>
      </p:sp>
      <p:sp>
        <p:nvSpPr>
          <p:cNvPr id="3" name="TextBox 2"/>
          <p:cNvSpPr txBox="1"/>
          <p:nvPr/>
        </p:nvSpPr>
        <p:spPr>
          <a:xfrm>
            <a:off x="231325" y="661296"/>
            <a:ext cx="8267216" cy="738633"/>
          </a:xfrm>
          <a:prstGeom prst="rect">
            <a:avLst/>
          </a:prstGeom>
          <a:noFill/>
        </p:spPr>
        <p:txBody>
          <a:bodyPr wrap="none">
            <a:spAutoFit/>
          </a:bodyPr>
          <a:lstStyle/>
          <a:p>
            <a:pPr>
              <a:defRPr/>
            </a:pPr>
            <a:r>
              <a:t>Controller card, aka network interface controller (NIC), connects to linecards, provides physical connection to a network, and manages routing operations</a:t>
            </a:r>
          </a:p>
        </p:txBody>
      </p:sp>
      <p:sp>
        <p:nvSpPr>
          <p:cNvPr id="4" name="TextBox 3"/>
          <p:cNvSpPr txBox="1"/>
          <p:nvPr/>
        </p:nvSpPr>
        <p:spPr>
          <a:xfrm>
            <a:off x="231325" y="5742743"/>
            <a:ext cx="6534842" cy="738633"/>
          </a:xfrm>
          <a:prstGeom prst="rect">
            <a:avLst/>
          </a:prstGeom>
          <a:noFill/>
        </p:spPr>
        <p:txBody>
          <a:bodyPr wrap="none">
            <a:spAutoFit/>
          </a:bodyPr>
          <a:lstStyle/>
          <a:p>
            <a:pPr>
              <a:defRPr/>
            </a:pPr>
            <a:r>
              <a:t>Each linecard is connected to the fabric: A bunch of wires providing high-bandwidth interconnection between linecards</a:t>
            </a:r>
          </a:p>
        </p:txBody>
      </p:sp>
      <p:pic>
        <p:nvPicPr>
          <p:cNvPr id="5" name="Picture 4" descr="image.png"/>
          <p:cNvPicPr>
            <a:picLocks noChangeAspect="1"/>
          </p:cNvPicPr>
          <p:nvPr/>
        </p:nvPicPr>
        <p:blipFill>
          <a:blip r:embed="rId2"/>
          <a:stretch>
            <a:fillRect/>
          </a:stretch>
        </p:blipFill>
        <p:spPr>
          <a:xfrm>
            <a:off x="6014239" y="2073021"/>
            <a:ext cx="5182967" cy="3151126"/>
          </a:xfrm>
          <a:prstGeom prst="rect">
            <a:avLst/>
          </a:prstGeom>
        </p:spPr>
      </p:pic>
      <p:sp>
        <p:nvSpPr>
          <p:cNvPr id="6" name="TextBox 5"/>
          <p:cNvSpPr txBox="1"/>
          <p:nvPr/>
        </p:nvSpPr>
        <p:spPr>
          <a:xfrm>
            <a:off x="7213062" y="2885366"/>
            <a:ext cx="3329100" cy="393600"/>
          </a:xfrm>
          <a:prstGeom prst="rect">
            <a:avLst/>
          </a:prstGeom>
          <a:noFill/>
        </p:spPr>
        <p:txBody>
          <a:bodyPr wrap="none">
            <a:spAutoFit/>
          </a:bodyPr>
          <a:lstStyle/>
          <a:p>
            <a:pPr>
              <a:defRPr/>
            </a:pPr>
          </a:p>
        </p:txBody>
      </p:sp>
      <p:sp>
        <p:nvSpPr>
          <p:cNvPr id="7" name="TextBox 6"/>
          <p:cNvSpPr txBox="1"/>
          <p:nvPr/>
        </p:nvSpPr>
        <p:spPr>
          <a:xfrm>
            <a:off x="7213062" y="4253460"/>
            <a:ext cx="3329100" cy="393600"/>
          </a:xfrm>
          <a:prstGeom prst="rect">
            <a:avLst/>
          </a:prstGeom>
          <a:noFill/>
        </p:spPr>
        <p:txBody>
          <a:bodyPr wrap="none">
            <a:spAutoFit/>
          </a:bodyPr>
          <a:lstStyle/>
          <a:p>
            <a:pPr>
              <a:defRPr/>
            </a:pPr>
          </a:p>
        </p:txBody>
      </p:sp>
      <p:sp>
        <p:nvSpPr>
          <p:cNvPr id="8" name="TextBox 7"/>
          <p:cNvSpPr txBox="1"/>
          <p:nvPr/>
        </p:nvSpPr>
        <p:spPr>
          <a:xfrm>
            <a:off x="10651593" y="1240044"/>
            <a:ext cx="1054072" cy="332385"/>
          </a:xfrm>
          <a:prstGeom prst="rect">
            <a:avLst/>
          </a:prstGeom>
          <a:noFill/>
        </p:spPr>
        <p:txBody>
          <a:bodyPr wrap="none">
            <a:spAutoFit/>
          </a:bodyPr>
          <a:lstStyle/>
          <a:p>
            <a:pPr>
              <a:defRPr/>
            </a:pPr>
            <a:r>
              <a:t>Linecard</a:t>
            </a:r>
          </a:p>
        </p:txBody>
      </p:sp>
      <p:sp>
        <p:nvSpPr>
          <p:cNvPr id="9" name="TextBox 8"/>
          <p:cNvSpPr txBox="1"/>
          <p:nvPr/>
        </p:nvSpPr>
        <p:spPr>
          <a:xfrm>
            <a:off x="9991165" y="5873125"/>
            <a:ext cx="1941128" cy="332385"/>
          </a:xfrm>
          <a:prstGeom prst="rect">
            <a:avLst/>
          </a:prstGeom>
          <a:noFill/>
        </p:spPr>
        <p:txBody>
          <a:bodyPr wrap="none">
            <a:spAutoFit/>
          </a:bodyPr>
          <a:lstStyle/>
          <a:p>
            <a:pPr>
              <a:defRPr/>
            </a:pPr>
            <a:r>
              <a:t>Controller Card</a:t>
            </a:r>
          </a:p>
        </p:txBody>
      </p:sp>
    </p:spTree>
  </p:cSld>
  <p:clrMapOvr>
    <a:masterClrMapping/>
  </p:clrMapOvr>
</p:sld>
</file>

<file path=ppt/slides/slide5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9802"/>
            <a:ext cx="10515600" cy="744257"/>
          </a:xfrm>
          <a:prstGeom prst="rect">
            <a:avLst/>
          </a:prstGeom>
          <a:noFill/>
        </p:spPr>
        <p:txBody>
          <a:bodyPr wrap="none">
            <a:spAutoFit/>
          </a:bodyPr>
          <a:lstStyle/>
          <a:p>
            <a:pPr>
              <a:defRPr/>
            </a:pPr>
            <a:r>
              <a:t>What's Inside a Router: View of a Linecard </a:t>
            </a:r>
          </a:p>
        </p:txBody>
      </p:sp>
      <p:sp>
        <p:nvSpPr>
          <p:cNvPr id="3" name="TextBox 2"/>
          <p:cNvSpPr txBox="1"/>
          <p:nvPr/>
        </p:nvSpPr>
        <p:spPr>
          <a:xfrm>
            <a:off x="7758946" y="2723559"/>
            <a:ext cx="3321429" cy="737624"/>
          </a:xfrm>
          <a:prstGeom prst="rect">
            <a:avLst/>
          </a:prstGeom>
          <a:noFill/>
        </p:spPr>
        <p:txBody>
          <a:bodyPr wrap="none">
            <a:spAutoFit/>
          </a:bodyPr>
          <a:lstStyle/>
          <a:p>
            <a:pPr>
              <a:defRPr/>
            </a:pPr>
            <a:r>
              <a:t>Specialized hardware optimized to forward packets</a:t>
            </a:r>
          </a:p>
        </p:txBody>
      </p:sp>
      <p:sp>
        <p:nvSpPr>
          <p:cNvPr id="4" name="TextBox 3"/>
          <p:cNvSpPr txBox="1"/>
          <p:nvPr/>
        </p:nvSpPr>
        <p:spPr>
          <a:xfrm>
            <a:off x="7758947" y="4055850"/>
            <a:ext cx="3321428" cy="737624"/>
          </a:xfrm>
          <a:prstGeom prst="rect">
            <a:avLst/>
          </a:prstGeom>
          <a:noFill/>
        </p:spPr>
        <p:txBody>
          <a:bodyPr wrap="none">
            <a:spAutoFit/>
          </a:bodyPr>
          <a:lstStyle/>
          <a:p>
            <a:pPr>
              <a:defRPr/>
            </a:pPr>
            <a:r>
              <a:t>Sends packets into the fabric, to other ports on the router</a:t>
            </a:r>
          </a:p>
        </p:txBody>
      </p:sp>
      <p:sp>
        <p:nvSpPr>
          <p:cNvPr id="5" name="TextBox 4"/>
          <p:cNvSpPr txBox="1"/>
          <p:nvPr/>
        </p:nvSpPr>
        <p:spPr>
          <a:xfrm>
            <a:off x="2561092" y="4670939"/>
            <a:ext cx="982291" cy="2962835"/>
          </a:xfrm>
          <a:prstGeom prst="rect">
            <a:avLst/>
          </a:prstGeom>
          <a:noFill/>
        </p:spPr>
        <p:txBody>
          <a:bodyPr wrap="none">
            <a:spAutoFit/>
          </a:bodyPr>
          <a:lstStyle/>
          <a:p>
            <a:pPr>
              <a:defRPr/>
            </a:pPr>
            <a:r>
              <a:t>Fabric</a:t>
            </a:r>
          </a:p>
        </p:txBody>
      </p:sp>
    </p:spTree>
  </p:cSld>
  <p:clrMapOvr>
    <a:masterClrMapping/>
  </p:clrMapOvr>
</p:sld>
</file>

<file path=ppt/slides/slide5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9802"/>
            <a:ext cx="10515600" cy="744257"/>
          </a:xfrm>
          <a:prstGeom prst="rect">
            <a:avLst/>
          </a:prstGeom>
          <a:noFill/>
        </p:spPr>
        <p:txBody>
          <a:bodyPr wrap="none">
            <a:spAutoFit/>
          </a:bodyPr>
          <a:lstStyle/>
          <a:p>
            <a:pPr>
              <a:defRPr/>
            </a:pPr>
            <a:r>
              <a:t>What's Inside a Router: Data Plane</a:t>
            </a:r>
          </a:p>
        </p:txBody>
      </p:sp>
      <p:sp>
        <p:nvSpPr>
          <p:cNvPr id="3" name="TextBox 2"/>
          <p:cNvSpPr txBox="1"/>
          <p:nvPr/>
        </p:nvSpPr>
        <p:spPr>
          <a:xfrm>
            <a:off x="-90960" y="1046815"/>
            <a:ext cx="12150089" cy="430887"/>
          </a:xfrm>
          <a:prstGeom prst="rect">
            <a:avLst/>
          </a:prstGeom>
          <a:noFill/>
        </p:spPr>
        <p:txBody>
          <a:bodyPr wrap="none">
            <a:spAutoFit/>
          </a:bodyPr>
          <a:lstStyle/>
          <a:p>
            <a:pPr>
              <a:defRPr/>
            </a:pPr>
            <a:r>
              <a:t>Data plane/Forwarding: Packet travels from port to port, via forwarding chips and fabric (chips)</a:t>
            </a:r>
          </a:p>
        </p:txBody>
      </p:sp>
    </p:spTree>
  </p:cSld>
  <p:clrMapOvr>
    <a:masterClrMapping/>
  </p:clrMapOvr>
</p:sld>
</file>

<file path=ppt/slides/slide5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9802"/>
            <a:ext cx="10515600" cy="744257"/>
          </a:xfrm>
          <a:prstGeom prst="rect">
            <a:avLst/>
          </a:prstGeom>
          <a:noFill/>
        </p:spPr>
        <p:txBody>
          <a:bodyPr wrap="none">
            <a:spAutoFit/>
          </a:bodyPr>
          <a:lstStyle/>
          <a:p>
            <a:pPr>
              <a:defRPr/>
            </a:pPr>
            <a:r>
              <a:t>What's Inside a Router: Data Plane</a:t>
            </a:r>
          </a:p>
        </p:txBody>
      </p:sp>
      <p:sp>
        <p:nvSpPr>
          <p:cNvPr id="3" name="TextBox 2"/>
          <p:cNvSpPr txBox="1"/>
          <p:nvPr/>
        </p:nvSpPr>
        <p:spPr>
          <a:xfrm>
            <a:off x="-433137" y="1078090"/>
            <a:ext cx="12721389" cy="430887"/>
          </a:xfrm>
          <a:prstGeom prst="rect">
            <a:avLst/>
          </a:prstGeom>
          <a:noFill/>
        </p:spPr>
        <p:txBody>
          <a:bodyPr wrap="none">
            <a:spAutoFit/>
          </a:bodyPr>
          <a:lstStyle/>
          <a:p>
            <a:pPr>
              <a:defRPr/>
            </a:pPr>
            <a:r>
              <a:t>Control plane/Routing: Controller card talks with other routers, and programs linecards with routes</a:t>
            </a:r>
          </a:p>
        </p:txBody>
      </p:sp>
    </p:spTree>
  </p:cSld>
  <p:clrMapOvr>
    <a:masterClrMapping/>
  </p:clrMapOvr>
</p:sld>
</file>

<file path=ppt/slides/slide5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Network Layer: Overview </a:t>
            </a:r>
          </a:p>
          <a:p>
            <a:pPr>
              <a:defRPr/>
            </a:pPr>
            <a:r>
              <a:t>Routers</a:t>
            </a:r>
          </a:p>
          <a:p>
            <a:pPr>
              <a:defRPr/>
            </a:pPr>
            <a:r>
              <a:t>IP: Internet Protocol</a:t>
            </a:r>
          </a:p>
          <a:p>
            <a:pPr>
              <a:defRPr/>
            </a:pPr>
            <a:r>
              <a:t>IP Address and DHCP</a:t>
            </a:r>
          </a:p>
          <a:p>
            <a:pPr>
              <a:defRPr/>
            </a:pPr>
            <a:r>
              <a:t>Network Address Translation (NAT)</a:t>
            </a:r>
          </a:p>
        </p:txBody>
      </p:sp>
    </p:spTree>
  </p:cSld>
  <p:clrMapOvr>
    <a:masterClrMapping/>
  </p:clrMapOvr>
</p:sld>
</file>

<file path=ppt/slides/slide5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71496" y="1117533"/>
            <a:ext cx="11249008" cy="1938487"/>
          </a:xfrm>
          <a:prstGeom prst="rect">
            <a:avLst/>
          </a:prstGeom>
          <a:noFill/>
        </p:spPr>
        <p:txBody>
          <a:bodyPr wrap="none">
            <a:spAutoFit/>
          </a:bodyPr>
          <a:lstStyle/>
          <a:p>
            <a:pPr>
              <a:defRPr/>
            </a:pPr>
            <a:r>
              <a:t>Recall: The Internet is a network of networks</a:t>
            </a:r>
          </a:p>
          <a:p>
            <a:pPr>
              <a:defRPr/>
            </a:pPr>
            <a:r>
              <a:t>Leads naturally to a hierarchy of addresses</a:t>
            </a:r>
          </a:p>
          <a:p>
            <a:pPr>
              <a:defRPr/>
            </a:pPr>
            <a:r>
              <a:t>Each network gets a number; Then, each host gets a number inside the network</a:t>
            </a:r>
          </a:p>
          <a:p>
            <a:pPr>
              <a:defRPr/>
            </a:pPr>
            <a:r>
              <a:t>Hosts that are "close to each other" (in the same network) share part of their address</a:t>
            </a:r>
          </a:p>
          <a:p>
            <a:pPr>
              <a:defRPr/>
            </a:pPr>
            <a:r>
              <a:t>Analogy: All third-floor room numbers start with the digit 3	</a:t>
            </a:r>
          </a:p>
        </p:txBody>
      </p:sp>
      <p:sp>
        <p:nvSpPr>
          <p:cNvPr id="3" name="TextBox 2"/>
          <p:cNvSpPr txBox="1"/>
          <p:nvPr/>
        </p:nvSpPr>
        <p:spPr>
          <a:xfrm>
            <a:off x="838200" y="0"/>
            <a:ext cx="10515600" cy="894622"/>
          </a:xfrm>
          <a:prstGeom prst="rect">
            <a:avLst/>
          </a:prstGeom>
          <a:noFill/>
        </p:spPr>
        <p:txBody>
          <a:bodyPr wrap="none">
            <a:spAutoFit/>
          </a:bodyPr>
          <a:lstStyle/>
          <a:p>
            <a:pPr>
              <a:defRPr/>
            </a:pPr>
            <a:r>
              <a:t>Hierarchical Network Addressing</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58039"/>
            <a:ext cx="10515600" cy="846455"/>
          </a:xfrm>
          <a:prstGeom prst="rect">
            <a:avLst/>
          </a:prstGeom>
          <a:noFill/>
        </p:spPr>
        <p:txBody>
          <a:bodyPr wrap="none">
            <a:spAutoFit/>
          </a:bodyPr>
          <a:lstStyle/>
          <a:p>
            <a:pPr>
              <a:defRPr/>
            </a:pPr>
            <a:r>
              <a:t>f-Function: 3. S-box</a:t>
            </a:r>
          </a:p>
        </p:txBody>
      </p:sp>
      <p:sp>
        <p:nvSpPr>
          <p:cNvPr id="3" name="TextBox 2"/>
          <p:cNvSpPr txBox="1"/>
          <p:nvPr/>
        </p:nvSpPr>
        <p:spPr>
          <a:xfrm>
            <a:off x="838200" y="1277257"/>
            <a:ext cx="5700486" cy="3860800"/>
          </a:xfrm>
          <a:prstGeom prst="rect">
            <a:avLst/>
          </a:prstGeom>
          <a:noFill/>
        </p:spPr>
        <p:txBody>
          <a:bodyPr wrap="none">
            <a:spAutoFit/>
          </a:bodyPr>
          <a:lstStyle/>
          <a:p>
            <a:pPr>
              <a:defRPr/>
            </a:pPr>
            <a:r>
              <a:t>Eight substitution tables</a:t>
            </a:r>
          </a:p>
          <a:p>
            <a:pPr>
              <a:defRPr/>
            </a:pPr>
            <a:r>
              <a:t>Si: {0,1}6 ⟶ {0,1}4  </a:t>
            </a:r>
          </a:p>
          <a:p>
            <a:pPr>
              <a:defRPr/>
            </a:pPr>
            <a:r>
              <a:t>Non-linear and resistant to differential cryptanalysis</a:t>
            </a:r>
          </a:p>
          <a:p>
            <a:pPr>
              <a:defRPr/>
            </a:pPr>
            <a:r>
              <a:t>Crucial element for DES security  heart of DES!</a:t>
            </a:r>
          </a:p>
          <a:p>
            <a:pPr>
              <a:defRPr/>
            </a:pPr>
            <a:r>
              <a:t>Provide confusion</a:t>
            </a:r>
          </a:p>
          <a:p>
            <a:pPr>
              <a:defRPr/>
            </a:pPr>
            <a:r>
              <a:t>Relationship between key and ciphertext is obscured (or, hidden)</a:t>
            </a:r>
          </a:p>
          <a:p>
            <a:pPr>
              <a:defRPr/>
            </a:pPr>
          </a:p>
        </p:txBody>
      </p:sp>
      <p:pic>
        <p:nvPicPr>
          <p:cNvPr id="4" name="Picture 3" descr="image.png"/>
          <p:cNvPicPr>
            <a:picLocks noChangeAspect="1"/>
          </p:cNvPicPr>
          <p:nvPr/>
        </p:nvPicPr>
        <p:blipFill>
          <a:blip r:embed="rId2"/>
          <a:stretch>
            <a:fillRect/>
          </a:stretch>
        </p:blipFill>
        <p:spPr>
          <a:xfrm>
            <a:off x="7818835" y="547828"/>
            <a:ext cx="3938701" cy="5514182"/>
          </a:xfrm>
          <a:prstGeom prst="rect">
            <a:avLst/>
          </a:prstGeom>
        </p:spPr>
      </p:pic>
      <p:pic>
        <p:nvPicPr>
          <p:cNvPr id="5" name="Picture 4" descr="image.png"/>
          <p:cNvPicPr>
            <a:picLocks noChangeAspect="1"/>
          </p:cNvPicPr>
          <p:nvPr/>
        </p:nvPicPr>
        <p:blipFill>
          <a:blip r:embed="rId3"/>
          <a:stretch>
            <a:fillRect/>
          </a:stretch>
        </p:blipFill>
        <p:spPr>
          <a:xfrm>
            <a:off x="410050" y="4910047"/>
            <a:ext cx="7926232" cy="1947953"/>
          </a:xfrm>
          <a:prstGeom prst="rect">
            <a:avLst/>
          </a:prstGeom>
        </p:spPr>
      </p:pic>
    </p:spTree>
  </p:cSld>
  <p:clrMapOvr>
    <a:masterClrMapping/>
  </p:clrMapOvr>
</p:sld>
</file>

<file path=ppt/slides/slide5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3458" y="47860"/>
            <a:ext cx="10515600" cy="894622"/>
          </a:xfrm>
          <a:prstGeom prst="rect">
            <a:avLst/>
          </a:prstGeom>
          <a:noFill/>
        </p:spPr>
        <p:txBody>
          <a:bodyPr wrap="none">
            <a:spAutoFit/>
          </a:bodyPr>
          <a:lstStyle/>
          <a:p>
            <a:pPr>
              <a:defRPr/>
            </a:pPr>
            <a:r>
              <a:t>IP (v4) Addresses</a:t>
            </a:r>
          </a:p>
        </p:txBody>
      </p:sp>
      <p:sp>
        <p:nvSpPr>
          <p:cNvPr id="3" name="TextBox 2"/>
          <p:cNvSpPr txBox="1"/>
          <p:nvPr/>
        </p:nvSpPr>
        <p:spPr>
          <a:xfrm>
            <a:off x="142739" y="974507"/>
            <a:ext cx="7836794" cy="5737812"/>
          </a:xfrm>
          <a:prstGeom prst="rect">
            <a:avLst/>
          </a:prstGeom>
          <a:noFill/>
        </p:spPr>
        <p:txBody>
          <a:bodyPr wrap="none">
            <a:spAutoFit/>
          </a:bodyPr>
          <a:lstStyle/>
          <a:p>
            <a:pPr>
              <a:defRPr/>
            </a:pPr>
            <a:r>
              <a:t>An IP address is a 32-bit number that uniquely identifies a network interface. We could write an IP address as a 32-bit binary number: </a:t>
            </a:r>
          </a:p>
          <a:p>
            <a:pPr>
              <a:defRPr/>
            </a:pPr>
            <a:r>
              <a:t>11011100111010001001101001011101</a:t>
            </a:r>
          </a:p>
          <a:p>
            <a:pPr>
              <a:defRPr/>
            </a:pPr>
            <a:r>
              <a:t>What is an interface?</a:t>
            </a:r>
          </a:p>
          <a:p>
            <a:pPr>
              <a:defRPr/>
            </a:pPr>
            <a:r>
              <a:t>The physical connection point between a device and a network. E.g., Ethernet port, WiFi adapter, fiber connection, etc.</a:t>
            </a:r>
          </a:p>
          <a:p>
            <a:pPr>
              <a:defRPr/>
            </a:pPr>
            <a:r>
              <a:t>Each interface connects to one physical link and has one IP address</a:t>
            </a:r>
          </a:p>
          <a:p>
            <a:pPr>
              <a:defRPr/>
            </a:pPr>
            <a:r>
              <a:t>Routers have multiple interfaces → multiple IP addresses (one per connected network)</a:t>
            </a:r>
          </a:p>
          <a:p>
            <a:pPr>
              <a:defRPr/>
            </a:pPr>
            <a:r>
              <a:t>Hosts typically have 1-2 interfaces (e.g., Ethernet, WiFi)</a:t>
            </a:r>
          </a:p>
          <a:p>
            <a:pPr>
              <a:defRPr/>
            </a:pPr>
          </a:p>
        </p:txBody>
      </p:sp>
    </p:spTree>
  </p:cSld>
  <p:clrMapOvr>
    <a:masterClrMapping/>
  </p:clrMapOvr>
</p:sld>
</file>

<file path=ppt/slides/slide5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233170"/>
            <a:ext cx="10515600" cy="894622"/>
          </a:xfrm>
          <a:prstGeom prst="rect">
            <a:avLst/>
          </a:prstGeom>
          <a:noFill/>
        </p:spPr>
        <p:txBody>
          <a:bodyPr wrap="none">
            <a:spAutoFit/>
          </a:bodyPr>
          <a:lstStyle/>
          <a:p>
            <a:pPr>
              <a:defRPr/>
            </a:pPr>
            <a:r>
              <a:t>IP (v4) Addresses</a:t>
            </a:r>
          </a:p>
        </p:txBody>
      </p:sp>
      <p:sp>
        <p:nvSpPr>
          <p:cNvPr id="3" name="TextBox 2"/>
          <p:cNvSpPr txBox="1"/>
          <p:nvPr/>
        </p:nvSpPr>
        <p:spPr>
          <a:xfrm>
            <a:off x="879632" y="1047997"/>
            <a:ext cx="10474167" cy="4294024"/>
          </a:xfrm>
          <a:prstGeom prst="rect">
            <a:avLst/>
          </a:prstGeom>
          <a:noFill/>
        </p:spPr>
        <p:txBody>
          <a:bodyPr wrap="none">
            <a:spAutoFit/>
          </a:bodyPr>
          <a:lstStyle/>
          <a:p>
            <a:pPr>
              <a:defRPr/>
            </a:pPr>
            <a:r>
              <a:t>An IP address is a 32-bit number that uniquely identifies a network interface. We could write an IP address as a 32-bit binary number: </a:t>
            </a:r>
          </a:p>
          <a:p>
            <a:pPr>
              <a:defRPr/>
            </a:pPr>
            <a:r>
              <a:t>11011100111010001001101001011101  Nobody wants to read that</a:t>
            </a:r>
          </a:p>
          <a:p>
            <a:pPr>
              <a:defRPr/>
            </a:pPr>
            <a:r>
              <a:t>Dotted quad (dotted-decimal) notation:</a:t>
            </a:r>
          </a:p>
          <a:p>
            <a:pPr>
              <a:defRPr/>
            </a:pPr>
            <a:r>
              <a:t>Split into groups of 8 bits</a:t>
            </a:r>
          </a:p>
          <a:p>
            <a:pPr>
              <a:defRPr/>
            </a:pPr>
            <a:r>
              <a:t>Write each 8-bit number in decimal, separated by dots</a:t>
            </a:r>
          </a:p>
          <a:p>
            <a:pPr>
              <a:defRPr/>
            </a:pPr>
            <a:r>
              <a:t>Q1: How to represent a “network”? How do we know the hosts are “close to each other”</a:t>
            </a:r>
          </a:p>
        </p:txBody>
      </p:sp>
    </p:spTree>
  </p:cSld>
  <p:clrMapOvr>
    <a:masterClrMapping/>
  </p:clrMapOvr>
</p:sld>
</file>

<file path=ppt/slides/slide5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233170"/>
            <a:ext cx="10515600" cy="894622"/>
          </a:xfrm>
          <a:prstGeom prst="rect">
            <a:avLst/>
          </a:prstGeom>
          <a:noFill/>
        </p:spPr>
        <p:txBody>
          <a:bodyPr wrap="none">
            <a:spAutoFit/>
          </a:bodyPr>
          <a:lstStyle/>
          <a:p>
            <a:pPr>
              <a:defRPr/>
            </a:pPr>
            <a:r>
              <a:t>IP Addresses: Network and Host Portions</a:t>
            </a:r>
          </a:p>
        </p:txBody>
      </p:sp>
      <p:sp>
        <p:nvSpPr>
          <p:cNvPr id="3" name="TextBox 2"/>
          <p:cNvSpPr txBox="1"/>
          <p:nvPr/>
        </p:nvSpPr>
        <p:spPr>
          <a:xfrm>
            <a:off x="879632" y="1047996"/>
            <a:ext cx="10474167" cy="4526635"/>
          </a:xfrm>
          <a:prstGeom prst="rect">
            <a:avLst/>
          </a:prstGeom>
          <a:noFill/>
        </p:spPr>
        <p:txBody>
          <a:bodyPr wrap="none">
            <a:spAutoFit/>
          </a:bodyPr>
          <a:lstStyle/>
          <a:p>
            <a:pPr>
              <a:defRPr/>
            </a:pPr>
            <a:r>
              <a:t>A1: IP addresses have hierarchical (two-part) structure</a:t>
            </a:r>
          </a:p>
          <a:p>
            <a:pPr>
              <a:defRPr/>
            </a:pPr>
            <a:r>
              <a:t>Network prefix (high-order bits): Identify the host belongs to which network</a:t>
            </a:r>
          </a:p>
          <a:p>
            <a:pPr>
              <a:defRPr/>
            </a:pPr>
            <a:r>
              <a:t>Host portion (low-order bits): Identify specific host/interface on that network</a:t>
            </a:r>
          </a:p>
          <a:p>
            <a:pPr>
              <a:defRPr/>
            </a:pPr>
            <a:r>
              <a:t>Why this matters:</a:t>
            </a:r>
          </a:p>
          <a:p>
            <a:pPr>
              <a:defRPr/>
            </a:pPr>
            <a:r>
              <a:t>Hosts with same network prefix are on the same subnet (local network)</a:t>
            </a:r>
          </a:p>
          <a:p>
            <a:pPr>
              <a:defRPr/>
            </a:pPr>
            <a:r>
              <a:t>They can communicate directly without going through a router</a:t>
            </a:r>
          </a:p>
          <a:p>
            <a:pPr>
              <a:defRPr/>
            </a:pPr>
            <a:r>
              <a:t>Routers use network prefix for forwarding decisions</a:t>
            </a:r>
          </a:p>
          <a:p>
            <a:pPr>
              <a:defRPr/>
            </a:pPr>
            <a:r>
              <a:t>Q2: How do we indicate where to split the network and host portions?</a:t>
            </a:r>
          </a:p>
        </p:txBody>
      </p:sp>
      <p:sp>
        <p:nvSpPr>
          <p:cNvPr id="4" name="TextBox 3"/>
          <p:cNvSpPr txBox="1"/>
          <p:nvPr/>
        </p:nvSpPr>
        <p:spPr>
          <a:xfrm>
            <a:off x="3309025" y="6329735"/>
            <a:ext cx="1987366" cy="430887"/>
          </a:xfrm>
          <a:prstGeom prst="rect">
            <a:avLst/>
          </a:prstGeom>
          <a:noFill/>
        </p:spPr>
        <p:txBody>
          <a:bodyPr wrap="none">
            <a:spAutoFit/>
          </a:bodyPr>
          <a:lstStyle/>
          <a:p>
            <a:pPr>
              <a:defRPr/>
            </a:pPr>
            <a:r>
              <a:t>Network Prefix</a:t>
            </a:r>
          </a:p>
        </p:txBody>
      </p:sp>
      <p:sp>
        <p:nvSpPr>
          <p:cNvPr id="5" name="TextBox 4"/>
          <p:cNvSpPr txBox="1"/>
          <p:nvPr/>
        </p:nvSpPr>
        <p:spPr>
          <a:xfrm>
            <a:off x="6564762" y="6329735"/>
            <a:ext cx="1987366" cy="430887"/>
          </a:xfrm>
          <a:prstGeom prst="rect">
            <a:avLst/>
          </a:prstGeom>
          <a:noFill/>
        </p:spPr>
        <p:txBody>
          <a:bodyPr wrap="none">
            <a:spAutoFit/>
          </a:bodyPr>
          <a:lstStyle/>
          <a:p>
            <a:pPr>
              <a:defRPr/>
            </a:pPr>
            <a:r>
              <a:t>Host Portion</a:t>
            </a:r>
          </a:p>
        </p:txBody>
      </p:sp>
    </p:spTree>
  </p:cSld>
  <p:clrMapOvr>
    <a:masterClrMapping/>
  </p:clrMapOvr>
</p:sld>
</file>

<file path=ppt/slides/slide5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5832" y="-8139"/>
            <a:ext cx="10515600" cy="894622"/>
          </a:xfrm>
          <a:prstGeom prst="rect">
            <a:avLst/>
          </a:prstGeom>
          <a:noFill/>
        </p:spPr>
        <p:txBody>
          <a:bodyPr wrap="none">
            <a:spAutoFit/>
          </a:bodyPr>
          <a:lstStyle/>
          <a:p>
            <a:pPr>
              <a:defRPr/>
            </a:pPr>
            <a:r>
              <a:t>IP (v4) Addresses</a:t>
            </a:r>
          </a:p>
        </p:txBody>
      </p:sp>
      <p:sp>
        <p:nvSpPr>
          <p:cNvPr id="3" name="TextBox 2"/>
          <p:cNvSpPr txBox="1"/>
          <p:nvPr/>
        </p:nvSpPr>
        <p:spPr>
          <a:xfrm>
            <a:off x="855986" y="740413"/>
            <a:ext cx="10515600" cy="1868119"/>
          </a:xfrm>
          <a:prstGeom prst="rect">
            <a:avLst/>
          </a:prstGeom>
          <a:noFill/>
        </p:spPr>
        <p:txBody>
          <a:bodyPr wrap="none">
            <a:spAutoFit/>
          </a:bodyPr>
          <a:lstStyle/>
          <a:p>
            <a:pPr>
              <a:defRPr/>
            </a:pPr>
            <a:r>
              <a:t>A2: Slash notation (CIDR notation) specifies the network prefix length:</a:t>
            </a:r>
          </a:p>
          <a:p>
            <a:pPr>
              <a:defRPr/>
            </a:pPr>
            <a:r>
              <a:t>CIDR: Classless Inter Domain Routing (pronounced “cider”), address format: a.b.c.d/x</a:t>
            </a:r>
          </a:p>
          <a:p>
            <a:pPr>
              <a:defRPr/>
            </a:pPr>
            <a:r>
              <a:t>Network prefix: Fixed bits identify the network. Write as dotted quad</a:t>
            </a:r>
          </a:p>
          <a:p>
            <a:pPr>
              <a:defRPr/>
            </a:pPr>
            <a:r>
              <a:t>Prefix length: After the slash (/), write how many bits are in the network prefix</a:t>
            </a:r>
          </a:p>
          <a:p>
            <a:pPr>
              <a:defRPr/>
            </a:pPr>
          </a:p>
        </p:txBody>
      </p:sp>
      <p:sp>
        <p:nvSpPr>
          <p:cNvPr id="4" name="TextBox 3"/>
          <p:cNvSpPr txBox="1"/>
          <p:nvPr/>
        </p:nvSpPr>
        <p:spPr>
          <a:xfrm>
            <a:off x="214890" y="2610841"/>
            <a:ext cx="6271544" cy="2292935"/>
          </a:xfrm>
          <a:prstGeom prst="rect">
            <a:avLst/>
          </a:prstGeom>
          <a:noFill/>
        </p:spPr>
        <p:txBody>
          <a:bodyPr wrap="none">
            <a:spAutoFit/>
          </a:bodyPr>
          <a:lstStyle/>
          <a:p>
            <a:pPr>
              <a:defRPr/>
            </a:pPr>
            <a:r>
              <a:t>Examples:</a:t>
            </a:r>
          </a:p>
          <a:p>
            <a:pPr>
              <a:defRPr/>
            </a:pPr>
            <a:r>
              <a:t>220.232.144.0/24 means  first 24 bits = (sub)network, last 8 bits = hosts. Host range is 220.232.144.0 – 220.232.144.255 (256 addresses on this subnet)</a:t>
            </a:r>
          </a:p>
          <a:p>
            <a:pPr>
              <a:defRPr/>
            </a:pPr>
            <a:r>
              <a:t>192.168.1.0/29 means 29 bits are fixed. Host range is 192.168.1.0 – 192.168.1.7</a:t>
            </a:r>
          </a:p>
          <a:p>
            <a:pPr>
              <a:defRPr/>
            </a:pPr>
            <a:r>
              <a:t>0.0.0.0/0 means no bits are fixed. All addresses</a:t>
            </a:r>
          </a:p>
        </p:txBody>
      </p:sp>
    </p:spTree>
  </p:cSld>
  <p:clrMapOvr>
    <a:masterClrMapping/>
  </p:clrMapOvr>
</p:sld>
</file>

<file path=ppt/slides/slide5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11144"/>
            <a:ext cx="3643859" cy="894622"/>
          </a:xfrm>
          <a:prstGeom prst="rect">
            <a:avLst/>
          </a:prstGeom>
          <a:noFill/>
        </p:spPr>
        <p:txBody>
          <a:bodyPr wrap="none">
            <a:spAutoFit/>
          </a:bodyPr>
          <a:lstStyle/>
          <a:p>
            <a:pPr>
              <a:defRPr/>
            </a:pPr>
            <a:r>
              <a:t>Subnets</a:t>
            </a:r>
          </a:p>
        </p:txBody>
      </p:sp>
      <p:sp>
        <p:nvSpPr>
          <p:cNvPr id="3" name="TextBox 2"/>
          <p:cNvSpPr txBox="1"/>
          <p:nvPr/>
        </p:nvSpPr>
        <p:spPr>
          <a:xfrm>
            <a:off x="1015714" y="1485533"/>
            <a:ext cx="2992759" cy="2827014"/>
          </a:xfrm>
          <a:prstGeom prst="rect">
            <a:avLst/>
          </a:prstGeom>
          <a:noFill/>
        </p:spPr>
        <p:txBody>
          <a:bodyPr wrap="none">
            <a:spAutoFit/>
          </a:bodyPr>
          <a:lstStyle/>
          <a:p>
            <a:pPr>
              <a:defRPr/>
            </a:pPr>
            <a:r>
              <a:t>Where are the subnets?</a:t>
            </a:r>
          </a:p>
          <a:p>
            <a:pPr>
              <a:defRPr/>
            </a:pPr>
            <a:r>
              <a:t>What are the /24 subnet addresses?</a:t>
            </a:r>
          </a:p>
          <a:p>
            <a:pPr>
              <a:defRPr/>
            </a:pPr>
          </a:p>
        </p:txBody>
      </p:sp>
      <p:sp>
        <p:nvSpPr>
          <p:cNvPr id="4" name="TextBox 3"/>
          <p:cNvSpPr txBox="1"/>
          <p:nvPr/>
        </p:nvSpPr>
        <p:spPr>
          <a:xfrm>
            <a:off x="7898119" y="2985309"/>
            <a:ext cx="1268413" cy="1463675"/>
          </a:xfrm>
          <a:prstGeom prst="rect">
            <a:avLst/>
          </a:prstGeom>
          <a:noFill/>
        </p:spPr>
        <p:txBody>
          <a:bodyPr wrap="none">
            <a:spAutoFit/>
          </a:bodyPr>
          <a:lstStyle/>
          <a:p>
            <a:pPr>
              <a:defRPr/>
            </a:pPr>
          </a:p>
        </p:txBody>
      </p:sp>
      <p:sp>
        <p:nvSpPr>
          <p:cNvPr id="5" name="TextBox 4"/>
          <p:cNvSpPr txBox="1"/>
          <p:nvPr/>
        </p:nvSpPr>
        <p:spPr>
          <a:xfrm>
            <a:off x="6699842" y="4496609"/>
            <a:ext cx="2098623" cy="361221"/>
          </a:xfrm>
          <a:prstGeom prst="rect">
            <a:avLst/>
          </a:prstGeom>
          <a:noFill/>
        </p:spPr>
        <p:txBody>
          <a:bodyPr wrap="none">
            <a:spAutoFit/>
          </a:bodyPr>
          <a:lstStyle/>
          <a:p>
            <a:pPr>
              <a:defRPr/>
            </a:pPr>
          </a:p>
        </p:txBody>
      </p:sp>
      <p:sp>
        <p:nvSpPr>
          <p:cNvPr id="6" name="TextBox 5"/>
          <p:cNvSpPr txBox="1"/>
          <p:nvPr/>
        </p:nvSpPr>
        <p:spPr>
          <a:xfrm>
            <a:off x="6345544" y="2909109"/>
            <a:ext cx="1158875" cy="1547813"/>
          </a:xfrm>
          <a:prstGeom prst="rect">
            <a:avLst/>
          </a:prstGeom>
          <a:noFill/>
        </p:spPr>
        <p:txBody>
          <a:bodyPr wrap="none">
            <a:spAutoFit/>
          </a:bodyPr>
          <a:lstStyle/>
          <a:p>
            <a:pPr>
              <a:defRPr/>
            </a:pPr>
          </a:p>
        </p:txBody>
      </p:sp>
      <p:sp>
        <p:nvSpPr>
          <p:cNvPr id="7" name="TextBox 6"/>
          <p:cNvSpPr txBox="1"/>
          <p:nvPr/>
        </p:nvSpPr>
        <p:spPr>
          <a:xfrm>
            <a:off x="7334817" y="866004"/>
            <a:ext cx="1078238" cy="2162175"/>
          </a:xfrm>
          <a:prstGeom prst="rect">
            <a:avLst/>
          </a:prstGeom>
          <a:noFill/>
        </p:spPr>
        <p:txBody>
          <a:bodyPr wrap="none">
            <a:spAutoFit/>
          </a:bodyPr>
          <a:lstStyle/>
          <a:p>
            <a:pPr>
              <a:defRPr/>
            </a:pPr>
          </a:p>
        </p:txBody>
      </p:sp>
      <p:sp>
        <p:nvSpPr>
          <p:cNvPr id="8" name="TextBox 7"/>
          <p:cNvSpPr txBox="1"/>
          <p:nvPr/>
        </p:nvSpPr>
        <p:spPr>
          <a:xfrm>
            <a:off x="7639357" y="1956609"/>
            <a:ext cx="3175" cy="592138"/>
          </a:xfrm>
          <a:prstGeom prst="rect">
            <a:avLst/>
          </a:prstGeom>
          <a:noFill/>
        </p:spPr>
        <p:txBody>
          <a:bodyPr wrap="none">
            <a:spAutoFit/>
          </a:bodyPr>
          <a:lstStyle/>
          <a:p>
            <a:pPr>
              <a:defRPr/>
            </a:pPr>
          </a:p>
        </p:txBody>
      </p:sp>
      <p:sp>
        <p:nvSpPr>
          <p:cNvPr id="9" name="TextBox 8"/>
          <p:cNvSpPr txBox="1"/>
          <p:nvPr/>
        </p:nvSpPr>
        <p:spPr>
          <a:xfrm>
            <a:off x="6099456" y="1403897"/>
            <a:ext cx="963725" cy="338554"/>
          </a:xfrm>
          <a:prstGeom prst="rect">
            <a:avLst/>
          </a:prstGeom>
          <a:noFill/>
        </p:spPr>
        <p:txBody>
          <a:bodyPr wrap="none">
            <a:spAutoFit/>
          </a:bodyPr>
          <a:lstStyle/>
          <a:p>
            <a:pPr>
              <a:defRPr/>
            </a:pPr>
            <a:r>
              <a:t>223.1.1.1</a:t>
            </a:r>
          </a:p>
        </p:txBody>
      </p:sp>
      <p:sp>
        <p:nvSpPr>
          <p:cNvPr id="10" name="TextBox 9"/>
          <p:cNvSpPr txBox="1"/>
          <p:nvPr/>
        </p:nvSpPr>
        <p:spPr>
          <a:xfrm>
            <a:off x="7474572" y="2218547"/>
            <a:ext cx="309562" cy="180975"/>
          </a:xfrm>
          <a:prstGeom prst="rect">
            <a:avLst/>
          </a:prstGeom>
          <a:noFill/>
        </p:spPr>
        <p:txBody>
          <a:bodyPr wrap="none">
            <a:spAutoFit/>
          </a:bodyPr>
          <a:lstStyle/>
          <a:p>
            <a:pPr>
              <a:defRPr/>
            </a:pPr>
          </a:p>
        </p:txBody>
      </p:sp>
      <p:sp>
        <p:nvSpPr>
          <p:cNvPr id="11" name="TextBox 10"/>
          <p:cNvSpPr txBox="1"/>
          <p:nvPr/>
        </p:nvSpPr>
        <p:spPr>
          <a:xfrm>
            <a:off x="7211846" y="2127679"/>
            <a:ext cx="963725" cy="338554"/>
          </a:xfrm>
          <a:prstGeom prst="rect">
            <a:avLst/>
          </a:prstGeom>
          <a:noFill/>
        </p:spPr>
        <p:txBody>
          <a:bodyPr wrap="none">
            <a:spAutoFit/>
          </a:bodyPr>
          <a:lstStyle/>
          <a:p>
            <a:pPr>
              <a:defRPr/>
            </a:pPr>
            <a:r>
              <a:t>223.1.1.3</a:t>
            </a:r>
          </a:p>
        </p:txBody>
      </p:sp>
      <p:sp>
        <p:nvSpPr>
          <p:cNvPr id="12" name="TextBox 11"/>
          <p:cNvSpPr txBox="1"/>
          <p:nvPr/>
        </p:nvSpPr>
        <p:spPr>
          <a:xfrm>
            <a:off x="8486925" y="1514459"/>
            <a:ext cx="963725" cy="338554"/>
          </a:xfrm>
          <a:prstGeom prst="rect">
            <a:avLst/>
          </a:prstGeom>
          <a:noFill/>
        </p:spPr>
        <p:txBody>
          <a:bodyPr wrap="none">
            <a:spAutoFit/>
          </a:bodyPr>
          <a:lstStyle/>
          <a:p>
            <a:pPr>
              <a:defRPr/>
            </a:pPr>
            <a:r>
              <a:t>223.1.1.4</a:t>
            </a:r>
          </a:p>
        </p:txBody>
      </p:sp>
      <p:sp>
        <p:nvSpPr>
          <p:cNvPr id="13" name="TextBox 12"/>
          <p:cNvSpPr txBox="1"/>
          <p:nvPr/>
        </p:nvSpPr>
        <p:spPr>
          <a:xfrm>
            <a:off x="5405744" y="4847609"/>
            <a:ext cx="1539875" cy="1070265"/>
          </a:xfrm>
          <a:prstGeom prst="rect">
            <a:avLst/>
          </a:prstGeom>
          <a:noFill/>
        </p:spPr>
        <p:txBody>
          <a:bodyPr wrap="none">
            <a:spAutoFit/>
          </a:bodyPr>
          <a:lstStyle/>
          <a:p>
            <a:pPr>
              <a:defRPr/>
            </a:pPr>
          </a:p>
        </p:txBody>
      </p:sp>
      <p:sp>
        <p:nvSpPr>
          <p:cNvPr id="14" name="TextBox 13"/>
          <p:cNvSpPr txBox="1"/>
          <p:nvPr/>
        </p:nvSpPr>
        <p:spPr>
          <a:xfrm>
            <a:off x="6161394" y="4833159"/>
            <a:ext cx="7938" cy="561975"/>
          </a:xfrm>
          <a:prstGeom prst="rect">
            <a:avLst/>
          </a:prstGeom>
          <a:noFill/>
        </p:spPr>
        <p:txBody>
          <a:bodyPr wrap="none">
            <a:spAutoFit/>
          </a:bodyPr>
          <a:lstStyle/>
          <a:p>
            <a:pPr>
              <a:defRPr/>
            </a:pPr>
          </a:p>
        </p:txBody>
      </p:sp>
      <p:sp>
        <p:nvSpPr>
          <p:cNvPr id="15" name="TextBox 14"/>
          <p:cNvSpPr txBox="1"/>
          <p:nvPr/>
        </p:nvSpPr>
        <p:spPr>
          <a:xfrm>
            <a:off x="6523633" y="5561966"/>
            <a:ext cx="963725" cy="338554"/>
          </a:xfrm>
          <a:prstGeom prst="rect">
            <a:avLst/>
          </a:prstGeom>
          <a:noFill/>
        </p:spPr>
        <p:txBody>
          <a:bodyPr wrap="none">
            <a:spAutoFit/>
          </a:bodyPr>
          <a:lstStyle/>
          <a:p>
            <a:pPr>
              <a:defRPr/>
            </a:pPr>
            <a:r>
              <a:t>223.1.2.2</a:t>
            </a:r>
          </a:p>
        </p:txBody>
      </p:sp>
      <p:sp>
        <p:nvSpPr>
          <p:cNvPr id="16" name="TextBox 15"/>
          <p:cNvSpPr txBox="1"/>
          <p:nvPr/>
        </p:nvSpPr>
        <p:spPr>
          <a:xfrm>
            <a:off x="6109914" y="4958572"/>
            <a:ext cx="128587" cy="180975"/>
          </a:xfrm>
          <a:prstGeom prst="rect">
            <a:avLst/>
          </a:prstGeom>
          <a:noFill/>
        </p:spPr>
        <p:txBody>
          <a:bodyPr wrap="none">
            <a:spAutoFit/>
          </a:bodyPr>
          <a:lstStyle/>
          <a:p>
            <a:pPr>
              <a:defRPr/>
            </a:pPr>
          </a:p>
        </p:txBody>
      </p:sp>
      <p:sp>
        <p:nvSpPr>
          <p:cNvPr id="17" name="TextBox 16"/>
          <p:cNvSpPr txBox="1"/>
          <p:nvPr/>
        </p:nvSpPr>
        <p:spPr>
          <a:xfrm>
            <a:off x="5577277" y="4875981"/>
            <a:ext cx="963725" cy="338554"/>
          </a:xfrm>
          <a:prstGeom prst="rect">
            <a:avLst/>
          </a:prstGeom>
          <a:noFill/>
        </p:spPr>
        <p:txBody>
          <a:bodyPr wrap="none">
            <a:spAutoFit/>
          </a:bodyPr>
          <a:lstStyle/>
          <a:p>
            <a:pPr>
              <a:defRPr/>
            </a:pPr>
            <a:r>
              <a:t>223.1.2.6</a:t>
            </a:r>
          </a:p>
        </p:txBody>
      </p:sp>
      <p:sp>
        <p:nvSpPr>
          <p:cNvPr id="18" name="TextBox 17"/>
          <p:cNvSpPr txBox="1"/>
          <p:nvPr/>
        </p:nvSpPr>
        <p:spPr>
          <a:xfrm>
            <a:off x="8423582" y="4858944"/>
            <a:ext cx="1539875" cy="1129777"/>
          </a:xfrm>
          <a:prstGeom prst="rect">
            <a:avLst/>
          </a:prstGeom>
          <a:noFill/>
        </p:spPr>
        <p:txBody>
          <a:bodyPr wrap="none">
            <a:spAutoFit/>
          </a:bodyPr>
          <a:lstStyle/>
          <a:p>
            <a:pPr>
              <a:defRPr/>
            </a:pPr>
          </a:p>
        </p:txBody>
      </p:sp>
      <p:sp>
        <p:nvSpPr>
          <p:cNvPr id="19" name="TextBox 18"/>
          <p:cNvSpPr txBox="1"/>
          <p:nvPr/>
        </p:nvSpPr>
        <p:spPr>
          <a:xfrm>
            <a:off x="9190344" y="4852209"/>
            <a:ext cx="1588" cy="520700"/>
          </a:xfrm>
          <a:prstGeom prst="rect">
            <a:avLst/>
          </a:prstGeom>
          <a:noFill/>
        </p:spPr>
        <p:txBody>
          <a:bodyPr wrap="none">
            <a:spAutoFit/>
          </a:bodyPr>
          <a:lstStyle/>
          <a:p>
            <a:pPr>
              <a:defRPr/>
            </a:pPr>
          </a:p>
        </p:txBody>
      </p:sp>
      <p:sp>
        <p:nvSpPr>
          <p:cNvPr id="20" name="TextBox 19"/>
          <p:cNvSpPr txBox="1"/>
          <p:nvPr/>
        </p:nvSpPr>
        <p:spPr>
          <a:xfrm>
            <a:off x="9708446" y="5757661"/>
            <a:ext cx="963725" cy="338554"/>
          </a:xfrm>
          <a:prstGeom prst="rect">
            <a:avLst/>
          </a:prstGeom>
          <a:noFill/>
        </p:spPr>
        <p:txBody>
          <a:bodyPr wrap="none">
            <a:spAutoFit/>
          </a:bodyPr>
          <a:lstStyle/>
          <a:p>
            <a:pPr>
              <a:defRPr/>
            </a:pPr>
            <a:r>
              <a:t>223.1.3.2</a:t>
            </a:r>
          </a:p>
        </p:txBody>
      </p:sp>
      <p:sp>
        <p:nvSpPr>
          <p:cNvPr id="21" name="TextBox 20"/>
          <p:cNvSpPr txBox="1"/>
          <p:nvPr/>
        </p:nvSpPr>
        <p:spPr>
          <a:xfrm>
            <a:off x="7937662" y="5659381"/>
            <a:ext cx="963725" cy="338554"/>
          </a:xfrm>
          <a:prstGeom prst="rect">
            <a:avLst/>
          </a:prstGeom>
          <a:noFill/>
        </p:spPr>
        <p:txBody>
          <a:bodyPr wrap="none">
            <a:spAutoFit/>
          </a:bodyPr>
          <a:lstStyle/>
          <a:p>
            <a:pPr>
              <a:defRPr/>
            </a:pPr>
            <a:r>
              <a:t>223.1.3.1</a:t>
            </a:r>
          </a:p>
        </p:txBody>
      </p:sp>
      <p:sp>
        <p:nvSpPr>
          <p:cNvPr id="22" name="TextBox 21"/>
          <p:cNvSpPr txBox="1"/>
          <p:nvPr/>
        </p:nvSpPr>
        <p:spPr>
          <a:xfrm>
            <a:off x="9131607" y="4952222"/>
            <a:ext cx="128587" cy="180975"/>
          </a:xfrm>
          <a:prstGeom prst="rect">
            <a:avLst/>
          </a:prstGeom>
          <a:noFill/>
        </p:spPr>
        <p:txBody>
          <a:bodyPr wrap="none">
            <a:spAutoFit/>
          </a:bodyPr>
          <a:lstStyle/>
          <a:p>
            <a:pPr>
              <a:defRPr/>
            </a:pPr>
          </a:p>
        </p:txBody>
      </p:sp>
      <p:sp>
        <p:nvSpPr>
          <p:cNvPr id="23" name="TextBox 22"/>
          <p:cNvSpPr txBox="1"/>
          <p:nvPr/>
        </p:nvSpPr>
        <p:spPr>
          <a:xfrm>
            <a:off x="8621888" y="4864398"/>
            <a:ext cx="1067921" cy="338554"/>
          </a:xfrm>
          <a:prstGeom prst="rect">
            <a:avLst/>
          </a:prstGeom>
          <a:noFill/>
        </p:spPr>
        <p:txBody>
          <a:bodyPr wrap="none">
            <a:spAutoFit/>
          </a:bodyPr>
          <a:lstStyle/>
          <a:p>
            <a:pPr>
              <a:defRPr/>
            </a:pPr>
            <a:r>
              <a:t>223.1.3.27</a:t>
            </a:r>
          </a:p>
        </p:txBody>
      </p:sp>
      <p:sp>
        <p:nvSpPr>
          <p:cNvPr id="24" name="TextBox 23"/>
          <p:cNvSpPr txBox="1"/>
          <p:nvPr/>
        </p:nvSpPr>
        <p:spPr>
          <a:xfrm>
            <a:off x="7401232" y="558232"/>
            <a:ext cx="963725" cy="338554"/>
          </a:xfrm>
          <a:prstGeom prst="rect">
            <a:avLst/>
          </a:prstGeom>
          <a:noFill/>
        </p:spPr>
        <p:txBody>
          <a:bodyPr wrap="none">
            <a:spAutoFit/>
          </a:bodyPr>
          <a:lstStyle/>
          <a:p>
            <a:pPr>
              <a:defRPr/>
            </a:pPr>
            <a:r>
              <a:t>223.1.1.2</a:t>
            </a:r>
          </a:p>
        </p:txBody>
      </p:sp>
      <p:sp>
        <p:nvSpPr>
          <p:cNvPr id="25" name="TextBox 24"/>
          <p:cNvSpPr txBox="1"/>
          <p:nvPr/>
        </p:nvSpPr>
        <p:spPr>
          <a:xfrm>
            <a:off x="6374119" y="2928159"/>
            <a:ext cx="1114425" cy="1543050"/>
          </a:xfrm>
          <a:prstGeom prst="rect">
            <a:avLst/>
          </a:prstGeom>
          <a:noFill/>
        </p:spPr>
        <p:txBody>
          <a:bodyPr wrap="none">
            <a:spAutoFit/>
          </a:bodyPr>
          <a:lstStyle/>
          <a:p>
            <a:pPr>
              <a:defRPr/>
            </a:pPr>
          </a:p>
        </p:txBody>
      </p:sp>
      <p:sp>
        <p:nvSpPr>
          <p:cNvPr id="26" name="TextBox 25"/>
          <p:cNvSpPr txBox="1"/>
          <p:nvPr/>
        </p:nvSpPr>
        <p:spPr>
          <a:xfrm>
            <a:off x="7888594" y="2909109"/>
            <a:ext cx="1276350" cy="1543050"/>
          </a:xfrm>
          <a:prstGeom prst="rect">
            <a:avLst/>
          </a:prstGeom>
          <a:noFill/>
        </p:spPr>
        <p:txBody>
          <a:bodyPr wrap="none">
            <a:spAutoFit/>
          </a:bodyPr>
          <a:lstStyle/>
          <a:p>
            <a:pPr>
              <a:defRPr/>
            </a:pPr>
          </a:p>
        </p:txBody>
      </p:sp>
      <p:sp>
        <p:nvSpPr>
          <p:cNvPr id="27" name="TextBox 26"/>
          <p:cNvSpPr txBox="1"/>
          <p:nvPr/>
        </p:nvSpPr>
        <p:spPr>
          <a:xfrm>
            <a:off x="6564619" y="4671234"/>
            <a:ext cx="2305050" cy="9525"/>
          </a:xfrm>
          <a:prstGeom prst="rect">
            <a:avLst/>
          </a:prstGeom>
          <a:noFill/>
        </p:spPr>
        <p:txBody>
          <a:bodyPr wrap="none">
            <a:spAutoFit/>
          </a:bodyPr>
          <a:lstStyle/>
          <a:p>
            <a:pPr>
              <a:defRPr/>
            </a:pPr>
          </a:p>
        </p:txBody>
      </p:sp>
      <p:sp>
        <p:nvSpPr>
          <p:cNvPr id="28" name="TextBox 27"/>
          <p:cNvSpPr txBox="1"/>
          <p:nvPr/>
        </p:nvSpPr>
        <p:spPr>
          <a:xfrm>
            <a:off x="7967969" y="2821797"/>
            <a:ext cx="963725" cy="338554"/>
          </a:xfrm>
          <a:prstGeom prst="rect">
            <a:avLst/>
          </a:prstGeom>
          <a:noFill/>
        </p:spPr>
        <p:txBody>
          <a:bodyPr wrap="none">
            <a:spAutoFit/>
          </a:bodyPr>
          <a:lstStyle/>
          <a:p>
            <a:pPr>
              <a:defRPr/>
            </a:pPr>
            <a:r>
              <a:t>223.1.7.0</a:t>
            </a:r>
          </a:p>
        </p:txBody>
      </p:sp>
      <p:sp>
        <p:nvSpPr>
          <p:cNvPr id="29" name="TextBox 28"/>
          <p:cNvSpPr txBox="1"/>
          <p:nvPr/>
        </p:nvSpPr>
        <p:spPr>
          <a:xfrm>
            <a:off x="9044294" y="4107672"/>
            <a:ext cx="963725" cy="338554"/>
          </a:xfrm>
          <a:prstGeom prst="rect">
            <a:avLst/>
          </a:prstGeom>
          <a:noFill/>
        </p:spPr>
        <p:txBody>
          <a:bodyPr wrap="none">
            <a:spAutoFit/>
          </a:bodyPr>
          <a:lstStyle/>
          <a:p>
            <a:pPr>
              <a:defRPr/>
            </a:pPr>
            <a:r>
              <a:t>223.1.7.1</a:t>
            </a:r>
          </a:p>
        </p:txBody>
      </p:sp>
      <p:sp>
        <p:nvSpPr>
          <p:cNvPr id="30" name="TextBox 29"/>
          <p:cNvSpPr txBox="1"/>
          <p:nvPr/>
        </p:nvSpPr>
        <p:spPr>
          <a:xfrm>
            <a:off x="7806044" y="4364847"/>
            <a:ext cx="963725" cy="338554"/>
          </a:xfrm>
          <a:prstGeom prst="rect">
            <a:avLst/>
          </a:prstGeom>
          <a:noFill/>
        </p:spPr>
        <p:txBody>
          <a:bodyPr wrap="none">
            <a:spAutoFit/>
          </a:bodyPr>
          <a:lstStyle/>
          <a:p>
            <a:pPr>
              <a:defRPr/>
            </a:pPr>
            <a:r>
              <a:t>223.1.8.0</a:t>
            </a:r>
          </a:p>
        </p:txBody>
      </p:sp>
      <p:sp>
        <p:nvSpPr>
          <p:cNvPr id="31" name="TextBox 30"/>
          <p:cNvSpPr txBox="1"/>
          <p:nvPr/>
        </p:nvSpPr>
        <p:spPr>
          <a:xfrm>
            <a:off x="6558269" y="4364847"/>
            <a:ext cx="963725" cy="338554"/>
          </a:xfrm>
          <a:prstGeom prst="rect">
            <a:avLst/>
          </a:prstGeom>
          <a:noFill/>
        </p:spPr>
        <p:txBody>
          <a:bodyPr wrap="none">
            <a:spAutoFit/>
          </a:bodyPr>
          <a:lstStyle/>
          <a:p>
            <a:pPr>
              <a:defRPr/>
            </a:pPr>
            <a:r>
              <a:t>223.1.8.1</a:t>
            </a:r>
          </a:p>
        </p:txBody>
      </p:sp>
      <p:sp>
        <p:nvSpPr>
          <p:cNvPr id="32" name="TextBox 31"/>
          <p:cNvSpPr txBox="1"/>
          <p:nvPr/>
        </p:nvSpPr>
        <p:spPr>
          <a:xfrm>
            <a:off x="5481944" y="4069572"/>
            <a:ext cx="963725" cy="338554"/>
          </a:xfrm>
          <a:prstGeom prst="rect">
            <a:avLst/>
          </a:prstGeom>
          <a:noFill/>
        </p:spPr>
        <p:txBody>
          <a:bodyPr wrap="none">
            <a:spAutoFit/>
          </a:bodyPr>
          <a:lstStyle/>
          <a:p>
            <a:pPr>
              <a:defRPr/>
            </a:pPr>
            <a:r>
              <a:t>223.1.9.1</a:t>
            </a:r>
          </a:p>
        </p:txBody>
      </p:sp>
      <p:sp>
        <p:nvSpPr>
          <p:cNvPr id="33" name="TextBox 32"/>
          <p:cNvSpPr txBox="1"/>
          <p:nvPr/>
        </p:nvSpPr>
        <p:spPr>
          <a:xfrm>
            <a:off x="6348719" y="2831322"/>
            <a:ext cx="963725" cy="338554"/>
          </a:xfrm>
          <a:prstGeom prst="rect">
            <a:avLst/>
          </a:prstGeom>
          <a:noFill/>
        </p:spPr>
        <p:txBody>
          <a:bodyPr wrap="none">
            <a:spAutoFit/>
          </a:bodyPr>
          <a:lstStyle/>
          <a:p>
            <a:pPr>
              <a:defRPr/>
            </a:pPr>
            <a:r>
              <a:t>223.1.9.2</a:t>
            </a:r>
          </a:p>
        </p:txBody>
      </p:sp>
      <p:sp>
        <p:nvSpPr>
          <p:cNvPr id="34" name="TextBox 33"/>
          <p:cNvSpPr txBox="1"/>
          <p:nvPr/>
        </p:nvSpPr>
        <p:spPr>
          <a:xfrm>
            <a:off x="4790324" y="5542214"/>
            <a:ext cx="963725" cy="338554"/>
          </a:xfrm>
          <a:prstGeom prst="rect">
            <a:avLst/>
          </a:prstGeom>
          <a:noFill/>
        </p:spPr>
        <p:txBody>
          <a:bodyPr wrap="none">
            <a:spAutoFit/>
          </a:bodyPr>
          <a:lstStyle/>
          <a:p>
            <a:pPr>
              <a:defRPr/>
            </a:pPr>
            <a:r>
              <a:t>223.1.2.1</a:t>
            </a:r>
          </a:p>
        </p:txBody>
      </p:sp>
    </p:spTree>
  </p:cSld>
  <p:clrMapOvr>
    <a:masterClrMapping/>
  </p:clrMapOvr>
</p:sld>
</file>

<file path=ppt/slides/slide5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233170"/>
            <a:ext cx="10515600" cy="894622"/>
          </a:xfrm>
          <a:prstGeom prst="rect">
            <a:avLst/>
          </a:prstGeom>
          <a:noFill/>
        </p:spPr>
        <p:txBody>
          <a:bodyPr wrap="none">
            <a:spAutoFit/>
          </a:bodyPr>
          <a:lstStyle/>
          <a:p>
            <a:pPr>
              <a:defRPr/>
            </a:pPr>
            <a:r>
              <a:t>IP (v4) Addresses</a:t>
            </a:r>
          </a:p>
        </p:txBody>
      </p:sp>
      <p:sp>
        <p:nvSpPr>
          <p:cNvPr id="3" name="TextBox 2"/>
          <p:cNvSpPr txBox="1"/>
          <p:nvPr/>
        </p:nvSpPr>
        <p:spPr>
          <a:xfrm>
            <a:off x="838199" y="1173496"/>
            <a:ext cx="10515600" cy="2925623"/>
          </a:xfrm>
          <a:prstGeom prst="rect">
            <a:avLst/>
          </a:prstGeom>
          <a:noFill/>
        </p:spPr>
        <p:txBody>
          <a:bodyPr wrap="none">
            <a:spAutoFit/>
          </a:bodyPr>
          <a:lstStyle/>
          <a:p>
            <a:pPr>
              <a:defRPr/>
            </a:pPr>
            <a:r>
              <a:t>Netmask notation is an older alternative way to specify the network prefix: </a:t>
            </a:r>
          </a:p>
          <a:p>
            <a:pPr>
              <a:defRPr/>
            </a:pPr>
            <a:r>
              <a:t>Set network prefix bits to 1, and host bits to 0. Write as dotted quad</a:t>
            </a:r>
          </a:p>
          <a:p>
            <a:pPr>
              <a:defRPr/>
            </a:pPr>
            <a:r>
              <a:t>Useful in code: To extract network ID, bitwise AND the address and netmask</a:t>
            </a:r>
          </a:p>
          <a:p>
            <a:pPr>
              <a:defRPr/>
            </a:pPr>
            <a:r>
              <a:t>E.g., 220.232.144.93 AND 255.255.255.0 = 220.232.144.0</a:t>
            </a:r>
          </a:p>
          <a:p>
            <a:pPr>
              <a:defRPr/>
            </a:pPr>
            <a:r>
              <a:t>Slash notation is more convenient for humans; Netmask still used in some configurations (e.g., older routers, subnet calculators)</a:t>
            </a:r>
          </a:p>
        </p:txBody>
      </p:sp>
      <p:sp>
        <p:nvSpPr>
          <p:cNvPr id="4" name="TextBox 3"/>
          <p:cNvSpPr txBox="1"/>
          <p:nvPr/>
        </p:nvSpPr>
        <p:spPr>
          <a:xfrm>
            <a:off x="2294806" y="4473004"/>
            <a:ext cx="5073000" cy="277200"/>
          </a:xfrm>
          <a:prstGeom prst="rect">
            <a:avLst/>
          </a:prstGeom>
          <a:noFill/>
        </p:spPr>
        <p:txBody>
          <a:bodyPr wrap="none">
            <a:spAutoFit/>
          </a:bodyPr>
          <a:lstStyle/>
          <a:p>
            <a:pPr>
              <a:defRPr/>
            </a:pPr>
            <a:r>
              <a:t>11111111  11111111  11110000  00000000</a:t>
            </a:r>
          </a:p>
        </p:txBody>
      </p:sp>
      <p:sp>
        <p:nvSpPr>
          <p:cNvPr id="5" name="TextBox 4"/>
          <p:cNvSpPr txBox="1"/>
          <p:nvPr/>
        </p:nvSpPr>
        <p:spPr>
          <a:xfrm>
            <a:off x="2590431" y="5082604"/>
            <a:ext cx="713400" cy="369300"/>
          </a:xfrm>
          <a:prstGeom prst="rect">
            <a:avLst/>
          </a:prstGeom>
          <a:noFill/>
        </p:spPr>
        <p:txBody>
          <a:bodyPr wrap="none">
            <a:spAutoFit/>
          </a:bodyPr>
          <a:lstStyle/>
          <a:p>
            <a:pPr>
              <a:defRPr/>
            </a:pPr>
            <a:r>
              <a:t>255</a:t>
            </a:r>
          </a:p>
        </p:txBody>
      </p:sp>
      <p:sp>
        <p:nvSpPr>
          <p:cNvPr id="6" name="TextBox 5"/>
          <p:cNvSpPr txBox="1"/>
          <p:nvPr/>
        </p:nvSpPr>
        <p:spPr>
          <a:xfrm>
            <a:off x="3847731" y="5082604"/>
            <a:ext cx="713400" cy="369300"/>
          </a:xfrm>
          <a:prstGeom prst="rect">
            <a:avLst/>
          </a:prstGeom>
          <a:noFill/>
        </p:spPr>
        <p:txBody>
          <a:bodyPr wrap="none">
            <a:spAutoFit/>
          </a:bodyPr>
          <a:lstStyle/>
          <a:p>
            <a:pPr>
              <a:defRPr/>
            </a:pPr>
            <a:r>
              <a:t>255</a:t>
            </a:r>
          </a:p>
        </p:txBody>
      </p:sp>
      <p:sp>
        <p:nvSpPr>
          <p:cNvPr id="7" name="TextBox 6"/>
          <p:cNvSpPr txBox="1"/>
          <p:nvPr/>
        </p:nvSpPr>
        <p:spPr>
          <a:xfrm>
            <a:off x="6428531" y="5082604"/>
            <a:ext cx="592200" cy="369300"/>
          </a:xfrm>
          <a:prstGeom prst="rect">
            <a:avLst/>
          </a:prstGeom>
          <a:noFill/>
        </p:spPr>
        <p:txBody>
          <a:bodyPr wrap="none">
            <a:spAutoFit/>
          </a:bodyPr>
          <a:lstStyle/>
          <a:p>
            <a:pPr>
              <a:defRPr/>
            </a:pPr>
            <a:r>
              <a:t>0</a:t>
            </a:r>
          </a:p>
        </p:txBody>
      </p:sp>
      <p:sp>
        <p:nvSpPr>
          <p:cNvPr id="8" name="TextBox 7"/>
          <p:cNvSpPr txBox="1"/>
          <p:nvPr/>
        </p:nvSpPr>
        <p:spPr>
          <a:xfrm>
            <a:off x="5136981" y="5082604"/>
            <a:ext cx="649500" cy="369300"/>
          </a:xfrm>
          <a:prstGeom prst="rect">
            <a:avLst/>
          </a:prstGeom>
          <a:noFill/>
        </p:spPr>
        <p:txBody>
          <a:bodyPr wrap="none">
            <a:spAutoFit/>
          </a:bodyPr>
          <a:lstStyle/>
          <a:p>
            <a:pPr>
              <a:defRPr/>
            </a:pPr>
            <a:r>
              <a:t>240</a:t>
            </a:r>
          </a:p>
        </p:txBody>
      </p:sp>
      <p:sp>
        <p:nvSpPr>
          <p:cNvPr id="9" name="TextBox 8"/>
          <p:cNvSpPr txBox="1"/>
          <p:nvPr/>
        </p:nvSpPr>
        <p:spPr>
          <a:xfrm>
            <a:off x="3240931" y="5082604"/>
            <a:ext cx="713400" cy="369300"/>
          </a:xfrm>
          <a:prstGeom prst="rect">
            <a:avLst/>
          </a:prstGeom>
          <a:noFill/>
        </p:spPr>
        <p:txBody>
          <a:bodyPr wrap="none">
            <a:spAutoFit/>
          </a:bodyPr>
          <a:lstStyle/>
          <a:p>
            <a:pPr>
              <a:defRPr/>
            </a:pPr>
            <a:r>
              <a:t>.</a:t>
            </a:r>
          </a:p>
        </p:txBody>
      </p:sp>
      <p:sp>
        <p:nvSpPr>
          <p:cNvPr id="10" name="TextBox 9"/>
          <p:cNvSpPr txBox="1"/>
          <p:nvPr/>
        </p:nvSpPr>
        <p:spPr>
          <a:xfrm>
            <a:off x="4460131" y="5082604"/>
            <a:ext cx="713400" cy="369300"/>
          </a:xfrm>
          <a:prstGeom prst="rect">
            <a:avLst/>
          </a:prstGeom>
          <a:noFill/>
        </p:spPr>
        <p:txBody>
          <a:bodyPr wrap="none">
            <a:spAutoFit/>
          </a:bodyPr>
          <a:lstStyle/>
          <a:p>
            <a:pPr>
              <a:defRPr/>
            </a:pPr>
            <a:r>
              <a:t>.</a:t>
            </a:r>
          </a:p>
        </p:txBody>
      </p:sp>
      <p:sp>
        <p:nvSpPr>
          <p:cNvPr id="11" name="TextBox 10"/>
          <p:cNvSpPr txBox="1"/>
          <p:nvPr/>
        </p:nvSpPr>
        <p:spPr>
          <a:xfrm>
            <a:off x="5755531" y="5082604"/>
            <a:ext cx="713400" cy="369300"/>
          </a:xfrm>
          <a:prstGeom prst="rect">
            <a:avLst/>
          </a:prstGeom>
          <a:noFill/>
        </p:spPr>
        <p:txBody>
          <a:bodyPr wrap="none">
            <a:spAutoFit/>
          </a:bodyPr>
          <a:lstStyle/>
          <a:p>
            <a:pPr>
              <a:defRPr/>
            </a:pPr>
            <a:r>
              <a:t>.</a:t>
            </a:r>
          </a:p>
        </p:txBody>
      </p:sp>
      <p:sp>
        <p:nvSpPr>
          <p:cNvPr id="12" name="TextBox 11"/>
          <p:cNvSpPr txBox="1"/>
          <p:nvPr/>
        </p:nvSpPr>
        <p:spPr>
          <a:xfrm>
            <a:off x="2294806" y="4015804"/>
            <a:ext cx="5073000" cy="277200"/>
          </a:xfrm>
          <a:prstGeom prst="rect">
            <a:avLst/>
          </a:prstGeom>
          <a:noFill/>
        </p:spPr>
        <p:txBody>
          <a:bodyPr wrap="none">
            <a:spAutoFit/>
          </a:bodyPr>
          <a:lstStyle/>
          <a:p>
            <a:pPr>
              <a:defRPr/>
            </a:pPr>
            <a:r>
              <a:t>11011100  11101000  1001....  ........</a:t>
            </a:r>
          </a:p>
        </p:txBody>
      </p:sp>
      <p:sp>
        <p:nvSpPr>
          <p:cNvPr id="13" name="TextBox 12"/>
          <p:cNvSpPr txBox="1"/>
          <p:nvPr/>
        </p:nvSpPr>
        <p:spPr>
          <a:xfrm>
            <a:off x="8026095" y="4279119"/>
            <a:ext cx="1502915" cy="479700"/>
          </a:xfrm>
          <a:prstGeom prst="rect">
            <a:avLst/>
          </a:prstGeom>
          <a:noFill/>
        </p:spPr>
        <p:txBody>
          <a:bodyPr wrap="none">
            <a:spAutoFit/>
          </a:bodyPr>
          <a:lstStyle/>
          <a:p>
            <a:pPr>
              <a:defRPr/>
            </a:pPr>
            <a:r>
              <a:t>Set all unfixed bits to 0</a:t>
            </a:r>
          </a:p>
        </p:txBody>
      </p:sp>
      <p:sp>
        <p:nvSpPr>
          <p:cNvPr id="14" name="TextBox 13"/>
          <p:cNvSpPr txBox="1"/>
          <p:nvPr/>
        </p:nvSpPr>
        <p:spPr>
          <a:xfrm>
            <a:off x="1213955" y="5684504"/>
            <a:ext cx="10921897" cy="1053900"/>
          </a:xfrm>
          <a:prstGeom prst="rect">
            <a:avLst/>
          </a:prstGeom>
          <a:noFill/>
        </p:spPr>
        <p:txBody>
          <a:bodyPr wrap="none">
            <a:spAutoFit/>
          </a:bodyPr>
          <a:lstStyle/>
          <a:p>
            <a:pPr>
              <a:defRPr/>
            </a:pPr>
            <a:r>
              <a:t>Slash notation:	 	220.232.144.0/20</a:t>
            </a:r>
          </a:p>
          <a:p>
            <a:pPr>
              <a:defRPr/>
            </a:pPr>
            <a:r>
              <a:t>Netmask notation:	220.232.144.0 (netmask 255.255.240.0)</a:t>
            </a:r>
          </a:p>
        </p:txBody>
      </p:sp>
    </p:spTree>
  </p:cSld>
  <p:clrMapOvr>
    <a:masterClrMapping/>
  </p:clrMapOvr>
</p:sld>
</file>

<file path=ppt/slides/slide5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Network Layer: Overview </a:t>
            </a:r>
          </a:p>
          <a:p>
            <a:pPr>
              <a:defRPr/>
            </a:pPr>
            <a:r>
              <a:t>Routers</a:t>
            </a:r>
          </a:p>
          <a:p>
            <a:pPr>
              <a:defRPr/>
            </a:pPr>
            <a:r>
              <a:t>IP: Internet Protocol</a:t>
            </a:r>
          </a:p>
          <a:p>
            <a:pPr>
              <a:defRPr/>
            </a:pPr>
            <a:r>
              <a:t>IP Address and DHCP</a:t>
            </a:r>
          </a:p>
          <a:p>
            <a:pPr>
              <a:defRPr/>
            </a:pPr>
            <a:r>
              <a:t>Network Address Translation (NAT)</a:t>
            </a:r>
          </a:p>
          <a:p>
            <a:pPr>
              <a:defRPr/>
            </a:pPr>
          </a:p>
        </p:txBody>
      </p:sp>
    </p:spTree>
  </p:cSld>
  <p:clrMapOvr>
    <a:masterClrMapping/>
  </p:clrMapOvr>
</p:sld>
</file>

<file path=ppt/slides/slide5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11144"/>
            <a:ext cx="10515600" cy="894622"/>
          </a:xfrm>
          <a:prstGeom prst="rect">
            <a:avLst/>
          </a:prstGeom>
          <a:noFill/>
        </p:spPr>
        <p:txBody>
          <a:bodyPr wrap="none">
            <a:spAutoFit/>
          </a:bodyPr>
          <a:lstStyle/>
          <a:p>
            <a:pPr>
              <a:defRPr/>
            </a:pPr>
            <a:r>
              <a:t>IP addresses: how to get one?</a:t>
            </a:r>
          </a:p>
        </p:txBody>
      </p:sp>
      <p:sp>
        <p:nvSpPr>
          <p:cNvPr id="3" name="TextBox 2"/>
          <p:cNvSpPr txBox="1"/>
          <p:nvPr/>
        </p:nvSpPr>
        <p:spPr>
          <a:xfrm>
            <a:off x="581025" y="1303351"/>
            <a:ext cx="11029950" cy="5330059"/>
          </a:xfrm>
          <a:prstGeom prst="rect">
            <a:avLst/>
          </a:prstGeom>
          <a:noFill/>
        </p:spPr>
        <p:txBody>
          <a:bodyPr wrap="none">
            <a:spAutoFit/>
          </a:bodyPr>
          <a:lstStyle/>
          <a:p>
            <a:pPr>
              <a:defRPr/>
            </a:pPr>
            <a:r>
              <a:t>That’s actually two questions:</a:t>
            </a:r>
          </a:p>
          <a:p>
            <a:pPr>
              <a:defRPr/>
            </a:pPr>
          </a:p>
          <a:p>
            <a:pPr>
              <a:defRPr/>
            </a:pPr>
            <a:r>
              <a:t>Q1: How does a host get IP address within its network (host part of address)?</a:t>
            </a:r>
          </a:p>
          <a:p>
            <a:pPr>
              <a:defRPr/>
            </a:pPr>
            <a:r>
              <a:t>A1:</a:t>
            </a:r>
          </a:p>
          <a:p>
            <a:pPr>
              <a:defRPr/>
            </a:pPr>
            <a:r>
              <a:t>Hard-coded by sysadmin in config file (e.g., /etc/rc.config in UNIX)</a:t>
            </a:r>
          </a:p>
          <a:p>
            <a:pPr>
              <a:defRPr/>
            </a:pPr>
            <a:r>
              <a:t>DHCP: Dynamic Host Configuration Protocol: dynamically get address from a network server</a:t>
            </a:r>
          </a:p>
          <a:p>
            <a:pPr>
              <a:defRPr/>
            </a:pPr>
          </a:p>
          <a:p>
            <a:pPr>
              <a:defRPr/>
            </a:pPr>
            <a:r>
              <a:t>Q2: How does network get subnet part of IP address?</a:t>
            </a:r>
          </a:p>
          <a:p>
            <a:pPr>
              <a:defRPr/>
            </a:pPr>
            <a:r>
              <a:t>A2: Gets allocated portion of its provider ISP’s address space</a:t>
            </a:r>
          </a:p>
        </p:txBody>
      </p:sp>
    </p:spTree>
  </p:cSld>
  <p:clrMapOvr>
    <a:masterClrMapping/>
  </p:clrMapOvr>
</p:sld>
</file>

<file path=ppt/slides/slide5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4801"/>
            <a:ext cx="10515600" cy="894622"/>
          </a:xfrm>
          <a:prstGeom prst="rect">
            <a:avLst/>
          </a:prstGeom>
          <a:noFill/>
        </p:spPr>
        <p:txBody>
          <a:bodyPr wrap="none">
            <a:spAutoFit/>
          </a:bodyPr>
          <a:lstStyle/>
          <a:p>
            <a:pPr>
              <a:defRPr/>
            </a:pPr>
            <a:r>
              <a:t>DHCP: Dynamic Host Configuration Protocol</a:t>
            </a:r>
          </a:p>
        </p:txBody>
      </p:sp>
      <p:sp>
        <p:nvSpPr>
          <p:cNvPr id="3" name="TextBox 2"/>
          <p:cNvSpPr txBox="1"/>
          <p:nvPr/>
        </p:nvSpPr>
        <p:spPr>
          <a:xfrm>
            <a:off x="161564" y="1148235"/>
            <a:ext cx="5146968" cy="2966515"/>
          </a:xfrm>
          <a:prstGeom prst="rect">
            <a:avLst/>
          </a:prstGeom>
          <a:noFill/>
        </p:spPr>
        <p:txBody>
          <a:bodyPr wrap="none">
            <a:spAutoFit/>
          </a:bodyPr>
          <a:lstStyle/>
          <a:p>
            <a:pPr>
              <a:defRPr/>
            </a:pPr>
            <a:r>
              <a:t>Goal: host dynamically obtains IP address from network server when the host “joins” network</a:t>
            </a:r>
          </a:p>
          <a:p>
            <a:pPr>
              <a:defRPr/>
            </a:pPr>
            <a:r>
              <a:t>Support for mobile users who join/leave network </a:t>
            </a:r>
          </a:p>
          <a:p>
            <a:pPr>
              <a:defRPr/>
            </a:pPr>
            <a:r>
              <a:t>Can renew its lease on address in use</a:t>
            </a:r>
          </a:p>
          <a:p>
            <a:pPr>
              <a:defRPr/>
            </a:pPr>
            <a:r>
              <a:t>Allows reuse of addresses (only hold address while connected/on)</a:t>
            </a:r>
          </a:p>
        </p:txBody>
      </p:sp>
      <p:sp>
        <p:nvSpPr>
          <p:cNvPr id="4" name="TextBox 3"/>
          <p:cNvSpPr txBox="1"/>
          <p:nvPr/>
        </p:nvSpPr>
        <p:spPr>
          <a:xfrm>
            <a:off x="161564" y="4288551"/>
            <a:ext cx="7545699" cy="2408999"/>
          </a:xfrm>
          <a:prstGeom prst="rect">
            <a:avLst/>
          </a:prstGeom>
          <a:noFill/>
        </p:spPr>
        <p:txBody>
          <a:bodyPr wrap="none">
            <a:spAutoFit/>
          </a:bodyPr>
          <a:lstStyle/>
          <a:p>
            <a:pPr>
              <a:defRPr/>
            </a:pPr>
            <a:r>
              <a:t>DHCP overview:</a:t>
            </a:r>
          </a:p>
          <a:p>
            <a:pPr>
              <a:defRPr/>
            </a:pPr>
            <a:r>
              <a:t>Host broadcasts DHCP discover msg [optional]</a:t>
            </a:r>
          </a:p>
          <a:p>
            <a:pPr>
              <a:defRPr/>
            </a:pPr>
            <a:r>
              <a:t>DHCP server responds with DHCP offer msg [optional]</a:t>
            </a:r>
          </a:p>
          <a:p>
            <a:pPr>
              <a:defRPr/>
            </a:pPr>
            <a:r>
              <a:t>Host requests IP address: DHCP request msg</a:t>
            </a:r>
          </a:p>
          <a:p>
            <a:pPr>
              <a:defRPr/>
            </a:pPr>
            <a:r>
              <a:t>DHCP server sends address: DHCP ack msg </a:t>
            </a:r>
          </a:p>
        </p:txBody>
      </p:sp>
    </p:spTree>
  </p:cSld>
  <p:clrMapOvr>
    <a:masterClrMapping/>
  </p:clrMapOvr>
</p:sld>
</file>

<file path=ppt/slides/slide5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11144"/>
            <a:ext cx="10515600" cy="894622"/>
          </a:xfrm>
          <a:prstGeom prst="rect">
            <a:avLst/>
          </a:prstGeom>
          <a:noFill/>
        </p:spPr>
        <p:txBody>
          <a:bodyPr wrap="none">
            <a:spAutoFit/>
          </a:bodyPr>
          <a:lstStyle/>
          <a:p>
            <a:pPr>
              <a:defRPr/>
            </a:pPr>
            <a:r>
              <a:t>DHCP client-server scenario</a:t>
            </a:r>
          </a:p>
        </p:txBody>
      </p:sp>
      <p:sp>
        <p:nvSpPr>
          <p:cNvPr id="3" name="TextBox 2"/>
          <p:cNvSpPr txBox="1"/>
          <p:nvPr/>
        </p:nvSpPr>
        <p:spPr>
          <a:xfrm>
            <a:off x="6269706" y="1088824"/>
            <a:ext cx="1466940" cy="923330"/>
          </a:xfrm>
          <a:prstGeom prst="rect">
            <a:avLst/>
          </a:prstGeom>
          <a:noFill/>
        </p:spPr>
        <p:txBody>
          <a:bodyPr wrap="none">
            <a:spAutoFit/>
          </a:bodyPr>
          <a:lstStyle/>
          <a:p>
            <a:pPr>
              <a:defRPr/>
            </a:pPr>
            <a:r>
              <a:t>DHCP server: </a:t>
            </a:r>
          </a:p>
          <a:p>
            <a:pPr>
              <a:defRPr/>
            </a:pPr>
            <a:r>
              <a:t>IP: 223.1.2.5, </a:t>
            </a:r>
          </a:p>
          <a:p>
            <a:pPr>
              <a:defRPr/>
            </a:pPr>
            <a:r>
              <a:t>port 67</a:t>
            </a:r>
          </a:p>
        </p:txBody>
      </p:sp>
      <p:sp>
        <p:nvSpPr>
          <p:cNvPr id="4" name="TextBox 3"/>
          <p:cNvSpPr txBox="1"/>
          <p:nvPr/>
        </p:nvSpPr>
        <p:spPr>
          <a:xfrm>
            <a:off x="9999633" y="1160475"/>
            <a:ext cx="1671168" cy="565283"/>
          </a:xfrm>
          <a:prstGeom prst="rect">
            <a:avLst/>
          </a:prstGeom>
          <a:noFill/>
        </p:spPr>
        <p:txBody>
          <a:bodyPr wrap="none">
            <a:spAutoFit/>
          </a:bodyPr>
          <a:lstStyle/>
          <a:p>
            <a:pPr>
              <a:defRPr/>
            </a:pPr>
            <a:r>
              <a:t>Arriving client,</a:t>
            </a:r>
          </a:p>
          <a:p>
            <a:pPr>
              <a:defRPr/>
            </a:pPr>
            <a:r>
              <a:t>port 68</a:t>
            </a:r>
          </a:p>
        </p:txBody>
      </p:sp>
      <p:sp>
        <p:nvSpPr>
          <p:cNvPr id="5" name="TextBox 4"/>
          <p:cNvSpPr txBox="1"/>
          <p:nvPr/>
        </p:nvSpPr>
        <p:spPr>
          <a:xfrm>
            <a:off x="6246398" y="2270131"/>
            <a:ext cx="11113" cy="4027487"/>
          </a:xfrm>
          <a:prstGeom prst="rect">
            <a:avLst/>
          </a:prstGeom>
          <a:noFill/>
        </p:spPr>
        <p:txBody>
          <a:bodyPr wrap="none">
            <a:spAutoFit/>
          </a:bodyPr>
          <a:lstStyle/>
          <a:p>
            <a:pPr>
              <a:defRPr/>
            </a:pPr>
          </a:p>
        </p:txBody>
      </p:sp>
      <p:sp>
        <p:nvSpPr>
          <p:cNvPr id="6" name="TextBox 5"/>
          <p:cNvSpPr txBox="1"/>
          <p:nvPr/>
        </p:nvSpPr>
        <p:spPr>
          <a:xfrm>
            <a:off x="10772361" y="2346331"/>
            <a:ext cx="11112" cy="4140200"/>
          </a:xfrm>
          <a:prstGeom prst="rect">
            <a:avLst/>
          </a:prstGeom>
          <a:noFill/>
        </p:spPr>
        <p:txBody>
          <a:bodyPr wrap="none">
            <a:spAutoFit/>
          </a:bodyPr>
          <a:lstStyle/>
          <a:p>
            <a:pPr>
              <a:defRPr/>
            </a:pPr>
          </a:p>
        </p:txBody>
      </p:sp>
      <p:sp>
        <p:nvSpPr>
          <p:cNvPr id="7" name="TextBox 6"/>
          <p:cNvSpPr txBox="1"/>
          <p:nvPr/>
        </p:nvSpPr>
        <p:spPr>
          <a:xfrm>
            <a:off x="6333711" y="3300418"/>
            <a:ext cx="4395787" cy="538163"/>
          </a:xfrm>
          <a:prstGeom prst="rect">
            <a:avLst/>
          </a:prstGeom>
          <a:noFill/>
        </p:spPr>
        <p:txBody>
          <a:bodyPr wrap="none">
            <a:spAutoFit/>
          </a:bodyPr>
          <a:lstStyle/>
          <a:p>
            <a:pPr>
              <a:defRPr/>
            </a:pPr>
          </a:p>
        </p:txBody>
      </p:sp>
      <p:sp>
        <p:nvSpPr>
          <p:cNvPr id="8" name="TextBox 7"/>
          <p:cNvSpPr txBox="1"/>
          <p:nvPr/>
        </p:nvSpPr>
        <p:spPr>
          <a:xfrm>
            <a:off x="6225761" y="4529143"/>
            <a:ext cx="4395787" cy="536575"/>
          </a:xfrm>
          <a:prstGeom prst="rect">
            <a:avLst/>
          </a:prstGeom>
          <a:noFill/>
        </p:spPr>
        <p:txBody>
          <a:bodyPr wrap="none">
            <a:spAutoFit/>
          </a:bodyPr>
          <a:lstStyle/>
          <a:p>
            <a:pPr>
              <a:defRPr/>
            </a:pPr>
          </a:p>
        </p:txBody>
      </p:sp>
      <p:sp>
        <p:nvSpPr>
          <p:cNvPr id="9" name="TextBox 8"/>
          <p:cNvSpPr txBox="1"/>
          <p:nvPr/>
        </p:nvSpPr>
        <p:spPr>
          <a:xfrm>
            <a:off x="6311486" y="5559431"/>
            <a:ext cx="4395787" cy="538162"/>
          </a:xfrm>
          <a:prstGeom prst="rect">
            <a:avLst/>
          </a:prstGeom>
          <a:noFill/>
        </p:spPr>
        <p:txBody>
          <a:bodyPr wrap="none">
            <a:spAutoFit/>
          </a:bodyPr>
          <a:lstStyle/>
          <a:p>
            <a:pPr>
              <a:defRPr/>
            </a:pPr>
          </a:p>
        </p:txBody>
      </p:sp>
      <p:sp>
        <p:nvSpPr>
          <p:cNvPr id="10" name="TextBox 9"/>
          <p:cNvSpPr txBox="1"/>
          <p:nvPr/>
        </p:nvSpPr>
        <p:spPr>
          <a:xfrm>
            <a:off x="1553109" y="2183006"/>
            <a:ext cx="4279350" cy="1323439"/>
          </a:xfrm>
          <a:prstGeom prst="rect">
            <a:avLst/>
          </a:prstGeom>
          <a:noFill/>
        </p:spPr>
        <p:txBody>
          <a:bodyPr wrap="none">
            <a:spAutoFit/>
          </a:bodyPr>
          <a:lstStyle/>
          <a:p>
            <a:pPr>
              <a:defRPr/>
            </a:pPr>
            <a:r>
              <a:t>The two steps above can be skipped “if a client remembers and wishes to reuse a previously allocated network address” [RFC 2131]</a:t>
            </a:r>
          </a:p>
        </p:txBody>
      </p:sp>
      <p:sp>
        <p:nvSpPr>
          <p:cNvPr id="11" name="TextBox 10"/>
          <p:cNvSpPr txBox="1"/>
          <p:nvPr/>
        </p:nvSpPr>
        <p:spPr>
          <a:xfrm>
            <a:off x="580606" y="4050050"/>
            <a:ext cx="5509423" cy="2417938"/>
          </a:xfrm>
          <a:prstGeom prst="rect">
            <a:avLst/>
          </a:prstGeom>
          <a:noFill/>
        </p:spPr>
        <p:txBody>
          <a:bodyPr wrap="none">
            <a:spAutoFit/>
          </a:bodyPr>
          <a:lstStyle/>
          <a:p>
            <a:pPr>
              <a:defRPr/>
            </a:pPr>
            <a:r>
              <a:t>DHCP can return more than just allocated IP address on subnet:</a:t>
            </a:r>
          </a:p>
          <a:p>
            <a:pPr>
              <a:defRPr/>
            </a:pPr>
            <a:r>
              <a:t>Name and IP address of DNS sever</a:t>
            </a:r>
          </a:p>
          <a:p>
            <a:pPr>
              <a:defRPr/>
            </a:pPr>
            <a:r>
              <a:t>Network mask (indicating network versus host portion of address)</a:t>
            </a:r>
          </a:p>
          <a:p>
            <a:pPr>
              <a:defRPr/>
            </a:pPr>
            <a:r>
              <a:t>Address of first-hop router for client</a:t>
            </a:r>
          </a:p>
          <a:p>
            <a:pPr>
              <a:defRPr/>
            </a:pPr>
          </a:p>
          <a:p>
            <a:pPr>
              <a:defRPr/>
            </a:p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8391"/>
            <a:ext cx="10515600" cy="816210"/>
          </a:xfrm>
          <a:prstGeom prst="rect">
            <a:avLst/>
          </a:prstGeom>
          <a:noFill/>
        </p:spPr>
        <p:txBody>
          <a:bodyPr wrap="none">
            <a:spAutoFit/>
          </a:bodyPr>
          <a:lstStyle/>
          <a:p>
            <a:pPr>
              <a:defRPr/>
            </a:pPr>
            <a:r>
              <a:t>f-Function: 4. permutation P</a:t>
            </a:r>
          </a:p>
        </p:txBody>
      </p:sp>
      <p:sp>
        <p:nvSpPr>
          <p:cNvPr id="3" name="TextBox 2"/>
          <p:cNvSpPr txBox="1"/>
          <p:nvPr/>
        </p:nvSpPr>
        <p:spPr>
          <a:xfrm>
            <a:off x="838200" y="1181335"/>
            <a:ext cx="6092371" cy="3931514"/>
          </a:xfrm>
          <a:prstGeom prst="rect">
            <a:avLst/>
          </a:prstGeom>
          <a:noFill/>
        </p:spPr>
        <p:txBody>
          <a:bodyPr wrap="none">
            <a:spAutoFit/>
          </a:bodyPr>
          <a:lstStyle/>
          <a:p>
            <a:pPr>
              <a:defRPr/>
            </a:pPr>
            <a:r>
              <a:t>Bitwise permutation</a:t>
            </a:r>
          </a:p>
          <a:p>
            <a:pPr>
              <a:defRPr/>
            </a:pPr>
            <a:r>
              <a:t>Introduce diffusion</a:t>
            </a:r>
          </a:p>
          <a:p>
            <a:pPr>
              <a:defRPr/>
            </a:pPr>
            <a:r>
              <a:t>Diffusion: the influence of one plaintext symbol is spread over many ciphertext symbols; hide statistical properties of the plaintext</a:t>
            </a:r>
          </a:p>
          <a:p>
            <a:pPr>
              <a:defRPr/>
            </a:pPr>
            <a:r>
              <a:t>Output bits of one S-Box effect several S-Boxes in next round</a:t>
            </a:r>
          </a:p>
          <a:p>
            <a:pPr>
              <a:defRPr/>
            </a:pPr>
            <a:r>
              <a:t>E, S-Boxes, and P guarantee that after Round 5 every bit is a function of each key bit and each plaintext bit.</a:t>
            </a:r>
          </a:p>
          <a:p>
            <a:pPr>
              <a:defRPr/>
            </a:pPr>
          </a:p>
          <a:p>
            <a:pPr>
              <a:defRPr/>
            </a:pPr>
          </a:p>
        </p:txBody>
      </p:sp>
      <p:pic>
        <p:nvPicPr>
          <p:cNvPr id="4" name="Picture 3" descr="image.png"/>
          <p:cNvPicPr>
            <a:picLocks noChangeAspect="1"/>
          </p:cNvPicPr>
          <p:nvPr/>
        </p:nvPicPr>
        <p:blipFill>
          <a:blip r:embed="rId2"/>
          <a:stretch>
            <a:fillRect/>
          </a:stretch>
        </p:blipFill>
        <p:spPr>
          <a:xfrm>
            <a:off x="7818835" y="547828"/>
            <a:ext cx="3938701" cy="5514182"/>
          </a:xfrm>
          <a:prstGeom prst="rect">
            <a:avLst/>
          </a:prstGeom>
        </p:spPr>
      </p:pic>
      <p:pic>
        <p:nvPicPr>
          <p:cNvPr id="5" name="Picture 4" descr="image.png"/>
          <p:cNvPicPr>
            <a:picLocks noChangeAspect="1"/>
          </p:cNvPicPr>
          <p:nvPr/>
        </p:nvPicPr>
        <p:blipFill>
          <a:blip r:embed="rId3"/>
          <a:stretch>
            <a:fillRect/>
          </a:stretch>
        </p:blipFill>
        <p:spPr>
          <a:xfrm>
            <a:off x="2163365" y="4859564"/>
            <a:ext cx="3431891" cy="1967420"/>
          </a:xfrm>
          <a:prstGeom prst="rect">
            <a:avLst/>
          </a:prstGeom>
        </p:spPr>
      </p:pic>
    </p:spTree>
  </p:cSld>
  <p:clrMapOvr>
    <a:masterClrMapping/>
  </p:clrMapOvr>
</p:sld>
</file>

<file path=ppt/slides/slide5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670675" y="2739242"/>
            <a:ext cx="3554412" cy="2754313"/>
          </a:xfrm>
          <a:prstGeom prst="rect">
            <a:avLst/>
          </a:prstGeom>
          <a:noFill/>
        </p:spPr>
        <p:txBody>
          <a:bodyPr wrap="none">
            <a:spAutoFit/>
          </a:bodyPr>
          <a:lstStyle/>
          <a:p>
            <a:pPr>
              <a:defRPr/>
            </a:pPr>
          </a:p>
        </p:txBody>
      </p:sp>
      <p:sp>
        <p:nvSpPr>
          <p:cNvPr id="3" name="TextBox 2"/>
          <p:cNvSpPr txBox="1"/>
          <p:nvPr/>
        </p:nvSpPr>
        <p:spPr>
          <a:xfrm>
            <a:off x="4194305" y="4244973"/>
            <a:ext cx="460375" cy="571501"/>
          </a:xfrm>
          <a:prstGeom prst="rect">
            <a:avLst/>
          </a:prstGeom>
          <a:noFill/>
        </p:spPr>
        <p:txBody>
          <a:bodyPr wrap="none">
            <a:spAutoFit/>
          </a:bodyPr>
          <a:lstStyle/>
          <a:p>
            <a:pPr>
              <a:defRPr/>
            </a:pPr>
          </a:p>
        </p:txBody>
      </p:sp>
      <p:sp>
        <p:nvSpPr>
          <p:cNvPr id="4" name="TextBox 3"/>
          <p:cNvSpPr txBox="1"/>
          <p:nvPr/>
        </p:nvSpPr>
        <p:spPr>
          <a:xfrm>
            <a:off x="838200" y="311144"/>
            <a:ext cx="10515600" cy="894622"/>
          </a:xfrm>
          <a:prstGeom prst="rect">
            <a:avLst/>
          </a:prstGeom>
          <a:noFill/>
        </p:spPr>
        <p:txBody>
          <a:bodyPr wrap="none">
            <a:spAutoFit/>
          </a:bodyPr>
          <a:lstStyle/>
          <a:p>
            <a:pPr>
              <a:defRPr/>
            </a:pPr>
            <a:r>
              <a:t>DHCP: Workflow</a:t>
            </a:r>
          </a:p>
        </p:txBody>
      </p:sp>
      <p:sp>
        <p:nvSpPr>
          <p:cNvPr id="5" name="TextBox 4"/>
          <p:cNvSpPr txBox="1"/>
          <p:nvPr/>
        </p:nvSpPr>
        <p:spPr>
          <a:xfrm>
            <a:off x="6131419" y="1674030"/>
            <a:ext cx="4751439" cy="1262062"/>
          </a:xfrm>
          <a:prstGeom prst="rect">
            <a:avLst/>
          </a:prstGeom>
          <a:noFill/>
        </p:spPr>
        <p:txBody>
          <a:bodyPr wrap="none">
            <a:spAutoFit/>
          </a:bodyPr>
          <a:lstStyle/>
          <a:p>
            <a:pPr>
              <a:defRPr/>
            </a:pPr>
            <a:r>
              <a:t>Connecting laptop will use DHCP to get IP address, address of first-hop router, address of DNS server</a:t>
            </a:r>
          </a:p>
        </p:txBody>
      </p:sp>
      <p:sp>
        <p:nvSpPr>
          <p:cNvPr id="6" name="TextBox 5"/>
          <p:cNvSpPr txBox="1"/>
          <p:nvPr/>
        </p:nvSpPr>
        <p:spPr>
          <a:xfrm>
            <a:off x="3562975" y="3983003"/>
            <a:ext cx="562325" cy="839"/>
          </a:xfrm>
          <a:prstGeom prst="rect">
            <a:avLst/>
          </a:prstGeom>
          <a:noFill/>
        </p:spPr>
        <p:txBody>
          <a:bodyPr wrap="none">
            <a:spAutoFit/>
          </a:bodyPr>
          <a:lstStyle/>
          <a:p>
            <a:pPr>
              <a:defRPr/>
            </a:pPr>
          </a:p>
        </p:txBody>
      </p:sp>
      <p:sp>
        <p:nvSpPr>
          <p:cNvPr id="7" name="TextBox 6"/>
          <p:cNvSpPr txBox="1"/>
          <p:nvPr/>
        </p:nvSpPr>
        <p:spPr>
          <a:xfrm>
            <a:off x="3459787" y="5277655"/>
            <a:ext cx="2025650" cy="915987"/>
          </a:xfrm>
          <a:prstGeom prst="rect">
            <a:avLst/>
          </a:prstGeom>
          <a:noFill/>
        </p:spPr>
        <p:txBody>
          <a:bodyPr wrap="none">
            <a:spAutoFit/>
          </a:bodyPr>
          <a:lstStyle/>
          <a:p>
            <a:pPr>
              <a:defRPr/>
            </a:pPr>
            <a:r>
              <a:t>router with DHCP </a:t>
            </a:r>
          </a:p>
          <a:p>
            <a:pPr>
              <a:defRPr/>
            </a:pPr>
            <a:r>
              <a:t>server built into </a:t>
            </a:r>
          </a:p>
          <a:p>
            <a:pPr>
              <a:defRPr/>
            </a:pPr>
            <a:r>
              <a:t>router</a:t>
            </a:r>
          </a:p>
        </p:txBody>
      </p:sp>
      <p:sp>
        <p:nvSpPr>
          <p:cNvPr id="8" name="TextBox 7"/>
          <p:cNvSpPr txBox="1"/>
          <p:nvPr/>
        </p:nvSpPr>
        <p:spPr>
          <a:xfrm>
            <a:off x="6131420" y="2964667"/>
            <a:ext cx="5406278" cy="1306513"/>
          </a:xfrm>
          <a:prstGeom prst="rect">
            <a:avLst/>
          </a:prstGeom>
          <a:noFill/>
        </p:spPr>
        <p:txBody>
          <a:bodyPr wrap="none">
            <a:spAutoFit/>
          </a:bodyPr>
          <a:lstStyle/>
          <a:p>
            <a:pPr>
              <a:defRPr/>
            </a:pPr>
            <a:r>
              <a:t>DHCP REQUEST message encapsulated in UDP, encapsulated in IP, encapsulated in Ethernet</a:t>
            </a:r>
          </a:p>
        </p:txBody>
      </p:sp>
      <p:sp>
        <p:nvSpPr>
          <p:cNvPr id="9" name="TextBox 8"/>
          <p:cNvSpPr txBox="1"/>
          <p:nvPr/>
        </p:nvSpPr>
        <p:spPr>
          <a:xfrm>
            <a:off x="6150469" y="4210855"/>
            <a:ext cx="5450375" cy="1563687"/>
          </a:xfrm>
          <a:prstGeom prst="rect">
            <a:avLst/>
          </a:prstGeom>
          <a:noFill/>
        </p:spPr>
        <p:txBody>
          <a:bodyPr wrap="none">
            <a:spAutoFit/>
          </a:bodyPr>
          <a:lstStyle/>
          <a:p>
            <a:pPr>
              <a:defRPr/>
            </a:pPr>
            <a:r>
              <a:t>Ethernet frame broadcast (dest: FFFFFFFFFFFF) on LAN, received at router running DHCP server</a:t>
            </a:r>
          </a:p>
        </p:txBody>
      </p:sp>
      <p:sp>
        <p:nvSpPr>
          <p:cNvPr id="10" name="TextBox 9"/>
          <p:cNvSpPr txBox="1"/>
          <p:nvPr/>
        </p:nvSpPr>
        <p:spPr>
          <a:xfrm>
            <a:off x="6128245" y="5547530"/>
            <a:ext cx="5280602" cy="1292225"/>
          </a:xfrm>
          <a:prstGeom prst="rect">
            <a:avLst/>
          </a:prstGeom>
          <a:noFill/>
        </p:spPr>
        <p:txBody>
          <a:bodyPr wrap="none">
            <a:spAutoFit/>
          </a:bodyPr>
          <a:lstStyle/>
          <a:p>
            <a:pPr>
              <a:defRPr/>
            </a:pPr>
            <a:r>
              <a:t>Ethernet de-mux’ed to IP de-mux’ed, UDP de-mux’ed to DHCP </a:t>
            </a:r>
          </a:p>
        </p:txBody>
      </p:sp>
      <p:sp>
        <p:nvSpPr>
          <p:cNvPr id="11" name="TextBox 10"/>
          <p:cNvSpPr txBox="1"/>
          <p:nvPr/>
        </p:nvSpPr>
        <p:spPr>
          <a:xfrm>
            <a:off x="4224962" y="4595030"/>
            <a:ext cx="1047750" cy="517525"/>
          </a:xfrm>
          <a:prstGeom prst="rect">
            <a:avLst/>
          </a:prstGeom>
          <a:noFill/>
        </p:spPr>
        <p:txBody>
          <a:bodyPr wrap="none">
            <a:spAutoFit/>
          </a:bodyPr>
          <a:lstStyle/>
          <a:p>
            <a:pPr>
              <a:defRPr/>
            </a:pPr>
            <a:r>
              <a:t>168.1.1.1</a:t>
            </a:r>
          </a:p>
          <a:p>
            <a:pPr>
              <a:defRPr/>
            </a:pPr>
          </a:p>
        </p:txBody>
      </p:sp>
      <p:sp>
        <p:nvSpPr>
          <p:cNvPr id="12" name="TextBox 11"/>
          <p:cNvSpPr txBox="1"/>
          <p:nvPr/>
        </p:nvSpPr>
        <p:spPr>
          <a:xfrm>
            <a:off x="1727825" y="3733017"/>
            <a:ext cx="976312" cy="485775"/>
          </a:xfrm>
          <a:prstGeom prst="rect">
            <a:avLst/>
          </a:prstGeom>
          <a:noFill/>
        </p:spPr>
        <p:txBody>
          <a:bodyPr wrap="none">
            <a:spAutoFit/>
          </a:bodyPr>
          <a:lstStyle/>
          <a:p>
            <a:pPr>
              <a:defRPr/>
            </a:pPr>
          </a:p>
        </p:txBody>
      </p:sp>
      <p:sp>
        <p:nvSpPr>
          <p:cNvPr id="13" name="TextBox 12"/>
          <p:cNvSpPr txBox="1"/>
          <p:nvPr/>
        </p:nvSpPr>
        <p:spPr>
          <a:xfrm>
            <a:off x="767007" y="1427285"/>
            <a:ext cx="4718430" cy="830997"/>
          </a:xfrm>
          <a:prstGeom prst="rect">
            <a:avLst/>
          </a:prstGeom>
          <a:noFill/>
        </p:spPr>
        <p:txBody>
          <a:bodyPr wrap="none">
            <a:spAutoFit/>
          </a:bodyPr>
          <a:lstStyle/>
          <a:p>
            <a:pPr>
              <a:defRPr/>
            </a:pPr>
            <a:r>
              <a:t>DHCP is an application layer protocol, running on top of UDP/IP</a:t>
            </a:r>
          </a:p>
        </p:txBody>
      </p:sp>
    </p:spTree>
  </p:cSld>
  <p:clrMapOvr>
    <a:masterClrMapping/>
  </p:clrMapOvr>
</p:sld>
</file>

<file path=ppt/slides/slide5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670675" y="2771901"/>
            <a:ext cx="3554412" cy="2754313"/>
          </a:xfrm>
          <a:prstGeom prst="rect">
            <a:avLst/>
          </a:prstGeom>
          <a:noFill/>
        </p:spPr>
        <p:txBody>
          <a:bodyPr wrap="none">
            <a:spAutoFit/>
          </a:bodyPr>
          <a:lstStyle/>
          <a:p>
            <a:pPr>
              <a:defRPr/>
            </a:pPr>
          </a:p>
        </p:txBody>
      </p:sp>
      <p:sp>
        <p:nvSpPr>
          <p:cNvPr id="3" name="TextBox 2"/>
          <p:cNvSpPr txBox="1"/>
          <p:nvPr/>
        </p:nvSpPr>
        <p:spPr>
          <a:xfrm>
            <a:off x="838200" y="311144"/>
            <a:ext cx="10515600" cy="894622"/>
          </a:xfrm>
          <a:prstGeom prst="rect">
            <a:avLst/>
          </a:prstGeom>
          <a:noFill/>
        </p:spPr>
        <p:txBody>
          <a:bodyPr wrap="none">
            <a:spAutoFit/>
          </a:bodyPr>
          <a:lstStyle/>
          <a:p>
            <a:pPr>
              <a:defRPr/>
            </a:pPr>
            <a:r>
              <a:t>DHCP: Workflow</a:t>
            </a:r>
          </a:p>
        </p:txBody>
      </p:sp>
      <p:sp>
        <p:nvSpPr>
          <p:cNvPr id="4" name="TextBox 3"/>
          <p:cNvSpPr txBox="1"/>
          <p:nvPr/>
        </p:nvSpPr>
        <p:spPr>
          <a:xfrm>
            <a:off x="6131420" y="1548620"/>
            <a:ext cx="5216134" cy="1573213"/>
          </a:xfrm>
          <a:prstGeom prst="rect">
            <a:avLst/>
          </a:prstGeom>
          <a:noFill/>
        </p:spPr>
        <p:txBody>
          <a:bodyPr wrap="none">
            <a:spAutoFit/>
          </a:bodyPr>
          <a:lstStyle/>
          <a:p>
            <a:pPr>
              <a:defRPr/>
            </a:pPr>
            <a:r>
              <a:t>DCP server formulates DHCP ACK containing client’s IP address, IP address of first-hop router for client, name &amp; IP address of DNS server</a:t>
            </a:r>
          </a:p>
          <a:p>
            <a:pPr>
              <a:defRPr/>
            </a:pPr>
          </a:p>
        </p:txBody>
      </p:sp>
      <p:sp>
        <p:nvSpPr>
          <p:cNvPr id="5" name="TextBox 4"/>
          <p:cNvSpPr txBox="1"/>
          <p:nvPr/>
        </p:nvSpPr>
        <p:spPr>
          <a:xfrm>
            <a:off x="3562975" y="4016500"/>
            <a:ext cx="555747" cy="2447"/>
          </a:xfrm>
          <a:prstGeom prst="rect">
            <a:avLst/>
          </a:prstGeom>
          <a:noFill/>
        </p:spPr>
        <p:txBody>
          <a:bodyPr wrap="none">
            <a:spAutoFit/>
          </a:bodyPr>
          <a:lstStyle/>
          <a:p>
            <a:pPr>
              <a:defRPr/>
            </a:pPr>
          </a:p>
        </p:txBody>
      </p:sp>
      <p:sp>
        <p:nvSpPr>
          <p:cNvPr id="6" name="TextBox 5"/>
          <p:cNvSpPr txBox="1"/>
          <p:nvPr/>
        </p:nvSpPr>
        <p:spPr>
          <a:xfrm>
            <a:off x="4194305" y="4277629"/>
            <a:ext cx="460375" cy="571501"/>
          </a:xfrm>
          <a:prstGeom prst="rect">
            <a:avLst/>
          </a:prstGeom>
          <a:noFill/>
        </p:spPr>
        <p:txBody>
          <a:bodyPr wrap="none">
            <a:spAutoFit/>
          </a:bodyPr>
          <a:lstStyle/>
          <a:p>
            <a:pPr>
              <a:defRPr/>
            </a:pPr>
          </a:p>
        </p:txBody>
      </p:sp>
      <p:sp>
        <p:nvSpPr>
          <p:cNvPr id="7" name="TextBox 6"/>
          <p:cNvSpPr txBox="1"/>
          <p:nvPr/>
        </p:nvSpPr>
        <p:spPr>
          <a:xfrm>
            <a:off x="6125069" y="3320270"/>
            <a:ext cx="5201651" cy="1362075"/>
          </a:xfrm>
          <a:prstGeom prst="rect">
            <a:avLst/>
          </a:prstGeom>
          <a:noFill/>
        </p:spPr>
        <p:txBody>
          <a:bodyPr wrap="none">
            <a:spAutoFit/>
          </a:bodyPr>
          <a:lstStyle/>
          <a:p>
            <a:pPr>
              <a:defRPr/>
            </a:pPr>
            <a:r>
              <a:t>Encapsulated DHCP server reply forwarded to client, de-muxing up to DHCP at client</a:t>
            </a:r>
          </a:p>
        </p:txBody>
      </p:sp>
      <p:sp>
        <p:nvSpPr>
          <p:cNvPr id="8" name="TextBox 7"/>
          <p:cNvSpPr txBox="1"/>
          <p:nvPr/>
        </p:nvSpPr>
        <p:spPr>
          <a:xfrm>
            <a:off x="3459787" y="5310314"/>
            <a:ext cx="2025650" cy="915987"/>
          </a:xfrm>
          <a:prstGeom prst="rect">
            <a:avLst/>
          </a:prstGeom>
          <a:noFill/>
        </p:spPr>
        <p:txBody>
          <a:bodyPr wrap="none">
            <a:spAutoFit/>
          </a:bodyPr>
          <a:lstStyle/>
          <a:p>
            <a:pPr>
              <a:defRPr/>
            </a:pPr>
            <a:r>
              <a:t>router with DHCP </a:t>
            </a:r>
          </a:p>
          <a:p>
            <a:pPr>
              <a:defRPr/>
            </a:pPr>
            <a:r>
              <a:t>server built into </a:t>
            </a:r>
          </a:p>
          <a:p>
            <a:pPr>
              <a:defRPr/>
            </a:pPr>
            <a:r>
              <a:t>router</a:t>
            </a:r>
          </a:p>
        </p:txBody>
      </p:sp>
      <p:sp>
        <p:nvSpPr>
          <p:cNvPr id="9" name="TextBox 8"/>
          <p:cNvSpPr txBox="1"/>
          <p:nvPr/>
        </p:nvSpPr>
        <p:spPr>
          <a:xfrm>
            <a:off x="6120307" y="4620433"/>
            <a:ext cx="5201653" cy="1362075"/>
          </a:xfrm>
          <a:prstGeom prst="rect">
            <a:avLst/>
          </a:prstGeom>
          <a:noFill/>
        </p:spPr>
        <p:txBody>
          <a:bodyPr wrap="none">
            <a:spAutoFit/>
          </a:bodyPr>
          <a:lstStyle/>
          <a:p>
            <a:pPr>
              <a:defRPr/>
            </a:pPr>
            <a:r>
              <a:t>Client now knows its IP address, name and IP address of DNS server, IP address of its first-hop router</a:t>
            </a:r>
          </a:p>
          <a:p>
            <a:pPr>
              <a:defRPr/>
            </a:pPr>
          </a:p>
        </p:txBody>
      </p:sp>
      <p:sp>
        <p:nvSpPr>
          <p:cNvPr id="10" name="TextBox 9"/>
          <p:cNvSpPr txBox="1"/>
          <p:nvPr/>
        </p:nvSpPr>
        <p:spPr>
          <a:xfrm>
            <a:off x="767007" y="1427285"/>
            <a:ext cx="4718430" cy="830997"/>
          </a:xfrm>
          <a:prstGeom prst="rect">
            <a:avLst/>
          </a:prstGeom>
          <a:noFill/>
        </p:spPr>
        <p:txBody>
          <a:bodyPr wrap="none">
            <a:spAutoFit/>
          </a:bodyPr>
          <a:lstStyle/>
          <a:p>
            <a:pPr>
              <a:defRPr/>
            </a:pPr>
            <a:r>
              <a:t>DHCP is an application layer protocol, running on top of UDP/IP</a:t>
            </a:r>
          </a:p>
        </p:txBody>
      </p:sp>
    </p:spTree>
  </p:cSld>
  <p:clrMapOvr>
    <a:masterClrMapping/>
  </p:clrMapOvr>
</p:sld>
</file>

<file path=ppt/slides/slide5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56573"/>
            <a:ext cx="10515600" cy="1067951"/>
          </a:xfrm>
          <a:prstGeom prst="rect">
            <a:avLst/>
          </a:prstGeom>
          <a:noFill/>
        </p:spPr>
        <p:txBody>
          <a:bodyPr wrap="none">
            <a:spAutoFit/>
          </a:bodyPr>
          <a:lstStyle/>
          <a:p>
            <a:pPr>
              <a:defRPr/>
            </a:pPr>
            <a:r>
              <a:t>IP Addressing: Last Words ...</a:t>
            </a:r>
          </a:p>
        </p:txBody>
      </p:sp>
      <p:sp>
        <p:nvSpPr>
          <p:cNvPr id="3" name="TextBox 2"/>
          <p:cNvSpPr txBox="1"/>
          <p:nvPr/>
        </p:nvSpPr>
        <p:spPr>
          <a:xfrm>
            <a:off x="99297" y="1023404"/>
            <a:ext cx="5776203" cy="5834596"/>
          </a:xfrm>
          <a:prstGeom prst="rect">
            <a:avLst/>
          </a:prstGeom>
          <a:noFill/>
        </p:spPr>
        <p:txBody>
          <a:bodyPr wrap="none">
            <a:spAutoFit/>
          </a:bodyPr>
          <a:lstStyle/>
          <a:p>
            <a:pPr>
              <a:defRPr/>
            </a:pPr>
            <a:r>
              <a:t>IPv4 addresses are 32 bits long. 232 ≈ 4 billion addresses. Is that enough?</a:t>
            </a:r>
          </a:p>
          <a:p>
            <a:pPr>
              <a:defRPr/>
            </a:pPr>
          </a:p>
          <a:p>
            <a:pPr>
              <a:defRPr/>
            </a:pPr>
            <a:r>
              <a:t>ICANN: Internet Corporation for Assigned  Names and Numbers http://www.icann.org/</a:t>
            </a:r>
          </a:p>
          <a:p>
            <a:pPr>
              <a:defRPr/>
            </a:pPr>
            <a:r>
              <a:t>Allocates IP addresses, through 5 regional registries (RRs) (who may then allocate to local registries)</a:t>
            </a:r>
          </a:p>
          <a:p>
            <a:pPr>
              <a:defRPr/>
            </a:pPr>
            <a:r>
              <a:t>Manages DNS root zone, including delegation of individual TLD (.com, .edu , …) management </a:t>
            </a:r>
          </a:p>
          <a:p>
            <a:pPr>
              <a:defRPr/>
            </a:pPr>
            <a:r>
              <a:t>ICANN allocated last chunk of IPv4 addresses to regional registries in 2011</a:t>
            </a:r>
          </a:p>
        </p:txBody>
      </p:sp>
    </p:spTree>
  </p:cSld>
  <p:clrMapOvr>
    <a:masterClrMapping/>
  </p:clrMapOvr>
</p:sld>
</file>

<file path=ppt/slides/slide5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59305"/>
            <a:ext cx="10515600" cy="4034590"/>
          </a:xfrm>
          <a:prstGeom prst="rect">
            <a:avLst/>
          </a:prstGeom>
          <a:noFill/>
        </p:spPr>
        <p:txBody>
          <a:bodyPr wrap="none">
            <a:spAutoFit/>
          </a:bodyPr>
          <a:lstStyle/>
          <a:p>
            <a:pPr>
              <a:defRPr/>
            </a:pPr>
            <a:r>
              <a:t>IPv6 was introduced in 1998 to deal with IPv4 address exhaustion</a:t>
            </a:r>
          </a:p>
          <a:p>
            <a:pPr>
              <a:defRPr/>
            </a:pPr>
            <a:r>
              <a:t>Main difference: Addresses are now 128 bits, instead of 32</a:t>
            </a:r>
          </a:p>
          <a:p>
            <a:pPr>
              <a:defRPr/>
            </a:pPr>
            <a:r>
              <a:t>Fundamentally, same addressing structure as IPv4</a:t>
            </a:r>
          </a:p>
          <a:p>
            <a:pPr>
              <a:defRPr/>
            </a:pPr>
            <a:r>
              <a:t>Some other minor changes (won't discuss here)</a:t>
            </a:r>
          </a:p>
          <a:p>
            <a:pPr>
              <a:defRPr/>
            </a:pPr>
          </a:p>
          <a:p>
            <a:pPr>
              <a:defRPr/>
            </a:pPr>
            <a:r>
              <a:t>Is 128 bits enough?</a:t>
            </a:r>
          </a:p>
          <a:p>
            <a:pPr>
              <a:defRPr/>
            </a:pPr>
            <a:r>
              <a:t>2128 ≈ 3.4 × 1038 possible addresses</a:t>
            </a:r>
          </a:p>
          <a:p>
            <a:pPr>
              <a:defRPr/>
            </a:pPr>
            <a:r>
              <a:t>We won't run out again, really?</a:t>
            </a:r>
          </a:p>
          <a:p>
            <a:pPr>
              <a:defRPr/>
            </a:pPr>
          </a:p>
        </p:txBody>
      </p:sp>
      <p:sp>
        <p:nvSpPr>
          <p:cNvPr id="3" name="TextBox 2"/>
          <p:cNvSpPr txBox="1"/>
          <p:nvPr/>
        </p:nvSpPr>
        <p:spPr>
          <a:xfrm>
            <a:off x="838200" y="56573"/>
            <a:ext cx="10515600" cy="1067951"/>
          </a:xfrm>
          <a:prstGeom prst="rect">
            <a:avLst/>
          </a:prstGeom>
          <a:noFill/>
        </p:spPr>
        <p:txBody>
          <a:bodyPr wrap="none">
            <a:spAutoFit/>
          </a:bodyPr>
          <a:lstStyle/>
          <a:p>
            <a:pPr>
              <a:defRPr/>
            </a:pPr>
            <a:r>
              <a:t>Introducing IPv6</a:t>
            </a:r>
          </a:p>
        </p:txBody>
      </p:sp>
      <p:sp>
        <p:nvSpPr>
          <p:cNvPr id="4" name="TextBox 3"/>
          <p:cNvSpPr txBox="1"/>
          <p:nvPr/>
        </p:nvSpPr>
        <p:spPr>
          <a:xfrm>
            <a:off x="7173596" y="6103743"/>
            <a:ext cx="4745687" cy="609383"/>
          </a:xfrm>
          <a:prstGeom prst="rect">
            <a:avLst/>
          </a:prstGeom>
          <a:noFill/>
        </p:spPr>
        <p:txBody>
          <a:bodyPr wrap="none">
            <a:spAutoFit/>
          </a:bodyPr>
          <a:lstStyle/>
          <a:p>
            <a:pPr>
              <a:defRPr/>
            </a:pPr>
            <a:r>
              <a:t>IPv5 was an experimental protocol from the 1990s. It was never widely implemented</a:t>
            </a:r>
          </a:p>
        </p:txBody>
      </p:sp>
    </p:spTree>
  </p:cSld>
  <p:clrMapOvr>
    <a:masterClrMapping/>
  </p:clrMapOvr>
</p:sld>
</file>

<file path=ppt/slides/slide5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59304"/>
            <a:ext cx="10515600" cy="4636169"/>
          </a:xfrm>
          <a:prstGeom prst="rect">
            <a:avLst/>
          </a:prstGeom>
          <a:noFill/>
        </p:spPr>
        <p:txBody>
          <a:bodyPr wrap="none">
            <a:spAutoFit/>
          </a:bodyPr>
          <a:lstStyle/>
          <a:p>
            <a:pPr>
              <a:defRPr/>
            </a:pPr>
            <a:r>
              <a:t>IPv6 uses hexadecimal instead of decimal</a:t>
            </a:r>
          </a:p>
          <a:p>
            <a:pPr>
              <a:defRPr/>
            </a:pPr>
            <a:r>
              <a:t>2001:0DB8:CAFE:BEEF:DEAD:1234:5678:9012</a:t>
            </a:r>
          </a:p>
          <a:p>
            <a:pPr>
              <a:defRPr/>
            </a:pPr>
            <a:r>
              <a:t>Colon between every 4 hex digits (16 bits)</a:t>
            </a:r>
          </a:p>
          <a:p>
            <a:pPr>
              <a:defRPr/>
            </a:pPr>
            <a:r>
              <a:t>Shorthand:</a:t>
            </a:r>
          </a:p>
          <a:p>
            <a:pPr>
              <a:defRPr/>
            </a:pPr>
            <a:r>
              <a:t>Omit leading zeros per block:</a:t>
            </a:r>
            <a:br/>
            <a:r>
              <a:t>2001:0DB8:0000:0000:0000:0000:0000:0001 →  2001:DB8:0:0:0:0:0:1</a:t>
            </a:r>
          </a:p>
          <a:p>
            <a:pPr>
              <a:defRPr/>
            </a:pPr>
            <a:r>
              <a:t>Omit a long string of zeros, once per address:</a:t>
            </a:r>
            <a:br/>
            <a:r>
              <a:t>2001:DB8:0:0:0:0:0:1 →  2001:DB8::1</a:t>
            </a:r>
          </a:p>
          <a:p>
            <a:pPr>
              <a:defRPr/>
            </a:pPr>
            <a:r>
              <a:t>Can still use slash notation for ranges.</a:t>
            </a:r>
          </a:p>
          <a:p>
            <a:pPr>
              <a:defRPr/>
            </a:pPr>
            <a:r>
              <a:t>2001:0DB8::/32 has 32 bits fixed, and 296 addresses.</a:t>
            </a:r>
          </a:p>
        </p:txBody>
      </p:sp>
      <p:sp>
        <p:nvSpPr>
          <p:cNvPr id="3" name="TextBox 2"/>
          <p:cNvSpPr txBox="1"/>
          <p:nvPr/>
        </p:nvSpPr>
        <p:spPr>
          <a:xfrm>
            <a:off x="838200" y="56573"/>
            <a:ext cx="10515600" cy="1067951"/>
          </a:xfrm>
          <a:prstGeom prst="rect">
            <a:avLst/>
          </a:prstGeom>
          <a:noFill/>
        </p:spPr>
        <p:txBody>
          <a:bodyPr wrap="none">
            <a:spAutoFit/>
          </a:bodyPr>
          <a:lstStyle/>
          <a:p>
            <a:pPr>
              <a:defRPr/>
            </a:pPr>
            <a:r>
              <a:t>Introducing IPv6</a:t>
            </a:r>
          </a:p>
        </p:txBody>
      </p:sp>
      <p:sp>
        <p:nvSpPr>
          <p:cNvPr id="4" name="TextBox 3"/>
          <p:cNvSpPr txBox="1"/>
          <p:nvPr/>
        </p:nvSpPr>
        <p:spPr>
          <a:xfrm>
            <a:off x="7173596" y="6103743"/>
            <a:ext cx="4745687" cy="609383"/>
          </a:xfrm>
          <a:prstGeom prst="rect">
            <a:avLst/>
          </a:prstGeom>
          <a:noFill/>
        </p:spPr>
        <p:txBody>
          <a:bodyPr wrap="none">
            <a:spAutoFit/>
          </a:bodyPr>
          <a:lstStyle/>
          <a:p>
            <a:pPr>
              <a:defRPr/>
            </a:pPr>
            <a:r>
              <a:t>IPv5 was an experimental protocol from the 1990s. It was never widely implemented</a:t>
            </a:r>
          </a:p>
        </p:txBody>
      </p:sp>
    </p:spTree>
  </p:cSld>
  <p:clrMapOvr>
    <a:masterClrMapping/>
  </p:clrMapOvr>
</p:sld>
</file>

<file path=ppt/slides/slide5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Network Layer: Overview </a:t>
            </a:r>
          </a:p>
          <a:p>
            <a:pPr>
              <a:defRPr/>
            </a:pPr>
            <a:r>
              <a:t>Routers</a:t>
            </a:r>
          </a:p>
          <a:p>
            <a:pPr>
              <a:defRPr/>
            </a:pPr>
            <a:r>
              <a:t>IP: Internet Protocol</a:t>
            </a:r>
          </a:p>
          <a:p>
            <a:pPr>
              <a:defRPr/>
            </a:pPr>
            <a:r>
              <a:t>IP Address and DHCP</a:t>
            </a:r>
          </a:p>
          <a:p>
            <a:pPr>
              <a:defRPr/>
            </a:pPr>
            <a:r>
              <a:t>Network Address Translation (NAT)</a:t>
            </a:r>
          </a:p>
          <a:p>
            <a:pPr>
              <a:defRPr/>
            </a:pPr>
          </a:p>
        </p:txBody>
      </p:sp>
    </p:spTree>
  </p:cSld>
  <p:clrMapOvr>
    <a:masterClrMapping/>
  </p:clrMapOvr>
</p:sld>
</file>

<file path=ppt/slides/slide5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1523" y="-10722"/>
            <a:ext cx="10515600" cy="1067951"/>
          </a:xfrm>
          <a:prstGeom prst="rect">
            <a:avLst/>
          </a:prstGeom>
          <a:noFill/>
        </p:spPr>
        <p:txBody>
          <a:bodyPr wrap="none">
            <a:spAutoFit/>
          </a:bodyPr>
          <a:lstStyle/>
          <a:p>
            <a:pPr>
              <a:defRPr/>
            </a:pPr>
            <a:r>
              <a:t>NAT: Network Address Translation</a:t>
            </a:r>
          </a:p>
        </p:txBody>
      </p:sp>
      <p:sp>
        <p:nvSpPr>
          <p:cNvPr id="3" name="TextBox 2"/>
          <p:cNvSpPr txBox="1"/>
          <p:nvPr/>
        </p:nvSpPr>
        <p:spPr>
          <a:xfrm>
            <a:off x="919980" y="998251"/>
            <a:ext cx="10340586" cy="2743251"/>
          </a:xfrm>
          <a:prstGeom prst="rect">
            <a:avLst/>
          </a:prstGeom>
          <a:noFill/>
        </p:spPr>
        <p:txBody>
          <a:bodyPr wrap="none">
            <a:spAutoFit/>
          </a:bodyPr>
          <a:lstStyle/>
          <a:p>
            <a:pPr>
              <a:defRPr/>
            </a:pPr>
            <a:r>
              <a:t>Problem: IPv4 address is not enough for every host on the Internet.</a:t>
            </a:r>
          </a:p>
          <a:p>
            <a:pPr>
              <a:defRPr/>
            </a:pPr>
            <a:r>
              <a:t>IPv4 and IPv6 are not compatible with each other</a:t>
            </a:r>
          </a:p>
          <a:p>
            <a:pPr>
              <a:defRPr/>
            </a:pPr>
            <a:r>
              <a:t>Requires software and hardware upgrades, from both hosts and routers  IPv6 adoption is slow (and ongoing)</a:t>
            </a:r>
          </a:p>
          <a:p>
            <a:pPr>
              <a:defRPr/>
            </a:pPr>
            <a:r>
              <a:t>Solution: Use private IP addresses to conserve IP addresses</a:t>
            </a:r>
          </a:p>
          <a:p>
            <a:pPr>
              <a:defRPr/>
            </a:pPr>
            <a:r>
              <a:t>Private ranges allocated for networks that don't require Internet access</a:t>
            </a:r>
          </a:p>
        </p:txBody>
      </p:sp>
      <p:sp>
        <p:nvSpPr>
          <p:cNvPr id="4" name="TextBox 3"/>
          <p:cNvSpPr txBox="1"/>
          <p:nvPr/>
        </p:nvSpPr>
        <p:spPr>
          <a:xfrm>
            <a:off x="252578" y="3952617"/>
            <a:ext cx="4150980" cy="2499210"/>
          </a:xfrm>
          <a:prstGeom prst="rect">
            <a:avLst/>
          </a:prstGeom>
          <a:noFill/>
        </p:spPr>
        <p:txBody>
          <a:bodyPr wrap="none">
            <a:spAutoFit/>
          </a:bodyPr>
          <a:lstStyle/>
          <a:p>
            <a:pPr>
              <a:defRPr/>
            </a:pPr>
            <a:r>
              <a:t>Weird fact: </a:t>
            </a:r>
          </a:p>
          <a:p>
            <a:pPr>
              <a:defRPr/>
            </a:pPr>
            <a:r>
              <a:t>Your home network uses private IP addresses to conserve addresses</a:t>
            </a:r>
          </a:p>
          <a:p>
            <a:pPr>
              <a:defRPr/>
            </a:pPr>
            <a:r>
              <a:t>However, you do need Internet access!</a:t>
            </a:r>
          </a:p>
        </p:txBody>
      </p:sp>
    </p:spTree>
  </p:cSld>
  <p:clrMapOvr>
    <a:masterClrMapping/>
  </p:clrMapOvr>
</p:sld>
</file>

<file path=ppt/slides/slide5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814747" y="3253725"/>
            <a:ext cx="3273778" cy="2294055"/>
          </a:xfrm>
          <a:prstGeom prst="rect">
            <a:avLst/>
          </a:prstGeom>
          <a:noFill/>
        </p:spPr>
        <p:txBody>
          <a:bodyPr wrap="none">
            <a:spAutoFit/>
          </a:bodyPr>
          <a:lstStyle/>
          <a:p>
            <a:pPr>
              <a:defRPr/>
            </a:pPr>
          </a:p>
        </p:txBody>
      </p:sp>
      <p:sp>
        <p:nvSpPr>
          <p:cNvPr id="3" name="TextBox 2"/>
          <p:cNvSpPr txBox="1"/>
          <p:nvPr/>
        </p:nvSpPr>
        <p:spPr>
          <a:xfrm>
            <a:off x="8426115" y="3539827"/>
            <a:ext cx="859531" cy="353324"/>
          </a:xfrm>
          <a:prstGeom prst="rect">
            <a:avLst/>
          </a:prstGeom>
          <a:noFill/>
        </p:spPr>
        <p:txBody>
          <a:bodyPr wrap="none">
            <a:spAutoFit/>
          </a:bodyPr>
          <a:lstStyle/>
          <a:p>
            <a:pPr>
              <a:defRPr/>
            </a:pPr>
            <a:r>
              <a:t>10.0.0.1</a:t>
            </a:r>
          </a:p>
        </p:txBody>
      </p:sp>
      <p:sp>
        <p:nvSpPr>
          <p:cNvPr id="4" name="TextBox 3"/>
          <p:cNvSpPr txBox="1"/>
          <p:nvPr/>
        </p:nvSpPr>
        <p:spPr>
          <a:xfrm>
            <a:off x="8371364" y="4263352"/>
            <a:ext cx="859531" cy="353324"/>
          </a:xfrm>
          <a:prstGeom prst="rect">
            <a:avLst/>
          </a:prstGeom>
          <a:noFill/>
        </p:spPr>
        <p:txBody>
          <a:bodyPr wrap="none">
            <a:spAutoFit/>
          </a:bodyPr>
          <a:lstStyle/>
          <a:p>
            <a:pPr>
              <a:defRPr/>
            </a:pPr>
            <a:r>
              <a:t>10.0.0.2</a:t>
            </a:r>
          </a:p>
        </p:txBody>
      </p:sp>
      <p:sp>
        <p:nvSpPr>
          <p:cNvPr id="5" name="TextBox 4"/>
          <p:cNvSpPr txBox="1"/>
          <p:nvPr/>
        </p:nvSpPr>
        <p:spPr>
          <a:xfrm>
            <a:off x="8345011" y="5017507"/>
            <a:ext cx="859531" cy="353324"/>
          </a:xfrm>
          <a:prstGeom prst="rect">
            <a:avLst/>
          </a:prstGeom>
          <a:noFill/>
        </p:spPr>
        <p:txBody>
          <a:bodyPr wrap="none">
            <a:spAutoFit/>
          </a:bodyPr>
          <a:lstStyle/>
          <a:p>
            <a:pPr>
              <a:defRPr/>
            </a:pPr>
            <a:r>
              <a:t>10.0.0.3</a:t>
            </a:r>
          </a:p>
        </p:txBody>
      </p:sp>
      <p:sp>
        <p:nvSpPr>
          <p:cNvPr id="6" name="TextBox 5"/>
          <p:cNvSpPr txBox="1"/>
          <p:nvPr/>
        </p:nvSpPr>
        <p:spPr>
          <a:xfrm>
            <a:off x="5654729" y="3699214"/>
            <a:ext cx="859531" cy="353324"/>
          </a:xfrm>
          <a:prstGeom prst="rect">
            <a:avLst/>
          </a:prstGeom>
          <a:noFill/>
        </p:spPr>
        <p:txBody>
          <a:bodyPr wrap="none">
            <a:spAutoFit/>
          </a:bodyPr>
          <a:lstStyle/>
          <a:p>
            <a:pPr>
              <a:defRPr/>
            </a:pPr>
            <a:r>
              <a:t>10.0.0.4</a:t>
            </a:r>
          </a:p>
        </p:txBody>
      </p:sp>
      <p:sp>
        <p:nvSpPr>
          <p:cNvPr id="7" name="TextBox 6"/>
          <p:cNvSpPr txBox="1"/>
          <p:nvPr/>
        </p:nvSpPr>
        <p:spPr>
          <a:xfrm>
            <a:off x="6010760" y="4003044"/>
            <a:ext cx="2090" cy="358873"/>
          </a:xfrm>
          <a:prstGeom prst="rect">
            <a:avLst/>
          </a:prstGeom>
          <a:noFill/>
        </p:spPr>
        <p:txBody>
          <a:bodyPr wrap="none">
            <a:spAutoFit/>
          </a:bodyPr>
          <a:lstStyle/>
          <a:p>
            <a:pPr>
              <a:defRPr/>
            </a:pPr>
          </a:p>
        </p:txBody>
      </p:sp>
      <p:sp>
        <p:nvSpPr>
          <p:cNvPr id="8" name="TextBox 7"/>
          <p:cNvSpPr txBox="1"/>
          <p:nvPr/>
        </p:nvSpPr>
        <p:spPr>
          <a:xfrm>
            <a:off x="5869646" y="2749004"/>
            <a:ext cx="2802851" cy="569468"/>
          </a:xfrm>
          <a:prstGeom prst="rect">
            <a:avLst/>
          </a:prstGeom>
          <a:noFill/>
        </p:spPr>
        <p:txBody>
          <a:bodyPr wrap="none">
            <a:spAutoFit/>
          </a:bodyPr>
          <a:lstStyle/>
          <a:p>
            <a:pPr>
              <a:defRPr/>
            </a:pPr>
            <a:r>
              <a:t>local network (e.g., home network) 10.0.0/24</a:t>
            </a:r>
          </a:p>
        </p:txBody>
      </p:sp>
      <p:sp>
        <p:nvSpPr>
          <p:cNvPr id="9" name="TextBox 8"/>
          <p:cNvSpPr txBox="1"/>
          <p:nvPr/>
        </p:nvSpPr>
        <p:spPr>
          <a:xfrm>
            <a:off x="8607503" y="2984263"/>
            <a:ext cx="1124665" cy="0"/>
          </a:xfrm>
          <a:prstGeom prst="rect">
            <a:avLst/>
          </a:prstGeom>
          <a:noFill/>
        </p:spPr>
        <p:txBody>
          <a:bodyPr wrap="none">
            <a:spAutoFit/>
          </a:bodyPr>
          <a:lstStyle/>
          <a:p>
            <a:pPr>
              <a:defRPr/>
            </a:pPr>
          </a:p>
        </p:txBody>
      </p:sp>
      <p:sp>
        <p:nvSpPr>
          <p:cNvPr id="10" name="TextBox 9"/>
          <p:cNvSpPr txBox="1"/>
          <p:nvPr/>
        </p:nvSpPr>
        <p:spPr>
          <a:xfrm>
            <a:off x="5395119" y="2864386"/>
            <a:ext cx="0" cy="1128251"/>
          </a:xfrm>
          <a:prstGeom prst="rect">
            <a:avLst/>
          </a:prstGeom>
          <a:noFill/>
        </p:spPr>
        <p:txBody>
          <a:bodyPr wrap="none">
            <a:spAutoFit/>
          </a:bodyPr>
          <a:lstStyle/>
          <a:p>
            <a:pPr>
              <a:defRPr/>
            </a:pPr>
          </a:p>
        </p:txBody>
      </p:sp>
      <p:sp>
        <p:nvSpPr>
          <p:cNvPr id="11" name="TextBox 10"/>
          <p:cNvSpPr txBox="1"/>
          <p:nvPr/>
        </p:nvSpPr>
        <p:spPr>
          <a:xfrm>
            <a:off x="5534818" y="2996926"/>
            <a:ext cx="427910" cy="4474"/>
          </a:xfrm>
          <a:prstGeom prst="rect">
            <a:avLst/>
          </a:prstGeom>
          <a:noFill/>
        </p:spPr>
        <p:txBody>
          <a:bodyPr wrap="none">
            <a:spAutoFit/>
          </a:bodyPr>
          <a:lstStyle/>
          <a:p>
            <a:pPr>
              <a:defRPr/>
            </a:pPr>
          </a:p>
        </p:txBody>
      </p:sp>
      <p:sp>
        <p:nvSpPr>
          <p:cNvPr id="12" name="TextBox 11"/>
          <p:cNvSpPr txBox="1"/>
          <p:nvPr/>
        </p:nvSpPr>
        <p:spPr>
          <a:xfrm>
            <a:off x="709205" y="33383"/>
            <a:ext cx="10515600" cy="1067951"/>
          </a:xfrm>
          <a:prstGeom prst="rect">
            <a:avLst/>
          </a:prstGeom>
          <a:noFill/>
        </p:spPr>
        <p:txBody>
          <a:bodyPr wrap="none">
            <a:spAutoFit/>
          </a:bodyPr>
          <a:lstStyle/>
          <a:p>
            <a:pPr>
              <a:defRPr/>
            </a:pPr>
            <a:r>
              <a:t>NAT: Network Address Translation</a:t>
            </a:r>
          </a:p>
        </p:txBody>
      </p:sp>
      <p:sp>
        <p:nvSpPr>
          <p:cNvPr id="13" name="TextBox 12"/>
          <p:cNvSpPr txBox="1"/>
          <p:nvPr/>
        </p:nvSpPr>
        <p:spPr>
          <a:xfrm>
            <a:off x="424156" y="969184"/>
            <a:ext cx="11952327" cy="1723549"/>
          </a:xfrm>
          <a:prstGeom prst="rect">
            <a:avLst/>
          </a:prstGeom>
          <a:noFill/>
        </p:spPr>
        <p:txBody>
          <a:bodyPr wrap="none">
            <a:spAutoFit/>
          </a:bodyPr>
          <a:lstStyle/>
          <a:p>
            <a:pPr>
              <a:defRPr/>
            </a:pPr>
            <a:r>
              <a:t>NAT (Network Address Translation): Use a single public IP address to represent many hosts in the local network.</a:t>
            </a:r>
          </a:p>
          <a:p>
            <a:pPr>
              <a:defRPr/>
            </a:pPr>
            <a:r>
              <a:t>Outgoing packets: Router changes private addresses to the public address.</a:t>
            </a:r>
          </a:p>
          <a:p>
            <a:pPr>
              <a:defRPr/>
            </a:pPr>
            <a:r>
              <a:t>Incoming packets: Router changes the public address back to private addresses.</a:t>
            </a:r>
          </a:p>
        </p:txBody>
      </p:sp>
      <p:sp>
        <p:nvSpPr>
          <p:cNvPr id="14" name="TextBox 13"/>
          <p:cNvSpPr txBox="1"/>
          <p:nvPr/>
        </p:nvSpPr>
        <p:spPr>
          <a:xfrm>
            <a:off x="9696778" y="3914940"/>
            <a:ext cx="2495222" cy="927419"/>
          </a:xfrm>
          <a:prstGeom prst="rect">
            <a:avLst/>
          </a:prstGeom>
          <a:noFill/>
        </p:spPr>
        <p:txBody>
          <a:bodyPr wrap="none">
            <a:spAutoFit/>
          </a:bodyPr>
          <a:lstStyle/>
          <a:p>
            <a:pPr>
              <a:defRPr/>
            </a:pPr>
            <a:r>
              <a:t>10.0.0.1 – 10.0.0.4</a:t>
            </a:r>
          </a:p>
          <a:p>
            <a:pPr>
              <a:defRPr/>
            </a:pPr>
            <a:r>
              <a:t>are private addresses</a:t>
            </a:r>
          </a:p>
        </p:txBody>
      </p:sp>
      <p:sp>
        <p:nvSpPr>
          <p:cNvPr id="15" name="TextBox 14"/>
          <p:cNvSpPr txBox="1"/>
          <p:nvPr/>
        </p:nvSpPr>
        <p:spPr>
          <a:xfrm>
            <a:off x="1329466" y="3246860"/>
            <a:ext cx="2408699" cy="1051570"/>
          </a:xfrm>
          <a:prstGeom prst="rect">
            <a:avLst/>
          </a:prstGeom>
          <a:noFill/>
        </p:spPr>
        <p:txBody>
          <a:bodyPr wrap="none">
            <a:spAutoFit/>
          </a:bodyPr>
          <a:lstStyle/>
          <a:p>
            <a:pPr>
              <a:defRPr/>
            </a:pPr>
            <a:r>
              <a:t>138.76.29.7</a:t>
            </a:r>
          </a:p>
          <a:p>
            <a:pPr>
              <a:defRPr/>
            </a:pPr>
            <a:r>
              <a:t>is the unique public addresses</a:t>
            </a:r>
          </a:p>
        </p:txBody>
      </p:sp>
    </p:spTree>
  </p:cSld>
  <p:clrMapOvr>
    <a:masterClrMapping/>
  </p:clrMapOvr>
</p:sld>
</file>

<file path=ppt/slides/slide5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09205" y="33383"/>
            <a:ext cx="10515600" cy="1067951"/>
          </a:xfrm>
          <a:prstGeom prst="rect">
            <a:avLst/>
          </a:prstGeom>
          <a:noFill/>
        </p:spPr>
        <p:txBody>
          <a:bodyPr wrap="none">
            <a:spAutoFit/>
          </a:bodyPr>
          <a:lstStyle/>
          <a:p>
            <a:pPr>
              <a:defRPr/>
            </a:pPr>
            <a:r>
              <a:t>NAT: Network Address Translation</a:t>
            </a:r>
          </a:p>
        </p:txBody>
      </p:sp>
      <p:sp>
        <p:nvSpPr>
          <p:cNvPr id="3" name="TextBox 2"/>
          <p:cNvSpPr txBox="1"/>
          <p:nvPr/>
        </p:nvSpPr>
        <p:spPr>
          <a:xfrm>
            <a:off x="897664" y="1809315"/>
            <a:ext cx="8325263" cy="984885"/>
          </a:xfrm>
          <a:prstGeom prst="rect">
            <a:avLst/>
          </a:prstGeom>
          <a:noFill/>
        </p:spPr>
        <p:txBody>
          <a:bodyPr wrap="none">
            <a:spAutoFit/>
          </a:bodyPr>
          <a:lstStyle/>
          <a:p>
            <a:pPr>
              <a:defRPr/>
            </a:pPr>
            <a:r>
              <a:t>Without NAT, if A sends a packet, replying to A is impossible</a:t>
            </a:r>
          </a:p>
          <a:p>
            <a:pPr>
              <a:defRPr/>
            </a:pPr>
            <a:r>
              <a:t>Because A's IP address is private</a:t>
            </a:r>
          </a:p>
        </p:txBody>
      </p:sp>
      <p:sp>
        <p:nvSpPr>
          <p:cNvPr id="4" name="TextBox 3"/>
          <p:cNvSpPr txBox="1"/>
          <p:nvPr/>
        </p:nvSpPr>
        <p:spPr>
          <a:xfrm>
            <a:off x="5991210" y="4530562"/>
            <a:ext cx="3273778" cy="2294055"/>
          </a:xfrm>
          <a:prstGeom prst="rect">
            <a:avLst/>
          </a:prstGeom>
          <a:noFill/>
        </p:spPr>
        <p:txBody>
          <a:bodyPr wrap="none">
            <a:spAutoFit/>
          </a:bodyPr>
          <a:lstStyle/>
          <a:p>
            <a:pPr>
              <a:defRPr/>
            </a:pPr>
          </a:p>
        </p:txBody>
      </p:sp>
      <p:sp>
        <p:nvSpPr>
          <p:cNvPr id="5" name="TextBox 4"/>
          <p:cNvSpPr txBox="1"/>
          <p:nvPr/>
        </p:nvSpPr>
        <p:spPr>
          <a:xfrm>
            <a:off x="8602578" y="4816664"/>
            <a:ext cx="859531" cy="353324"/>
          </a:xfrm>
          <a:prstGeom prst="rect">
            <a:avLst/>
          </a:prstGeom>
          <a:noFill/>
        </p:spPr>
        <p:txBody>
          <a:bodyPr wrap="none">
            <a:spAutoFit/>
          </a:bodyPr>
          <a:lstStyle/>
          <a:p>
            <a:pPr>
              <a:defRPr/>
            </a:pPr>
            <a:r>
              <a:t>10.0.0.1</a:t>
            </a:r>
          </a:p>
        </p:txBody>
      </p:sp>
      <p:sp>
        <p:nvSpPr>
          <p:cNvPr id="6" name="TextBox 5"/>
          <p:cNvSpPr txBox="1"/>
          <p:nvPr/>
        </p:nvSpPr>
        <p:spPr>
          <a:xfrm>
            <a:off x="8547827" y="5540189"/>
            <a:ext cx="859531" cy="353324"/>
          </a:xfrm>
          <a:prstGeom prst="rect">
            <a:avLst/>
          </a:prstGeom>
          <a:noFill/>
        </p:spPr>
        <p:txBody>
          <a:bodyPr wrap="none">
            <a:spAutoFit/>
          </a:bodyPr>
          <a:lstStyle/>
          <a:p>
            <a:pPr>
              <a:defRPr/>
            </a:pPr>
            <a:r>
              <a:t>10.0.0.2</a:t>
            </a:r>
          </a:p>
        </p:txBody>
      </p:sp>
      <p:sp>
        <p:nvSpPr>
          <p:cNvPr id="7" name="TextBox 6"/>
          <p:cNvSpPr txBox="1"/>
          <p:nvPr/>
        </p:nvSpPr>
        <p:spPr>
          <a:xfrm>
            <a:off x="8521474" y="6294344"/>
            <a:ext cx="859531" cy="353324"/>
          </a:xfrm>
          <a:prstGeom prst="rect">
            <a:avLst/>
          </a:prstGeom>
          <a:noFill/>
        </p:spPr>
        <p:txBody>
          <a:bodyPr wrap="none">
            <a:spAutoFit/>
          </a:bodyPr>
          <a:lstStyle/>
          <a:p>
            <a:pPr>
              <a:defRPr/>
            </a:pPr>
            <a:r>
              <a:t>10.0.0.3</a:t>
            </a:r>
          </a:p>
        </p:txBody>
      </p:sp>
      <p:sp>
        <p:nvSpPr>
          <p:cNvPr id="8" name="TextBox 7"/>
          <p:cNvSpPr txBox="1"/>
          <p:nvPr/>
        </p:nvSpPr>
        <p:spPr>
          <a:xfrm>
            <a:off x="5831192" y="4976051"/>
            <a:ext cx="859531" cy="353324"/>
          </a:xfrm>
          <a:prstGeom prst="rect">
            <a:avLst/>
          </a:prstGeom>
          <a:noFill/>
        </p:spPr>
        <p:txBody>
          <a:bodyPr wrap="none">
            <a:spAutoFit/>
          </a:bodyPr>
          <a:lstStyle/>
          <a:p>
            <a:pPr>
              <a:defRPr/>
            </a:pPr>
            <a:r>
              <a:t>10.0.0.4</a:t>
            </a:r>
          </a:p>
        </p:txBody>
      </p:sp>
      <p:sp>
        <p:nvSpPr>
          <p:cNvPr id="9" name="TextBox 8"/>
          <p:cNvSpPr txBox="1"/>
          <p:nvPr/>
        </p:nvSpPr>
        <p:spPr>
          <a:xfrm>
            <a:off x="6187223" y="5279881"/>
            <a:ext cx="2090" cy="358873"/>
          </a:xfrm>
          <a:prstGeom prst="rect">
            <a:avLst/>
          </a:prstGeom>
          <a:noFill/>
        </p:spPr>
        <p:txBody>
          <a:bodyPr wrap="none">
            <a:spAutoFit/>
          </a:bodyPr>
          <a:lstStyle/>
          <a:p>
            <a:pPr>
              <a:defRPr/>
            </a:pPr>
          </a:p>
        </p:txBody>
      </p:sp>
      <p:sp>
        <p:nvSpPr>
          <p:cNvPr id="10" name="TextBox 9"/>
          <p:cNvSpPr txBox="1"/>
          <p:nvPr/>
        </p:nvSpPr>
        <p:spPr>
          <a:xfrm>
            <a:off x="6046109" y="4025841"/>
            <a:ext cx="2802851" cy="569468"/>
          </a:xfrm>
          <a:prstGeom prst="rect">
            <a:avLst/>
          </a:prstGeom>
          <a:noFill/>
        </p:spPr>
        <p:txBody>
          <a:bodyPr wrap="none">
            <a:spAutoFit/>
          </a:bodyPr>
          <a:lstStyle/>
          <a:p>
            <a:pPr>
              <a:defRPr/>
            </a:pPr>
            <a:r>
              <a:t>local network (e.g., home network) 10.0.0/24</a:t>
            </a:r>
          </a:p>
        </p:txBody>
      </p:sp>
      <p:sp>
        <p:nvSpPr>
          <p:cNvPr id="11" name="TextBox 10"/>
          <p:cNvSpPr txBox="1"/>
          <p:nvPr/>
        </p:nvSpPr>
        <p:spPr>
          <a:xfrm>
            <a:off x="8783966" y="4261100"/>
            <a:ext cx="1124665" cy="0"/>
          </a:xfrm>
          <a:prstGeom prst="rect">
            <a:avLst/>
          </a:prstGeom>
          <a:noFill/>
        </p:spPr>
        <p:txBody>
          <a:bodyPr wrap="none">
            <a:spAutoFit/>
          </a:bodyPr>
          <a:lstStyle/>
          <a:p>
            <a:pPr>
              <a:defRPr/>
            </a:pPr>
          </a:p>
        </p:txBody>
      </p:sp>
      <p:sp>
        <p:nvSpPr>
          <p:cNvPr id="12" name="TextBox 11"/>
          <p:cNvSpPr txBox="1"/>
          <p:nvPr/>
        </p:nvSpPr>
        <p:spPr>
          <a:xfrm>
            <a:off x="5571582" y="4141223"/>
            <a:ext cx="0" cy="1128251"/>
          </a:xfrm>
          <a:prstGeom prst="rect">
            <a:avLst/>
          </a:prstGeom>
          <a:noFill/>
        </p:spPr>
        <p:txBody>
          <a:bodyPr wrap="none">
            <a:spAutoFit/>
          </a:bodyPr>
          <a:lstStyle/>
          <a:p>
            <a:pPr>
              <a:defRPr/>
            </a:pPr>
          </a:p>
        </p:txBody>
      </p:sp>
      <p:sp>
        <p:nvSpPr>
          <p:cNvPr id="13" name="TextBox 12"/>
          <p:cNvSpPr txBox="1"/>
          <p:nvPr/>
        </p:nvSpPr>
        <p:spPr>
          <a:xfrm>
            <a:off x="5711281" y="4273763"/>
            <a:ext cx="427910" cy="4474"/>
          </a:xfrm>
          <a:prstGeom prst="rect">
            <a:avLst/>
          </a:prstGeom>
          <a:noFill/>
        </p:spPr>
        <p:txBody>
          <a:bodyPr wrap="none">
            <a:spAutoFit/>
          </a:bodyPr>
          <a:lstStyle/>
          <a:p>
            <a:pPr>
              <a:defRPr/>
            </a:pPr>
          </a:p>
        </p:txBody>
      </p:sp>
      <p:sp>
        <p:nvSpPr>
          <p:cNvPr id="14" name="TextBox 13"/>
          <p:cNvSpPr txBox="1"/>
          <p:nvPr/>
        </p:nvSpPr>
        <p:spPr>
          <a:xfrm>
            <a:off x="9908631" y="4746763"/>
            <a:ext cx="950901" cy="369332"/>
          </a:xfrm>
          <a:prstGeom prst="rect">
            <a:avLst/>
          </a:prstGeom>
          <a:noFill/>
        </p:spPr>
        <p:txBody>
          <a:bodyPr wrap="none">
            <a:spAutoFit/>
          </a:bodyPr>
          <a:lstStyle/>
          <a:p>
            <a:pPr>
              <a:defRPr/>
            </a:pPr>
            <a:r>
              <a:t>Host A</a:t>
            </a:r>
          </a:p>
        </p:txBody>
      </p:sp>
      <p:sp>
        <p:nvSpPr>
          <p:cNvPr id="15" name="TextBox 14"/>
          <p:cNvSpPr txBox="1"/>
          <p:nvPr/>
        </p:nvSpPr>
        <p:spPr>
          <a:xfrm>
            <a:off x="9908630" y="5502052"/>
            <a:ext cx="950901" cy="369332"/>
          </a:xfrm>
          <a:prstGeom prst="rect">
            <a:avLst/>
          </a:prstGeom>
          <a:noFill/>
        </p:spPr>
        <p:txBody>
          <a:bodyPr wrap="none">
            <a:spAutoFit/>
          </a:bodyPr>
          <a:lstStyle/>
          <a:p>
            <a:pPr>
              <a:defRPr/>
            </a:pPr>
            <a:r>
              <a:t>Host B</a:t>
            </a:r>
          </a:p>
        </p:txBody>
      </p:sp>
      <p:sp>
        <p:nvSpPr>
          <p:cNvPr id="16" name="TextBox 15"/>
          <p:cNvSpPr txBox="1"/>
          <p:nvPr/>
        </p:nvSpPr>
        <p:spPr>
          <a:xfrm>
            <a:off x="9908629" y="6198800"/>
            <a:ext cx="950901" cy="369332"/>
          </a:xfrm>
          <a:prstGeom prst="rect">
            <a:avLst/>
          </a:prstGeom>
          <a:noFill/>
        </p:spPr>
        <p:txBody>
          <a:bodyPr wrap="none">
            <a:spAutoFit/>
          </a:bodyPr>
          <a:lstStyle/>
          <a:p>
            <a:pPr>
              <a:defRPr/>
            </a:pPr>
            <a:r>
              <a:t>Host C</a:t>
            </a:r>
          </a:p>
        </p:txBody>
      </p:sp>
      <p:sp>
        <p:nvSpPr>
          <p:cNvPr id="17" name="TextBox 16"/>
          <p:cNvSpPr txBox="1"/>
          <p:nvPr/>
        </p:nvSpPr>
        <p:spPr>
          <a:xfrm>
            <a:off x="897664" y="4895445"/>
            <a:ext cx="640080" cy="640080"/>
          </a:xfrm>
          <a:prstGeom prst="rect">
            <a:avLst/>
          </a:prstGeom>
          <a:noFill/>
        </p:spPr>
        <p:txBody>
          <a:bodyPr wrap="none">
            <a:spAutoFit/>
          </a:bodyPr>
          <a:lstStyle/>
          <a:p>
            <a:pPr>
              <a:defRPr/>
            </a:pPr>
            <a:r>
              <a:t>S</a:t>
            </a:r>
          </a:p>
        </p:txBody>
      </p:sp>
      <p:sp>
        <p:nvSpPr>
          <p:cNvPr id="18" name="TextBox 17"/>
          <p:cNvSpPr txBox="1"/>
          <p:nvPr/>
        </p:nvSpPr>
        <p:spPr>
          <a:xfrm>
            <a:off x="897664" y="5928052"/>
            <a:ext cx="640080" cy="640080"/>
          </a:xfrm>
          <a:prstGeom prst="rect">
            <a:avLst/>
          </a:prstGeom>
          <a:noFill/>
        </p:spPr>
        <p:txBody>
          <a:bodyPr wrap="none">
            <a:spAutoFit/>
          </a:bodyPr>
          <a:lstStyle/>
          <a:p>
            <a:pPr>
              <a:defRPr/>
            </a:pPr>
            <a:r>
              <a:t>T</a:t>
            </a:r>
          </a:p>
        </p:txBody>
      </p:sp>
      <p:sp>
        <p:nvSpPr>
          <p:cNvPr id="19" name="TextBox 18"/>
          <p:cNvSpPr txBox="1"/>
          <p:nvPr/>
        </p:nvSpPr>
        <p:spPr>
          <a:xfrm>
            <a:off x="6856717" y="4659062"/>
            <a:ext cx="1212027" cy="711843"/>
          </a:xfrm>
          <a:prstGeom prst="rect">
            <a:avLst/>
          </a:prstGeom>
          <a:noFill/>
        </p:spPr>
        <p:txBody>
          <a:bodyPr wrap="none">
            <a:spAutoFit/>
          </a:bodyPr>
          <a:lstStyle/>
          <a:p>
            <a:pPr>
              <a:defRPr/>
            </a:pPr>
            <a:r>
              <a:t>From: A</a:t>
            </a:r>
          </a:p>
          <a:p>
            <a:pPr>
              <a:defRPr/>
            </a:pPr>
            <a:r>
              <a:t>To: S</a:t>
            </a:r>
          </a:p>
        </p:txBody>
      </p:sp>
      <p:sp>
        <p:nvSpPr>
          <p:cNvPr id="20" name="TextBox 19"/>
          <p:cNvSpPr txBox="1"/>
          <p:nvPr/>
        </p:nvSpPr>
        <p:spPr>
          <a:xfrm>
            <a:off x="1743730" y="4570794"/>
            <a:ext cx="1212027" cy="711843"/>
          </a:xfrm>
          <a:prstGeom prst="rect">
            <a:avLst/>
          </a:prstGeom>
          <a:noFill/>
        </p:spPr>
        <p:txBody>
          <a:bodyPr wrap="none">
            <a:spAutoFit/>
          </a:bodyPr>
          <a:lstStyle/>
          <a:p>
            <a:pPr>
              <a:defRPr/>
            </a:pPr>
            <a:r>
              <a:t>From: S</a:t>
            </a:r>
          </a:p>
          <a:p>
            <a:pPr>
              <a:defRPr/>
            </a:pPr>
            <a:r>
              <a:t>To: A</a:t>
            </a:r>
          </a:p>
        </p:txBody>
      </p:sp>
      <p:sp>
        <p:nvSpPr>
          <p:cNvPr id="21" name="TextBox 20"/>
          <p:cNvSpPr txBox="1"/>
          <p:nvPr/>
        </p:nvSpPr>
        <p:spPr>
          <a:xfrm>
            <a:off x="3195892" y="6024858"/>
            <a:ext cx="2305839" cy="735698"/>
          </a:xfrm>
          <a:prstGeom prst="rect">
            <a:avLst/>
          </a:prstGeom>
          <a:noFill/>
        </p:spPr>
        <p:txBody>
          <a:bodyPr wrap="none">
            <a:spAutoFit/>
          </a:bodyPr>
          <a:lstStyle/>
          <a:p>
            <a:pPr>
              <a:defRPr/>
            </a:pPr>
            <a:r>
              <a:t>Who the heck is A??</a:t>
            </a:r>
          </a:p>
        </p:txBody>
      </p:sp>
    </p:spTree>
  </p:cSld>
  <p:clrMapOvr>
    <a:masterClrMapping/>
  </p:clrMapOvr>
</p:sld>
</file>

<file path=ppt/slides/slide5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09205" y="33383"/>
            <a:ext cx="10515600" cy="1067951"/>
          </a:xfrm>
          <a:prstGeom prst="rect">
            <a:avLst/>
          </a:prstGeom>
          <a:noFill/>
        </p:spPr>
        <p:txBody>
          <a:bodyPr wrap="none">
            <a:spAutoFit/>
          </a:bodyPr>
          <a:lstStyle/>
          <a:p>
            <a:pPr>
              <a:defRPr/>
            </a:pPr>
            <a:r>
              <a:t>NAT: Network Address Translation</a:t>
            </a:r>
          </a:p>
        </p:txBody>
      </p:sp>
      <p:sp>
        <p:nvSpPr>
          <p:cNvPr id="3" name="TextBox 2"/>
          <p:cNvSpPr txBox="1"/>
          <p:nvPr/>
        </p:nvSpPr>
        <p:spPr>
          <a:xfrm>
            <a:off x="6031850" y="3553869"/>
            <a:ext cx="3273778" cy="2294055"/>
          </a:xfrm>
          <a:prstGeom prst="rect">
            <a:avLst/>
          </a:prstGeom>
          <a:noFill/>
        </p:spPr>
        <p:txBody>
          <a:bodyPr wrap="none">
            <a:spAutoFit/>
          </a:bodyPr>
          <a:lstStyle/>
          <a:p>
            <a:pPr>
              <a:defRPr/>
            </a:pPr>
          </a:p>
        </p:txBody>
      </p:sp>
      <p:sp>
        <p:nvSpPr>
          <p:cNvPr id="4" name="TextBox 3"/>
          <p:cNvSpPr txBox="1"/>
          <p:nvPr/>
        </p:nvSpPr>
        <p:spPr>
          <a:xfrm>
            <a:off x="8643218" y="3839971"/>
            <a:ext cx="859531" cy="353324"/>
          </a:xfrm>
          <a:prstGeom prst="rect">
            <a:avLst/>
          </a:prstGeom>
          <a:noFill/>
        </p:spPr>
        <p:txBody>
          <a:bodyPr wrap="none">
            <a:spAutoFit/>
          </a:bodyPr>
          <a:lstStyle/>
          <a:p>
            <a:pPr>
              <a:defRPr/>
            </a:pPr>
            <a:r>
              <a:t>10.0.0.1</a:t>
            </a:r>
          </a:p>
        </p:txBody>
      </p:sp>
      <p:sp>
        <p:nvSpPr>
          <p:cNvPr id="5" name="TextBox 4"/>
          <p:cNvSpPr txBox="1"/>
          <p:nvPr/>
        </p:nvSpPr>
        <p:spPr>
          <a:xfrm>
            <a:off x="8588467" y="4563496"/>
            <a:ext cx="859531" cy="353324"/>
          </a:xfrm>
          <a:prstGeom prst="rect">
            <a:avLst/>
          </a:prstGeom>
          <a:noFill/>
        </p:spPr>
        <p:txBody>
          <a:bodyPr wrap="none">
            <a:spAutoFit/>
          </a:bodyPr>
          <a:lstStyle/>
          <a:p>
            <a:pPr>
              <a:defRPr/>
            </a:pPr>
            <a:r>
              <a:t>10.0.0.2</a:t>
            </a:r>
          </a:p>
        </p:txBody>
      </p:sp>
      <p:sp>
        <p:nvSpPr>
          <p:cNvPr id="6" name="TextBox 5"/>
          <p:cNvSpPr txBox="1"/>
          <p:nvPr/>
        </p:nvSpPr>
        <p:spPr>
          <a:xfrm>
            <a:off x="8562114" y="5317651"/>
            <a:ext cx="859531" cy="353324"/>
          </a:xfrm>
          <a:prstGeom prst="rect">
            <a:avLst/>
          </a:prstGeom>
          <a:noFill/>
        </p:spPr>
        <p:txBody>
          <a:bodyPr wrap="none">
            <a:spAutoFit/>
          </a:bodyPr>
          <a:lstStyle/>
          <a:p>
            <a:pPr>
              <a:defRPr/>
            </a:pPr>
            <a:r>
              <a:t>10.0.0.3</a:t>
            </a:r>
          </a:p>
        </p:txBody>
      </p:sp>
      <p:sp>
        <p:nvSpPr>
          <p:cNvPr id="7" name="TextBox 6"/>
          <p:cNvSpPr txBox="1"/>
          <p:nvPr/>
        </p:nvSpPr>
        <p:spPr>
          <a:xfrm>
            <a:off x="5871832" y="3999358"/>
            <a:ext cx="859531" cy="353324"/>
          </a:xfrm>
          <a:prstGeom prst="rect">
            <a:avLst/>
          </a:prstGeom>
          <a:noFill/>
        </p:spPr>
        <p:txBody>
          <a:bodyPr wrap="none">
            <a:spAutoFit/>
          </a:bodyPr>
          <a:lstStyle/>
          <a:p>
            <a:pPr>
              <a:defRPr/>
            </a:pPr>
            <a:r>
              <a:t>10.0.0.4</a:t>
            </a:r>
          </a:p>
        </p:txBody>
      </p:sp>
      <p:sp>
        <p:nvSpPr>
          <p:cNvPr id="8" name="TextBox 7"/>
          <p:cNvSpPr txBox="1"/>
          <p:nvPr/>
        </p:nvSpPr>
        <p:spPr>
          <a:xfrm>
            <a:off x="6227863" y="4303188"/>
            <a:ext cx="2090" cy="358873"/>
          </a:xfrm>
          <a:prstGeom prst="rect">
            <a:avLst/>
          </a:prstGeom>
          <a:noFill/>
        </p:spPr>
        <p:txBody>
          <a:bodyPr wrap="none">
            <a:spAutoFit/>
          </a:bodyPr>
          <a:lstStyle/>
          <a:p>
            <a:pPr>
              <a:defRPr/>
            </a:pPr>
          </a:p>
        </p:txBody>
      </p:sp>
      <p:sp>
        <p:nvSpPr>
          <p:cNvPr id="9" name="TextBox 8"/>
          <p:cNvSpPr txBox="1"/>
          <p:nvPr/>
        </p:nvSpPr>
        <p:spPr>
          <a:xfrm>
            <a:off x="6086749" y="3049148"/>
            <a:ext cx="2802851" cy="569468"/>
          </a:xfrm>
          <a:prstGeom prst="rect">
            <a:avLst/>
          </a:prstGeom>
          <a:noFill/>
        </p:spPr>
        <p:txBody>
          <a:bodyPr wrap="none">
            <a:spAutoFit/>
          </a:bodyPr>
          <a:lstStyle/>
          <a:p>
            <a:pPr>
              <a:defRPr/>
            </a:pPr>
            <a:r>
              <a:t>local network (e.g., home network) 10.0.0/24</a:t>
            </a:r>
          </a:p>
        </p:txBody>
      </p:sp>
      <p:sp>
        <p:nvSpPr>
          <p:cNvPr id="10" name="TextBox 9"/>
          <p:cNvSpPr txBox="1"/>
          <p:nvPr/>
        </p:nvSpPr>
        <p:spPr>
          <a:xfrm>
            <a:off x="8824606" y="3284407"/>
            <a:ext cx="1124665" cy="0"/>
          </a:xfrm>
          <a:prstGeom prst="rect">
            <a:avLst/>
          </a:prstGeom>
          <a:noFill/>
        </p:spPr>
        <p:txBody>
          <a:bodyPr wrap="none">
            <a:spAutoFit/>
          </a:bodyPr>
          <a:lstStyle/>
          <a:p>
            <a:pPr>
              <a:defRPr/>
            </a:pPr>
          </a:p>
        </p:txBody>
      </p:sp>
      <p:sp>
        <p:nvSpPr>
          <p:cNvPr id="11" name="TextBox 10"/>
          <p:cNvSpPr txBox="1"/>
          <p:nvPr/>
        </p:nvSpPr>
        <p:spPr>
          <a:xfrm>
            <a:off x="5612222" y="3164530"/>
            <a:ext cx="0" cy="1128251"/>
          </a:xfrm>
          <a:prstGeom prst="rect">
            <a:avLst/>
          </a:prstGeom>
          <a:noFill/>
        </p:spPr>
        <p:txBody>
          <a:bodyPr wrap="none">
            <a:spAutoFit/>
          </a:bodyPr>
          <a:lstStyle/>
          <a:p>
            <a:pPr>
              <a:defRPr/>
            </a:pPr>
          </a:p>
        </p:txBody>
      </p:sp>
      <p:sp>
        <p:nvSpPr>
          <p:cNvPr id="12" name="TextBox 11"/>
          <p:cNvSpPr txBox="1"/>
          <p:nvPr/>
        </p:nvSpPr>
        <p:spPr>
          <a:xfrm>
            <a:off x="5751921" y="3297070"/>
            <a:ext cx="427910" cy="4474"/>
          </a:xfrm>
          <a:prstGeom prst="rect">
            <a:avLst/>
          </a:prstGeom>
          <a:noFill/>
        </p:spPr>
        <p:txBody>
          <a:bodyPr wrap="none">
            <a:spAutoFit/>
          </a:bodyPr>
          <a:lstStyle/>
          <a:p>
            <a:pPr>
              <a:defRPr/>
            </a:pPr>
          </a:p>
        </p:txBody>
      </p:sp>
      <p:sp>
        <p:nvSpPr>
          <p:cNvPr id="13" name="TextBox 12"/>
          <p:cNvSpPr txBox="1"/>
          <p:nvPr/>
        </p:nvSpPr>
        <p:spPr>
          <a:xfrm>
            <a:off x="9949271" y="3770070"/>
            <a:ext cx="950901" cy="369332"/>
          </a:xfrm>
          <a:prstGeom prst="rect">
            <a:avLst/>
          </a:prstGeom>
          <a:noFill/>
        </p:spPr>
        <p:txBody>
          <a:bodyPr wrap="none">
            <a:spAutoFit/>
          </a:bodyPr>
          <a:lstStyle/>
          <a:p>
            <a:pPr>
              <a:defRPr/>
            </a:pPr>
            <a:r>
              <a:t>Host A</a:t>
            </a:r>
          </a:p>
        </p:txBody>
      </p:sp>
      <p:sp>
        <p:nvSpPr>
          <p:cNvPr id="14" name="TextBox 13"/>
          <p:cNvSpPr txBox="1"/>
          <p:nvPr/>
        </p:nvSpPr>
        <p:spPr>
          <a:xfrm>
            <a:off x="9949270" y="4525359"/>
            <a:ext cx="950901" cy="369332"/>
          </a:xfrm>
          <a:prstGeom prst="rect">
            <a:avLst/>
          </a:prstGeom>
          <a:noFill/>
        </p:spPr>
        <p:txBody>
          <a:bodyPr wrap="none">
            <a:spAutoFit/>
          </a:bodyPr>
          <a:lstStyle/>
          <a:p>
            <a:pPr>
              <a:defRPr/>
            </a:pPr>
            <a:r>
              <a:t>Host B</a:t>
            </a:r>
          </a:p>
        </p:txBody>
      </p:sp>
      <p:sp>
        <p:nvSpPr>
          <p:cNvPr id="15" name="TextBox 14"/>
          <p:cNvSpPr txBox="1"/>
          <p:nvPr/>
        </p:nvSpPr>
        <p:spPr>
          <a:xfrm>
            <a:off x="9949269" y="5222107"/>
            <a:ext cx="950901" cy="369332"/>
          </a:xfrm>
          <a:prstGeom prst="rect">
            <a:avLst/>
          </a:prstGeom>
          <a:noFill/>
        </p:spPr>
        <p:txBody>
          <a:bodyPr wrap="none">
            <a:spAutoFit/>
          </a:bodyPr>
          <a:lstStyle/>
          <a:p>
            <a:pPr>
              <a:defRPr/>
            </a:pPr>
            <a:r>
              <a:t>Host C</a:t>
            </a:r>
          </a:p>
        </p:txBody>
      </p:sp>
      <p:sp>
        <p:nvSpPr>
          <p:cNvPr id="16" name="TextBox 15"/>
          <p:cNvSpPr txBox="1"/>
          <p:nvPr/>
        </p:nvSpPr>
        <p:spPr>
          <a:xfrm>
            <a:off x="938304" y="3918752"/>
            <a:ext cx="640080" cy="640080"/>
          </a:xfrm>
          <a:prstGeom prst="rect">
            <a:avLst/>
          </a:prstGeom>
          <a:noFill/>
        </p:spPr>
        <p:txBody>
          <a:bodyPr wrap="none">
            <a:spAutoFit/>
          </a:bodyPr>
          <a:lstStyle/>
          <a:p>
            <a:pPr>
              <a:defRPr/>
            </a:pPr>
            <a:r>
              <a:t>S</a:t>
            </a:r>
          </a:p>
        </p:txBody>
      </p:sp>
      <p:sp>
        <p:nvSpPr>
          <p:cNvPr id="17" name="TextBox 16"/>
          <p:cNvSpPr txBox="1"/>
          <p:nvPr/>
        </p:nvSpPr>
        <p:spPr>
          <a:xfrm>
            <a:off x="938304" y="4951359"/>
            <a:ext cx="640080" cy="640080"/>
          </a:xfrm>
          <a:prstGeom prst="rect">
            <a:avLst/>
          </a:prstGeom>
          <a:noFill/>
        </p:spPr>
        <p:txBody>
          <a:bodyPr wrap="none">
            <a:spAutoFit/>
          </a:bodyPr>
          <a:lstStyle/>
          <a:p>
            <a:pPr>
              <a:defRPr/>
            </a:pPr>
            <a:r>
              <a:t>T</a:t>
            </a:r>
          </a:p>
        </p:txBody>
      </p:sp>
      <p:sp>
        <p:nvSpPr>
          <p:cNvPr id="18" name="TextBox 17"/>
          <p:cNvSpPr txBox="1"/>
          <p:nvPr/>
        </p:nvSpPr>
        <p:spPr>
          <a:xfrm>
            <a:off x="6897357" y="3682369"/>
            <a:ext cx="1212027" cy="711843"/>
          </a:xfrm>
          <a:prstGeom prst="rect">
            <a:avLst/>
          </a:prstGeom>
          <a:noFill/>
        </p:spPr>
        <p:txBody>
          <a:bodyPr wrap="none">
            <a:spAutoFit/>
          </a:bodyPr>
          <a:lstStyle/>
          <a:p>
            <a:pPr>
              <a:defRPr/>
            </a:pPr>
            <a:r>
              <a:t>From: A</a:t>
            </a:r>
          </a:p>
          <a:p>
            <a:pPr>
              <a:defRPr/>
            </a:pPr>
            <a:r>
              <a:t>To: S</a:t>
            </a:r>
          </a:p>
        </p:txBody>
      </p:sp>
      <p:sp>
        <p:nvSpPr>
          <p:cNvPr id="19" name="TextBox 18"/>
          <p:cNvSpPr txBox="1"/>
          <p:nvPr/>
        </p:nvSpPr>
        <p:spPr>
          <a:xfrm>
            <a:off x="1784370" y="3594101"/>
            <a:ext cx="1212027" cy="711843"/>
          </a:xfrm>
          <a:prstGeom prst="rect">
            <a:avLst/>
          </a:prstGeom>
          <a:noFill/>
        </p:spPr>
        <p:txBody>
          <a:bodyPr wrap="none">
            <a:spAutoFit/>
          </a:bodyPr>
          <a:lstStyle/>
          <a:p>
            <a:pPr>
              <a:defRPr/>
            </a:pPr>
            <a:r>
              <a:t>From: S</a:t>
            </a:r>
          </a:p>
          <a:p>
            <a:pPr>
              <a:defRPr/>
            </a:pPr>
            <a:r>
              <a:t>To: R?</a:t>
            </a:r>
          </a:p>
        </p:txBody>
      </p:sp>
      <p:sp>
        <p:nvSpPr>
          <p:cNvPr id="20" name="TextBox 19"/>
          <p:cNvSpPr txBox="1"/>
          <p:nvPr/>
        </p:nvSpPr>
        <p:spPr>
          <a:xfrm>
            <a:off x="709205" y="1001081"/>
            <a:ext cx="11075847" cy="2031325"/>
          </a:xfrm>
          <a:prstGeom prst="rect">
            <a:avLst/>
          </a:prstGeom>
          <a:noFill/>
        </p:spPr>
        <p:txBody>
          <a:bodyPr wrap="none">
            <a:spAutoFit/>
          </a:bodyPr>
          <a:lstStyle/>
          <a:p>
            <a:pPr>
              <a:defRPr/>
            </a:pPr>
            <a:r>
              <a:t>With NAT, if A sends an outgoing packet:</a:t>
            </a:r>
          </a:p>
          <a:p>
            <a:pPr>
              <a:defRPr/>
            </a:pPr>
            <a:r>
              <a:t>Router rewrites the header so it's coming from a public IP instead of a private IP</a:t>
            </a:r>
          </a:p>
          <a:p>
            <a:pPr>
              <a:defRPr/>
            </a:pPr>
            <a:r>
              <a:t>Router keeps a table, so it remembers where to send any replies</a:t>
            </a:r>
          </a:p>
          <a:p>
            <a:pPr>
              <a:defRPr/>
            </a:pPr>
            <a:r>
              <a:t>How to design this table?</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78278" y="0"/>
            <a:ext cx="10515600" cy="808840"/>
          </a:xfrm>
          <a:prstGeom prst="rect">
            <a:avLst/>
          </a:prstGeom>
          <a:noFill/>
        </p:spPr>
        <p:txBody>
          <a:bodyPr wrap="none">
            <a:spAutoFit/>
          </a:bodyPr>
          <a:lstStyle/>
          <a:p>
            <a:pPr>
              <a:defRPr/>
            </a:pPr>
            <a:r>
              <a:t>Advanced Encryption Standard (AES)</a:t>
            </a:r>
          </a:p>
        </p:txBody>
      </p:sp>
      <p:sp>
        <p:nvSpPr>
          <p:cNvPr id="3" name="TextBox 2"/>
          <p:cNvSpPr txBox="1"/>
          <p:nvPr/>
        </p:nvSpPr>
        <p:spPr>
          <a:xfrm>
            <a:off x="2035969" y="2047875"/>
            <a:ext cx="8229600" cy="4095750"/>
          </a:xfrm>
          <a:prstGeom prst="rect">
            <a:avLst/>
          </a:prstGeom>
          <a:noFill/>
        </p:spPr>
        <p:txBody>
          <a:bodyPr wrap="none">
            <a:spAutoFit/>
          </a:bodyPr>
          <a:lstStyle/>
          <a:p>
            <a:pPr>
              <a:defRPr/>
            </a:pPr>
          </a:p>
          <a:p>
            <a:pPr>
              <a:defRPr/>
            </a:pPr>
          </a:p>
          <a:p>
            <a:pPr>
              <a:defRPr/>
            </a:pPr>
          </a:p>
          <a:p>
            <a:pPr>
              <a:defRPr/>
            </a:pPr>
          </a:p>
          <a:p>
            <a:pPr>
              <a:defRPr/>
            </a:pPr>
          </a:p>
          <a:p>
            <a:pPr>
              <a:defRPr/>
            </a:pPr>
          </a:p>
          <a:p>
            <a:pPr>
              <a:defRPr/>
            </a:pPr>
          </a:p>
          <a:p>
            <a:pPr>
              <a:defRPr/>
            </a:pPr>
          </a:p>
        </p:txBody>
      </p:sp>
      <p:sp>
        <p:nvSpPr>
          <p:cNvPr id="4" name="TextBox 3"/>
          <p:cNvSpPr txBox="1"/>
          <p:nvPr/>
        </p:nvSpPr>
        <p:spPr>
          <a:xfrm>
            <a:off x="825500" y="1085820"/>
            <a:ext cx="10515600" cy="4154984"/>
          </a:xfrm>
          <a:prstGeom prst="rect">
            <a:avLst/>
          </a:prstGeom>
          <a:noFill/>
        </p:spPr>
        <p:txBody>
          <a:bodyPr wrap="none">
            <a:spAutoFit/>
          </a:bodyPr>
          <a:lstStyle/>
          <a:p>
            <a:pPr>
              <a:defRPr/>
            </a:pPr>
            <a:r>
              <a:t>The need for a new block cipher announced by National Institute of Standards and Technology (NIST) in January 1997</a:t>
            </a:r>
          </a:p>
          <a:p>
            <a:pPr>
              <a:defRPr/>
            </a:pPr>
            <a:r>
              <a:t>15 candidate schemes accepted in August 1998  Rijndael was chosen as the AES in October 2000</a:t>
            </a:r>
          </a:p>
          <a:p>
            <a:pPr>
              <a:defRPr/>
            </a:pPr>
            <a:r>
              <a:t>AES was formally approved as a US federal standard in November 2001 (FIPS 197)</a:t>
            </a:r>
          </a:p>
          <a:p>
            <a:pPr>
              <a:defRPr/>
            </a:pPr>
            <a:r>
              <a:t>Key lengths: 128, 192, and 256 bits</a:t>
            </a:r>
          </a:p>
          <a:p>
            <a:pPr>
              <a:defRPr/>
            </a:pPr>
            <a:r>
              <a:t>Block length: 128 bits</a:t>
            </a:r>
          </a:p>
          <a:p>
            <a:pPr>
              <a:defRPr/>
            </a:pPr>
            <a:r>
              <a:t>2025: No attacks have been found on AES that are (significantly) faster than exhaustive key search</a:t>
            </a:r>
          </a:p>
          <a:p>
            <a:pPr>
              <a:defRPr/>
            </a:pPr>
            <a:r>
              <a:t>AES is an example of a substitution-permutation network</a:t>
            </a:r>
          </a:p>
        </p:txBody>
      </p:sp>
    </p:spTree>
  </p:cSld>
  <p:clrMapOvr>
    <a:masterClrMapping/>
  </p:clrMapOvr>
</p:sld>
</file>

<file path=ppt/slides/slide5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249917" y="3514753"/>
            <a:ext cx="4089400" cy="1355725"/>
          </a:xfrm>
          <a:prstGeom prst="rect">
            <a:avLst/>
          </a:prstGeom>
          <a:noFill/>
        </p:spPr>
        <p:txBody>
          <a:bodyPr wrap="none">
            <a:spAutoFit/>
          </a:bodyPr>
          <a:lstStyle/>
          <a:p>
            <a:pPr>
              <a:defRPr/>
            </a:pPr>
          </a:p>
        </p:txBody>
      </p:sp>
      <p:sp>
        <p:nvSpPr>
          <p:cNvPr id="3" name="TextBox 2"/>
          <p:cNvSpPr txBox="1"/>
          <p:nvPr/>
        </p:nvSpPr>
        <p:spPr>
          <a:xfrm>
            <a:off x="7539342" y="2786091"/>
            <a:ext cx="3738562" cy="2697162"/>
          </a:xfrm>
          <a:prstGeom prst="rect">
            <a:avLst/>
          </a:prstGeom>
          <a:noFill/>
        </p:spPr>
        <p:txBody>
          <a:bodyPr wrap="none">
            <a:spAutoFit/>
          </a:bodyPr>
          <a:lstStyle/>
          <a:p>
            <a:pPr>
              <a:defRPr/>
            </a:pPr>
          </a:p>
        </p:txBody>
      </p:sp>
      <p:sp>
        <p:nvSpPr>
          <p:cNvPr id="4" name="TextBox 3"/>
          <p:cNvSpPr txBox="1"/>
          <p:nvPr/>
        </p:nvSpPr>
        <p:spPr>
          <a:xfrm>
            <a:off x="7731254" y="3701000"/>
            <a:ext cx="859531" cy="338554"/>
          </a:xfrm>
          <a:prstGeom prst="rect">
            <a:avLst/>
          </a:prstGeom>
          <a:noFill/>
        </p:spPr>
        <p:txBody>
          <a:bodyPr wrap="none">
            <a:spAutoFit/>
          </a:bodyPr>
          <a:lstStyle/>
          <a:p>
            <a:pPr>
              <a:defRPr/>
            </a:pPr>
            <a:r>
              <a:t>10.0.0.4</a:t>
            </a:r>
          </a:p>
        </p:txBody>
      </p:sp>
      <p:sp>
        <p:nvSpPr>
          <p:cNvPr id="5" name="TextBox 4"/>
          <p:cNvSpPr txBox="1"/>
          <p:nvPr/>
        </p:nvSpPr>
        <p:spPr>
          <a:xfrm>
            <a:off x="5761214" y="4189755"/>
            <a:ext cx="1172116" cy="338554"/>
          </a:xfrm>
          <a:prstGeom prst="rect">
            <a:avLst/>
          </a:prstGeom>
          <a:noFill/>
        </p:spPr>
        <p:txBody>
          <a:bodyPr wrap="none">
            <a:spAutoFit/>
          </a:bodyPr>
          <a:lstStyle/>
          <a:p>
            <a:pPr>
              <a:defRPr/>
            </a:pPr>
            <a:r>
              <a:t>138.76.29.7</a:t>
            </a:r>
          </a:p>
        </p:txBody>
      </p:sp>
      <p:sp>
        <p:nvSpPr>
          <p:cNvPr id="6" name="TextBox 5"/>
          <p:cNvSpPr txBox="1"/>
          <p:nvPr/>
        </p:nvSpPr>
        <p:spPr>
          <a:xfrm>
            <a:off x="5415267" y="2490816"/>
            <a:ext cx="3862387" cy="1531937"/>
          </a:xfrm>
          <a:prstGeom prst="rect">
            <a:avLst/>
          </a:prstGeom>
          <a:noFill/>
        </p:spPr>
        <p:txBody>
          <a:bodyPr wrap="none">
            <a:spAutoFit/>
          </a:bodyPr>
          <a:lstStyle/>
          <a:p>
            <a:pPr>
              <a:defRPr/>
            </a:pPr>
          </a:p>
        </p:txBody>
      </p:sp>
      <p:sp>
        <p:nvSpPr>
          <p:cNvPr id="7" name="TextBox 6"/>
          <p:cNvSpPr txBox="1"/>
          <p:nvPr/>
        </p:nvSpPr>
        <p:spPr>
          <a:xfrm>
            <a:off x="5415267" y="1238278"/>
            <a:ext cx="3784600" cy="1354138"/>
          </a:xfrm>
          <a:prstGeom prst="rect">
            <a:avLst/>
          </a:prstGeom>
          <a:noFill/>
        </p:spPr>
        <p:txBody>
          <a:bodyPr wrap="none">
            <a:spAutoFit/>
          </a:bodyPr>
          <a:lstStyle/>
          <a:p>
            <a:pPr>
              <a:defRPr/>
            </a:pPr>
          </a:p>
        </p:txBody>
      </p:sp>
      <p:sp>
        <p:nvSpPr>
          <p:cNvPr id="8" name="TextBox 7"/>
          <p:cNvSpPr txBox="1"/>
          <p:nvPr/>
        </p:nvSpPr>
        <p:spPr>
          <a:xfrm>
            <a:off x="5468886" y="1242972"/>
            <a:ext cx="3651962" cy="707886"/>
          </a:xfrm>
          <a:prstGeom prst="rect">
            <a:avLst/>
          </a:prstGeom>
          <a:noFill/>
        </p:spPr>
        <p:txBody>
          <a:bodyPr wrap="none">
            <a:spAutoFit/>
          </a:bodyPr>
          <a:lstStyle/>
          <a:p>
            <a:pPr>
              <a:defRPr/>
            </a:pPr>
            <a:r>
              <a:t>NAT translation table</a:t>
            </a:r>
          </a:p>
          <a:p>
            <a:pPr>
              <a:defRPr/>
            </a:pPr>
            <a:r>
              <a:t>WAN side addr        LAN side addr</a:t>
            </a:r>
          </a:p>
        </p:txBody>
      </p:sp>
      <p:sp>
        <p:nvSpPr>
          <p:cNvPr id="9" name="TextBox 8"/>
          <p:cNvSpPr txBox="1"/>
          <p:nvPr/>
        </p:nvSpPr>
        <p:spPr>
          <a:xfrm>
            <a:off x="5415267" y="1611341"/>
            <a:ext cx="3790950" cy="11112"/>
          </a:xfrm>
          <a:prstGeom prst="rect">
            <a:avLst/>
          </a:prstGeom>
          <a:noFill/>
        </p:spPr>
        <p:txBody>
          <a:bodyPr wrap="none">
            <a:spAutoFit/>
          </a:bodyPr>
          <a:lstStyle/>
          <a:p>
            <a:pPr>
              <a:defRPr/>
            </a:pPr>
          </a:p>
        </p:txBody>
      </p:sp>
      <p:sp>
        <p:nvSpPr>
          <p:cNvPr id="10" name="TextBox 9"/>
          <p:cNvSpPr txBox="1"/>
          <p:nvPr/>
        </p:nvSpPr>
        <p:spPr>
          <a:xfrm>
            <a:off x="5429554" y="1889153"/>
            <a:ext cx="3749675" cy="11113"/>
          </a:xfrm>
          <a:prstGeom prst="rect">
            <a:avLst/>
          </a:prstGeom>
          <a:noFill/>
        </p:spPr>
        <p:txBody>
          <a:bodyPr wrap="none">
            <a:spAutoFit/>
          </a:bodyPr>
          <a:lstStyle/>
          <a:p>
            <a:pPr>
              <a:defRPr/>
            </a:pPr>
          </a:p>
        </p:txBody>
      </p:sp>
      <p:sp>
        <p:nvSpPr>
          <p:cNvPr id="11" name="TextBox 10"/>
          <p:cNvSpPr txBox="1"/>
          <p:nvPr/>
        </p:nvSpPr>
        <p:spPr>
          <a:xfrm>
            <a:off x="7539342" y="1633566"/>
            <a:ext cx="3175" cy="955675"/>
          </a:xfrm>
          <a:prstGeom prst="rect">
            <a:avLst/>
          </a:prstGeom>
          <a:noFill/>
        </p:spPr>
        <p:txBody>
          <a:bodyPr wrap="none">
            <a:spAutoFit/>
          </a:bodyPr>
          <a:lstStyle/>
          <a:p>
            <a:pPr>
              <a:defRPr/>
            </a:pPr>
          </a:p>
        </p:txBody>
      </p:sp>
      <p:sp>
        <p:nvSpPr>
          <p:cNvPr id="12" name="TextBox 11"/>
          <p:cNvSpPr txBox="1"/>
          <p:nvPr/>
        </p:nvSpPr>
        <p:spPr>
          <a:xfrm>
            <a:off x="5639327" y="1908203"/>
            <a:ext cx="3368230" cy="646331"/>
          </a:xfrm>
          <a:prstGeom prst="rect">
            <a:avLst/>
          </a:prstGeom>
          <a:noFill/>
        </p:spPr>
        <p:txBody>
          <a:bodyPr wrap="none">
            <a:spAutoFit/>
          </a:bodyPr>
          <a:lstStyle/>
          <a:p>
            <a:pPr>
              <a:defRPr/>
            </a:pPr>
            <a:r>
              <a:t>138.76.29.7, 5001   10.0.0.1, 3345</a:t>
            </a:r>
          </a:p>
          <a:p>
            <a:pPr>
              <a:defRPr/>
            </a:pPr>
            <a:r>
              <a:t>……                                         ……</a:t>
            </a:r>
          </a:p>
        </p:txBody>
      </p:sp>
      <p:sp>
        <p:nvSpPr>
          <p:cNvPr id="13" name="TextBox 12"/>
          <p:cNvSpPr txBox="1"/>
          <p:nvPr/>
        </p:nvSpPr>
        <p:spPr>
          <a:xfrm>
            <a:off x="4335144" y="5100252"/>
            <a:ext cx="3559175" cy="617861"/>
          </a:xfrm>
          <a:prstGeom prst="rect">
            <a:avLst/>
          </a:prstGeom>
          <a:noFill/>
        </p:spPr>
        <p:txBody>
          <a:bodyPr wrap="none">
            <a:spAutoFit/>
          </a:bodyPr>
          <a:lstStyle/>
          <a:p>
            <a:pPr>
              <a:defRPr/>
            </a:pPr>
            <a:r>
              <a:t>3: reply arrives, destination address: 138.76.29.7, 5001</a:t>
            </a:r>
          </a:p>
        </p:txBody>
      </p:sp>
      <p:sp>
        <p:nvSpPr>
          <p:cNvPr id="14" name="TextBox 13"/>
          <p:cNvSpPr txBox="1"/>
          <p:nvPr/>
        </p:nvSpPr>
        <p:spPr>
          <a:xfrm>
            <a:off x="10630848" y="3110551"/>
            <a:ext cx="859531" cy="338554"/>
          </a:xfrm>
          <a:prstGeom prst="rect">
            <a:avLst/>
          </a:prstGeom>
          <a:noFill/>
        </p:spPr>
        <p:txBody>
          <a:bodyPr wrap="none">
            <a:spAutoFit/>
          </a:bodyPr>
          <a:lstStyle/>
          <a:p>
            <a:pPr>
              <a:defRPr/>
            </a:pPr>
            <a:r>
              <a:t>10.0.0.1</a:t>
            </a:r>
          </a:p>
        </p:txBody>
      </p:sp>
      <p:sp>
        <p:nvSpPr>
          <p:cNvPr id="15" name="TextBox 14"/>
          <p:cNvSpPr txBox="1"/>
          <p:nvPr/>
        </p:nvSpPr>
        <p:spPr>
          <a:xfrm>
            <a:off x="10576097" y="3803830"/>
            <a:ext cx="859531" cy="338554"/>
          </a:xfrm>
          <a:prstGeom prst="rect">
            <a:avLst/>
          </a:prstGeom>
          <a:noFill/>
        </p:spPr>
        <p:txBody>
          <a:bodyPr wrap="none">
            <a:spAutoFit/>
          </a:bodyPr>
          <a:lstStyle/>
          <a:p>
            <a:pPr>
              <a:defRPr/>
            </a:pPr>
            <a:r>
              <a:t>10.0.0.2</a:t>
            </a:r>
          </a:p>
        </p:txBody>
      </p:sp>
      <p:sp>
        <p:nvSpPr>
          <p:cNvPr id="16" name="TextBox 15"/>
          <p:cNvSpPr txBox="1"/>
          <p:nvPr/>
        </p:nvSpPr>
        <p:spPr>
          <a:xfrm>
            <a:off x="10549744" y="4526460"/>
            <a:ext cx="859531" cy="338554"/>
          </a:xfrm>
          <a:prstGeom prst="rect">
            <a:avLst/>
          </a:prstGeom>
          <a:noFill/>
        </p:spPr>
        <p:txBody>
          <a:bodyPr wrap="none">
            <a:spAutoFit/>
          </a:bodyPr>
          <a:lstStyle/>
          <a:p>
            <a:pPr>
              <a:defRPr/>
            </a:pPr>
            <a:r>
              <a:t>10.0.0.3</a:t>
            </a:r>
          </a:p>
        </p:txBody>
      </p:sp>
      <p:sp>
        <p:nvSpPr>
          <p:cNvPr id="17" name="TextBox 16"/>
          <p:cNvSpPr txBox="1"/>
          <p:nvPr/>
        </p:nvSpPr>
        <p:spPr>
          <a:xfrm>
            <a:off x="838200" y="57922"/>
            <a:ext cx="10515600" cy="1067951"/>
          </a:xfrm>
          <a:prstGeom prst="rect">
            <a:avLst/>
          </a:prstGeom>
          <a:noFill/>
        </p:spPr>
        <p:txBody>
          <a:bodyPr wrap="none">
            <a:spAutoFit/>
          </a:bodyPr>
          <a:lstStyle/>
          <a:p>
            <a:pPr>
              <a:defRPr/>
            </a:pPr>
            <a:r>
              <a:t>NAT: Network Address Translation</a:t>
            </a:r>
          </a:p>
        </p:txBody>
      </p:sp>
      <p:sp>
        <p:nvSpPr>
          <p:cNvPr id="18" name="TextBox 17"/>
          <p:cNvSpPr txBox="1"/>
          <p:nvPr/>
        </p:nvSpPr>
        <p:spPr>
          <a:xfrm>
            <a:off x="95815" y="3230107"/>
            <a:ext cx="4180780" cy="3200876"/>
          </a:xfrm>
          <a:prstGeom prst="rect">
            <a:avLst/>
          </a:prstGeom>
          <a:noFill/>
        </p:spPr>
        <p:txBody>
          <a:bodyPr wrap="none">
            <a:spAutoFit/>
          </a:bodyPr>
          <a:lstStyle/>
          <a:p>
            <a:pPr>
              <a:defRPr/>
            </a:pPr>
            <a:r>
              <a:t>Advantages:</a:t>
            </a:r>
          </a:p>
          <a:p>
            <a:pPr>
              <a:defRPr/>
            </a:pPr>
            <a:r>
              <a:t>Can change addresses of host in local network without notifying outside world</a:t>
            </a:r>
          </a:p>
          <a:p>
            <a:pPr>
              <a:defRPr/>
            </a:pPr>
            <a:r>
              <a:t>Security: devices inside local net not directly addressable, visible by outside world</a:t>
            </a:r>
          </a:p>
        </p:txBody>
      </p:sp>
    </p:spTree>
  </p:cSld>
  <p:clrMapOvr>
    <a:masterClrMapping/>
  </p:clrMapOvr>
</p:sld>
</file>

<file path=ppt/slides/slide5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56925" y="1386683"/>
            <a:ext cx="11478149" cy="5190154"/>
          </a:xfrm>
          <a:prstGeom prst="rect">
            <a:avLst/>
          </a:prstGeom>
          <a:noFill/>
        </p:spPr>
        <p:txBody>
          <a:bodyPr wrap="none">
            <a:spAutoFit/>
          </a:bodyPr>
          <a:lstStyle/>
          <a:p>
            <a:pPr>
              <a:defRPr/>
            </a:pPr>
            <a:r>
              <a:t> Implementation: NAT router must (transparently):</a:t>
            </a:r>
          </a:p>
          <a:p>
            <a:pPr>
              <a:defRPr/>
            </a:pPr>
            <a:r>
              <a:t>Outgoing datagrams: replace (source IP address, port #) of every outgoing datagram to (NAT IP address, new port #)</a:t>
            </a:r>
          </a:p>
          <a:p>
            <a:pPr>
              <a:defRPr/>
            </a:pPr>
            <a:r>
              <a:t>Remote clients/servers will respond using (NAT IP address, new port #) as destination address</a:t>
            </a:r>
          </a:p>
          <a:p>
            <a:pPr>
              <a:defRPr/>
            </a:pPr>
            <a:r>
              <a:t>Remember (in NAT translation table) every (source IP address, port #)  to (NAT IP address, new port #) translation pair</a:t>
            </a:r>
          </a:p>
          <a:p>
            <a:pPr>
              <a:defRPr/>
            </a:pPr>
            <a:r>
              <a:t>Incoming datagrams: replace (NAT IP address, new port #) in destination fields of every incoming datagram with corresponding (source IP address, port #) stored in NAT table</a:t>
            </a:r>
          </a:p>
        </p:txBody>
      </p:sp>
      <p:sp>
        <p:nvSpPr>
          <p:cNvPr id="3" name="TextBox 2"/>
          <p:cNvSpPr txBox="1"/>
          <p:nvPr/>
        </p:nvSpPr>
        <p:spPr>
          <a:xfrm>
            <a:off x="703288" y="281163"/>
            <a:ext cx="10515600" cy="1067951"/>
          </a:xfrm>
          <a:prstGeom prst="rect">
            <a:avLst/>
          </a:prstGeom>
          <a:noFill/>
        </p:spPr>
        <p:txBody>
          <a:bodyPr wrap="none">
            <a:spAutoFit/>
          </a:bodyPr>
          <a:lstStyle/>
          <a:p>
            <a:pPr>
              <a:defRPr/>
            </a:pPr>
            <a:r>
              <a:t>NAT: Network Address Translation</a:t>
            </a:r>
          </a:p>
        </p:txBody>
      </p:sp>
    </p:spTree>
  </p:cSld>
  <p:clrMapOvr>
    <a:masterClrMapping/>
  </p:clrMapOvr>
</p:sld>
</file>

<file path=ppt/slides/slide5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5, Lecture 2: Forwarding and Routing</a:t>
            </a:r>
          </a:p>
        </p:txBody>
      </p:sp>
    </p:spTree>
  </p:cSld>
  <p:clrMapOvr>
    <a:masterClrMapping/>
  </p:clrMapOvr>
</p:sld>
</file>

<file path=ppt/slides/slide5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Packet Forwarding</a:t>
            </a:r>
          </a:p>
          <a:p>
            <a:pPr>
              <a:defRPr/>
            </a:pPr>
            <a:r>
              <a:t>Define the Routing Problem</a:t>
            </a:r>
          </a:p>
          <a:p>
            <a:pPr>
              <a:defRPr/>
            </a:pPr>
            <a:r>
              <a:t>Routing Protocol: Link State</a:t>
            </a:r>
          </a:p>
          <a:p>
            <a:pPr>
              <a:defRPr/>
            </a:pPr>
          </a:p>
          <a:p>
            <a:pPr>
              <a:defRPr/>
            </a:pPr>
          </a:p>
        </p:txBody>
      </p:sp>
    </p:spTree>
  </p:cSld>
  <p:clrMapOvr>
    <a:masterClrMapping/>
  </p:clrMapOvr>
</p:sld>
</file>

<file path=ppt/slides/slide5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36525"/>
            <a:ext cx="10515600" cy="694055"/>
          </a:xfrm>
          <a:prstGeom prst="rect">
            <a:avLst/>
          </a:prstGeom>
          <a:noFill/>
        </p:spPr>
        <p:txBody>
          <a:bodyPr wrap="none">
            <a:spAutoFit/>
          </a:bodyPr>
          <a:lstStyle/>
          <a:p>
            <a:pPr>
              <a:defRPr/>
            </a:pPr>
            <a:r>
              <a:t>Review: Router Architecture</a:t>
            </a:r>
          </a:p>
        </p:txBody>
      </p:sp>
      <p:sp>
        <p:nvSpPr>
          <p:cNvPr id="3" name="TextBox 2"/>
          <p:cNvSpPr txBox="1"/>
          <p:nvPr/>
        </p:nvSpPr>
        <p:spPr>
          <a:xfrm>
            <a:off x="474483" y="1117477"/>
            <a:ext cx="4832974" cy="523220"/>
          </a:xfrm>
          <a:prstGeom prst="rect">
            <a:avLst/>
          </a:prstGeom>
          <a:noFill/>
        </p:spPr>
        <p:txBody>
          <a:bodyPr wrap="none">
            <a:spAutoFit/>
          </a:bodyPr>
          <a:lstStyle/>
          <a:p>
            <a:pPr>
              <a:defRPr/>
            </a:pPr>
            <a:r>
              <a:t>Generic router architecture:</a:t>
            </a:r>
          </a:p>
        </p:txBody>
      </p:sp>
      <p:sp>
        <p:nvSpPr>
          <p:cNvPr id="4" name="TextBox 3"/>
          <p:cNvSpPr txBox="1"/>
          <p:nvPr/>
        </p:nvSpPr>
        <p:spPr>
          <a:xfrm>
            <a:off x="2192255" y="5240354"/>
            <a:ext cx="1911350" cy="366712"/>
          </a:xfrm>
          <a:prstGeom prst="rect">
            <a:avLst/>
          </a:prstGeom>
          <a:noFill/>
        </p:spPr>
        <p:txBody>
          <a:bodyPr wrap="none">
            <a:spAutoFit/>
          </a:bodyPr>
          <a:lstStyle/>
          <a:p>
            <a:pPr>
              <a:defRPr/>
            </a:pPr>
            <a:r>
              <a:t>router input ports</a:t>
            </a:r>
          </a:p>
        </p:txBody>
      </p:sp>
      <p:sp>
        <p:nvSpPr>
          <p:cNvPr id="5" name="TextBox 4"/>
          <p:cNvSpPr txBox="1"/>
          <p:nvPr/>
        </p:nvSpPr>
        <p:spPr>
          <a:xfrm>
            <a:off x="6216567" y="5281629"/>
            <a:ext cx="2051050" cy="366712"/>
          </a:xfrm>
          <a:prstGeom prst="rect">
            <a:avLst/>
          </a:prstGeom>
          <a:noFill/>
        </p:spPr>
        <p:txBody>
          <a:bodyPr wrap="none">
            <a:spAutoFit/>
          </a:bodyPr>
          <a:lstStyle/>
          <a:p>
            <a:pPr>
              <a:defRPr/>
            </a:pPr>
            <a:r>
              <a:t>router output ports</a:t>
            </a:r>
          </a:p>
        </p:txBody>
      </p:sp>
      <p:sp>
        <p:nvSpPr>
          <p:cNvPr id="6" name="TextBox 5"/>
          <p:cNvSpPr txBox="1"/>
          <p:nvPr/>
        </p:nvSpPr>
        <p:spPr>
          <a:xfrm>
            <a:off x="9022891" y="2684479"/>
            <a:ext cx="2826209" cy="1015663"/>
          </a:xfrm>
          <a:prstGeom prst="rect">
            <a:avLst/>
          </a:prstGeom>
          <a:noFill/>
        </p:spPr>
        <p:txBody>
          <a:bodyPr wrap="none">
            <a:spAutoFit/>
          </a:bodyPr>
          <a:lstStyle/>
          <a:p>
            <a:pPr>
              <a:defRPr/>
            </a:pPr>
            <a:r>
              <a:t>Forwarding, data plane  (hardware): operates in nanosecond</a:t>
            </a:r>
          </a:p>
        </p:txBody>
      </p:sp>
      <p:sp>
        <p:nvSpPr>
          <p:cNvPr id="7" name="TextBox 6"/>
          <p:cNvSpPr txBox="1"/>
          <p:nvPr/>
        </p:nvSpPr>
        <p:spPr>
          <a:xfrm>
            <a:off x="9122645" y="1582101"/>
            <a:ext cx="2726455" cy="1015663"/>
          </a:xfrm>
          <a:prstGeom prst="rect">
            <a:avLst/>
          </a:prstGeom>
          <a:noFill/>
        </p:spPr>
        <p:txBody>
          <a:bodyPr wrap="none">
            <a:spAutoFit/>
          </a:bodyPr>
          <a:lstStyle/>
          <a:p>
            <a:pPr>
              <a:defRPr/>
            </a:pPr>
            <a:r>
              <a:t>Routing, control plane (software): operates in millisecond time frame</a:t>
            </a:r>
          </a:p>
        </p:txBody>
      </p:sp>
      <p:sp>
        <p:nvSpPr>
          <p:cNvPr id="8" name="TextBox 7"/>
          <p:cNvSpPr txBox="1"/>
          <p:nvPr/>
        </p:nvSpPr>
        <p:spPr>
          <a:xfrm>
            <a:off x="3751180" y="2174891"/>
            <a:ext cx="512762" cy="73025"/>
          </a:xfrm>
          <a:prstGeom prst="rect">
            <a:avLst/>
          </a:prstGeom>
          <a:noFill/>
        </p:spPr>
        <p:txBody>
          <a:bodyPr wrap="none">
            <a:spAutoFit/>
          </a:bodyPr>
          <a:lstStyle/>
          <a:p>
            <a:pPr>
              <a:defRPr/>
            </a:pPr>
          </a:p>
        </p:txBody>
      </p:sp>
      <p:sp>
        <p:nvSpPr>
          <p:cNvPr id="9" name="TextBox 8"/>
          <p:cNvSpPr txBox="1"/>
          <p:nvPr/>
        </p:nvSpPr>
        <p:spPr>
          <a:xfrm>
            <a:off x="943387" y="3445215"/>
            <a:ext cx="1490199" cy="840230"/>
          </a:xfrm>
          <a:prstGeom prst="rect">
            <a:avLst/>
          </a:prstGeom>
          <a:noFill/>
        </p:spPr>
        <p:txBody>
          <a:bodyPr wrap="none">
            <a:spAutoFit/>
          </a:bodyPr>
          <a:lstStyle/>
          <a:p>
            <a:pPr>
              <a:defRPr/>
            </a:pPr>
            <a:r>
              <a:t>Input port</a:t>
            </a:r>
          </a:p>
          <a:p>
            <a:pPr>
              <a:defRPr/>
            </a:pPr>
            <a:r>
              <a:t>(e.g.,</a:t>
            </a:r>
          </a:p>
          <a:p>
            <a:pPr>
              <a:defRPr/>
            </a:pPr>
            <a:r>
              <a:t>Ethernet)</a:t>
            </a:r>
          </a:p>
        </p:txBody>
      </p:sp>
      <p:sp>
        <p:nvSpPr>
          <p:cNvPr id="10" name="TextBox 9"/>
          <p:cNvSpPr txBox="1"/>
          <p:nvPr/>
        </p:nvSpPr>
        <p:spPr>
          <a:xfrm>
            <a:off x="7690926" y="3445215"/>
            <a:ext cx="1431719" cy="840230"/>
          </a:xfrm>
          <a:prstGeom prst="rect">
            <a:avLst/>
          </a:prstGeom>
          <a:noFill/>
        </p:spPr>
        <p:txBody>
          <a:bodyPr wrap="none">
            <a:spAutoFit/>
          </a:bodyPr>
          <a:lstStyle/>
          <a:p>
            <a:pPr>
              <a:defRPr/>
            </a:pPr>
            <a:r>
              <a:t>Output port</a:t>
            </a:r>
          </a:p>
          <a:p>
            <a:pPr>
              <a:defRPr/>
            </a:pPr>
            <a:r>
              <a:t>(e.g.,</a:t>
            </a:r>
          </a:p>
          <a:p>
            <a:pPr>
              <a:defRPr/>
            </a:pPr>
            <a:r>
              <a:t>Ethernet)</a:t>
            </a:r>
          </a:p>
        </p:txBody>
      </p:sp>
      <p:sp>
        <p:nvSpPr>
          <p:cNvPr id="11" name="TextBox 10"/>
          <p:cNvSpPr txBox="1"/>
          <p:nvPr/>
        </p:nvSpPr>
        <p:spPr>
          <a:xfrm>
            <a:off x="3467549" y="5705272"/>
            <a:ext cx="3370785" cy="646331"/>
          </a:xfrm>
          <a:prstGeom prst="rect">
            <a:avLst/>
          </a:prstGeom>
          <a:noFill/>
        </p:spPr>
        <p:txBody>
          <a:bodyPr wrap="none">
            <a:spAutoFit/>
          </a:bodyPr>
          <a:lstStyle/>
          <a:p>
            <a:pPr>
              <a:defRPr/>
            </a:pPr>
            <a:r>
              <a:t>Input ports and output ports are connected via switching fabrics</a:t>
            </a:r>
          </a:p>
        </p:txBody>
      </p:sp>
    </p:spTree>
  </p:cSld>
  <p:clrMapOvr>
    <a:masterClrMapping/>
  </p:clrMapOvr>
</p:sld>
</file>

<file path=ppt/slides/slide5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78396" y="42241"/>
            <a:ext cx="10515600" cy="885692"/>
          </a:xfrm>
          <a:prstGeom prst="rect">
            <a:avLst/>
          </a:prstGeom>
          <a:noFill/>
        </p:spPr>
        <p:txBody>
          <a:bodyPr wrap="none">
            <a:spAutoFit/>
          </a:bodyPr>
          <a:lstStyle/>
          <a:p>
            <a:pPr>
              <a:defRPr/>
            </a:pPr>
            <a:r>
              <a:t>Switching fabrics</a:t>
            </a:r>
          </a:p>
        </p:txBody>
      </p:sp>
      <p:sp>
        <p:nvSpPr>
          <p:cNvPr id="3" name="TextBox 2"/>
          <p:cNvSpPr txBox="1"/>
          <p:nvPr/>
        </p:nvSpPr>
        <p:spPr>
          <a:xfrm>
            <a:off x="63419" y="835577"/>
            <a:ext cx="11035748" cy="2495799"/>
          </a:xfrm>
          <a:prstGeom prst="rect">
            <a:avLst/>
          </a:prstGeom>
          <a:noFill/>
        </p:spPr>
        <p:txBody>
          <a:bodyPr wrap="none">
            <a:spAutoFit/>
          </a:bodyPr>
          <a:lstStyle/>
          <a:p>
            <a:pPr>
              <a:defRPr/>
            </a:pPr>
            <a:r>
              <a:t>Transfer packet from input link to appropriate output link</a:t>
            </a:r>
          </a:p>
          <a:p>
            <a:pPr>
              <a:defRPr/>
            </a:pPr>
            <a:r>
              <a:t>Switching rate: rate at which packets can be transfer from inputs to outputs</a:t>
            </a:r>
          </a:p>
          <a:p>
            <a:pPr>
              <a:defRPr/>
            </a:pPr>
            <a:r>
              <a:t>Often measured as multiple of input/output line rate</a:t>
            </a:r>
          </a:p>
          <a:p>
            <a:pPr>
              <a:defRPr/>
            </a:pPr>
            <a:r>
              <a:t>N inputs: switching rate N times line rate R</a:t>
            </a:r>
          </a:p>
          <a:p>
            <a:pPr>
              <a:defRPr/>
            </a:pPr>
            <a:r>
              <a:t>Three major types of switching fabrics:</a:t>
            </a:r>
          </a:p>
        </p:txBody>
      </p:sp>
    </p:spTree>
  </p:cSld>
  <p:clrMapOvr>
    <a:masterClrMapping/>
  </p:clrMapOvr>
</p:sld>
</file>

<file path=ppt/slides/slide5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4256" y="42831"/>
            <a:ext cx="10515600" cy="894622"/>
          </a:xfrm>
          <a:prstGeom prst="rect">
            <a:avLst/>
          </a:prstGeom>
          <a:noFill/>
        </p:spPr>
        <p:txBody>
          <a:bodyPr wrap="none">
            <a:spAutoFit/>
          </a:bodyPr>
          <a:lstStyle/>
          <a:p>
            <a:pPr>
              <a:defRPr/>
            </a:pPr>
            <a:r>
              <a:t>Input Port Functions</a:t>
            </a:r>
          </a:p>
        </p:txBody>
      </p:sp>
      <p:sp>
        <p:nvSpPr>
          <p:cNvPr id="3" name="TextBox 2"/>
          <p:cNvSpPr txBox="1"/>
          <p:nvPr/>
        </p:nvSpPr>
        <p:spPr>
          <a:xfrm>
            <a:off x="2305988" y="1213748"/>
            <a:ext cx="4568825" cy="1836737"/>
          </a:xfrm>
          <a:prstGeom prst="rect">
            <a:avLst/>
          </a:prstGeom>
          <a:noFill/>
        </p:spPr>
        <p:txBody>
          <a:bodyPr wrap="none">
            <a:spAutoFit/>
          </a:bodyPr>
          <a:lstStyle/>
          <a:p>
            <a:pPr>
              <a:defRPr/>
            </a:pPr>
          </a:p>
        </p:txBody>
      </p:sp>
      <p:sp>
        <p:nvSpPr>
          <p:cNvPr id="4" name="TextBox 3"/>
          <p:cNvSpPr txBox="1"/>
          <p:nvPr/>
        </p:nvSpPr>
        <p:spPr>
          <a:xfrm>
            <a:off x="2461563" y="1728098"/>
            <a:ext cx="1417638" cy="828675"/>
          </a:xfrm>
          <a:prstGeom prst="rect">
            <a:avLst/>
          </a:prstGeom>
          <a:noFill/>
        </p:spPr>
        <p:txBody>
          <a:bodyPr wrap="none">
            <a:spAutoFit/>
          </a:bodyPr>
          <a:lstStyle/>
          <a:p>
            <a:pPr>
              <a:defRPr/>
            </a:pPr>
            <a:r>
              <a:t>line</a:t>
            </a:r>
          </a:p>
          <a:p>
            <a:pPr>
              <a:defRPr/>
            </a:pPr>
            <a:r>
              <a:t>termination</a:t>
            </a:r>
          </a:p>
        </p:txBody>
      </p:sp>
      <p:sp>
        <p:nvSpPr>
          <p:cNvPr id="5" name="TextBox 4"/>
          <p:cNvSpPr txBox="1"/>
          <p:nvPr/>
        </p:nvSpPr>
        <p:spPr>
          <a:xfrm>
            <a:off x="5436538" y="1350273"/>
            <a:ext cx="1247775" cy="1504950"/>
          </a:xfrm>
          <a:prstGeom prst="rect">
            <a:avLst/>
          </a:prstGeom>
          <a:noFill/>
        </p:spPr>
        <p:txBody>
          <a:bodyPr wrap="none">
            <a:spAutoFit/>
          </a:bodyPr>
          <a:lstStyle/>
          <a:p>
            <a:pPr>
              <a:defRPr/>
            </a:pPr>
          </a:p>
        </p:txBody>
      </p:sp>
      <p:sp>
        <p:nvSpPr>
          <p:cNvPr id="6" name="TextBox 5"/>
          <p:cNvSpPr txBox="1"/>
          <p:nvPr/>
        </p:nvSpPr>
        <p:spPr>
          <a:xfrm>
            <a:off x="2029763" y="2139260"/>
            <a:ext cx="423863" cy="0"/>
          </a:xfrm>
          <a:prstGeom prst="rect">
            <a:avLst/>
          </a:prstGeom>
          <a:noFill/>
        </p:spPr>
        <p:txBody>
          <a:bodyPr wrap="none">
            <a:spAutoFit/>
          </a:bodyPr>
          <a:lstStyle/>
          <a:p>
            <a:pPr>
              <a:defRPr/>
            </a:pPr>
          </a:p>
        </p:txBody>
      </p:sp>
      <p:sp>
        <p:nvSpPr>
          <p:cNvPr id="7" name="TextBox 6"/>
          <p:cNvSpPr txBox="1"/>
          <p:nvPr/>
        </p:nvSpPr>
        <p:spPr>
          <a:xfrm>
            <a:off x="3898251" y="2118623"/>
            <a:ext cx="190500" cy="1587"/>
          </a:xfrm>
          <a:prstGeom prst="rect">
            <a:avLst/>
          </a:prstGeom>
          <a:noFill/>
        </p:spPr>
        <p:txBody>
          <a:bodyPr wrap="none">
            <a:spAutoFit/>
          </a:bodyPr>
          <a:lstStyle/>
          <a:p>
            <a:pPr>
              <a:defRPr/>
            </a:pPr>
          </a:p>
        </p:txBody>
      </p:sp>
      <p:sp>
        <p:nvSpPr>
          <p:cNvPr id="8" name="TextBox 7"/>
          <p:cNvSpPr txBox="1"/>
          <p:nvPr/>
        </p:nvSpPr>
        <p:spPr>
          <a:xfrm>
            <a:off x="5241276" y="2075760"/>
            <a:ext cx="190500" cy="1588"/>
          </a:xfrm>
          <a:prstGeom prst="rect">
            <a:avLst/>
          </a:prstGeom>
          <a:noFill/>
        </p:spPr>
        <p:txBody>
          <a:bodyPr wrap="none">
            <a:spAutoFit/>
          </a:bodyPr>
          <a:lstStyle/>
          <a:p>
            <a:pPr>
              <a:defRPr/>
            </a:pPr>
          </a:p>
        </p:txBody>
      </p:sp>
      <p:sp>
        <p:nvSpPr>
          <p:cNvPr id="9" name="TextBox 8"/>
          <p:cNvSpPr txBox="1"/>
          <p:nvPr/>
        </p:nvSpPr>
        <p:spPr>
          <a:xfrm>
            <a:off x="6631926" y="2117035"/>
            <a:ext cx="736600" cy="1588"/>
          </a:xfrm>
          <a:prstGeom prst="rect">
            <a:avLst/>
          </a:prstGeom>
          <a:noFill/>
        </p:spPr>
        <p:txBody>
          <a:bodyPr wrap="none">
            <a:spAutoFit/>
          </a:bodyPr>
          <a:lstStyle/>
          <a:p>
            <a:pPr>
              <a:defRPr/>
            </a:pPr>
          </a:p>
        </p:txBody>
      </p:sp>
      <p:sp>
        <p:nvSpPr>
          <p:cNvPr id="10" name="TextBox 9"/>
          <p:cNvSpPr txBox="1"/>
          <p:nvPr/>
        </p:nvSpPr>
        <p:spPr>
          <a:xfrm>
            <a:off x="5468288" y="1362973"/>
            <a:ext cx="1250950" cy="1465262"/>
          </a:xfrm>
          <a:prstGeom prst="rect">
            <a:avLst/>
          </a:prstGeom>
          <a:noFill/>
        </p:spPr>
        <p:txBody>
          <a:bodyPr wrap="none">
            <a:spAutoFit/>
          </a:bodyPr>
          <a:lstStyle/>
          <a:p>
            <a:pPr>
              <a:defRPr/>
            </a:pPr>
            <a:r>
              <a:t>lookup,</a:t>
            </a:r>
          </a:p>
          <a:p>
            <a:pPr>
              <a:defRPr/>
            </a:pPr>
            <a:r>
              <a:t>forwarding</a:t>
            </a:r>
          </a:p>
          <a:p>
            <a:pPr>
              <a:defRPr/>
            </a:pPr>
          </a:p>
          <a:p>
            <a:pPr>
              <a:defRPr/>
            </a:pPr>
          </a:p>
          <a:p>
            <a:pPr>
              <a:defRPr/>
            </a:pPr>
            <a:r>
              <a:t>queueing</a:t>
            </a:r>
          </a:p>
        </p:txBody>
      </p:sp>
      <p:sp>
        <p:nvSpPr>
          <p:cNvPr id="11" name="TextBox 10"/>
          <p:cNvSpPr txBox="1"/>
          <p:nvPr/>
        </p:nvSpPr>
        <p:spPr>
          <a:xfrm>
            <a:off x="6655406" y="3228865"/>
            <a:ext cx="5723283" cy="2956547"/>
          </a:xfrm>
          <a:prstGeom prst="rect">
            <a:avLst/>
          </a:prstGeom>
          <a:noFill/>
        </p:spPr>
        <p:txBody>
          <a:bodyPr wrap="none">
            <a:spAutoFit/>
          </a:bodyPr>
          <a:lstStyle/>
          <a:p>
            <a:pPr>
              <a:defRPr/>
            </a:pPr>
            <a:r>
              <a:t>Decentralized switching: </a:t>
            </a:r>
          </a:p>
          <a:p>
            <a:pPr>
              <a:defRPr/>
            </a:pPr>
            <a:r>
              <a:t>Using header field values, lookup output port using forwarding table in input port memory (“match plus action”)</a:t>
            </a:r>
          </a:p>
          <a:p>
            <a:pPr>
              <a:defRPr/>
            </a:pPr>
            <a:r>
              <a:t>Destination-based forwarding: forward based only on destination IP address (traditional)</a:t>
            </a:r>
          </a:p>
          <a:p>
            <a:pPr>
              <a:defRPr/>
            </a:pPr>
            <a:r>
              <a:t>Generalized forwarding: forward based on any set of header field values</a:t>
            </a:r>
          </a:p>
        </p:txBody>
      </p:sp>
      <p:sp>
        <p:nvSpPr>
          <p:cNvPr id="12" name="TextBox 11"/>
          <p:cNvSpPr txBox="1"/>
          <p:nvPr/>
        </p:nvSpPr>
        <p:spPr>
          <a:xfrm>
            <a:off x="275871" y="3140973"/>
            <a:ext cx="2841714" cy="1384995"/>
          </a:xfrm>
          <a:prstGeom prst="rect">
            <a:avLst/>
          </a:prstGeom>
          <a:noFill/>
        </p:spPr>
        <p:txBody>
          <a:bodyPr wrap="none">
            <a:spAutoFit/>
          </a:bodyPr>
          <a:lstStyle/>
          <a:p>
            <a:pPr>
              <a:defRPr/>
            </a:pPr>
            <a:r>
              <a:t>Physical layer:</a:t>
            </a:r>
          </a:p>
          <a:p>
            <a:pPr>
              <a:defRPr/>
            </a:pPr>
            <a:r>
              <a:t>Decode the optical /electrical signal into 1s and 0s</a:t>
            </a:r>
          </a:p>
        </p:txBody>
      </p:sp>
      <p:sp>
        <p:nvSpPr>
          <p:cNvPr id="13" name="TextBox 12"/>
          <p:cNvSpPr txBox="1"/>
          <p:nvPr/>
        </p:nvSpPr>
        <p:spPr>
          <a:xfrm>
            <a:off x="7357413" y="597798"/>
            <a:ext cx="11113" cy="2865437"/>
          </a:xfrm>
          <a:prstGeom prst="rect">
            <a:avLst/>
          </a:prstGeom>
          <a:noFill/>
        </p:spPr>
        <p:txBody>
          <a:bodyPr wrap="none">
            <a:spAutoFit/>
          </a:bodyPr>
          <a:lstStyle/>
          <a:p>
            <a:pPr>
              <a:defRPr/>
            </a:pPr>
          </a:p>
        </p:txBody>
      </p:sp>
      <p:sp>
        <p:nvSpPr>
          <p:cNvPr id="14" name="TextBox 13"/>
          <p:cNvSpPr txBox="1"/>
          <p:nvPr/>
        </p:nvSpPr>
        <p:spPr>
          <a:xfrm>
            <a:off x="7449488" y="1726510"/>
            <a:ext cx="1055688" cy="828675"/>
          </a:xfrm>
          <a:prstGeom prst="rect">
            <a:avLst/>
          </a:prstGeom>
          <a:noFill/>
        </p:spPr>
        <p:txBody>
          <a:bodyPr wrap="none">
            <a:spAutoFit/>
          </a:bodyPr>
          <a:lstStyle/>
          <a:p>
            <a:pPr>
              <a:defRPr/>
            </a:pPr>
            <a:r>
              <a:t>switch</a:t>
            </a:r>
          </a:p>
          <a:p>
            <a:pPr>
              <a:defRPr/>
            </a:pPr>
            <a:r>
              <a:t>fabric</a:t>
            </a:r>
          </a:p>
        </p:txBody>
      </p:sp>
      <p:sp>
        <p:nvSpPr>
          <p:cNvPr id="15" name="TextBox 14"/>
          <p:cNvSpPr txBox="1"/>
          <p:nvPr/>
        </p:nvSpPr>
        <p:spPr>
          <a:xfrm>
            <a:off x="2774301" y="2650435"/>
            <a:ext cx="446087" cy="490538"/>
          </a:xfrm>
          <a:prstGeom prst="rect">
            <a:avLst/>
          </a:prstGeom>
          <a:noFill/>
        </p:spPr>
        <p:txBody>
          <a:bodyPr wrap="none">
            <a:spAutoFit/>
          </a:bodyPr>
          <a:lstStyle/>
          <a:p>
            <a:pPr>
              <a:defRPr/>
            </a:pPr>
          </a:p>
        </p:txBody>
      </p:sp>
      <p:sp>
        <p:nvSpPr>
          <p:cNvPr id="16" name="TextBox 15"/>
          <p:cNvSpPr txBox="1"/>
          <p:nvPr/>
        </p:nvSpPr>
        <p:spPr>
          <a:xfrm>
            <a:off x="5968351" y="2977459"/>
            <a:ext cx="544510" cy="830056"/>
          </a:xfrm>
          <a:prstGeom prst="rect">
            <a:avLst/>
          </a:prstGeom>
          <a:noFill/>
        </p:spPr>
        <p:txBody>
          <a:bodyPr wrap="none">
            <a:spAutoFit/>
          </a:bodyPr>
          <a:lstStyle/>
          <a:p>
            <a:pPr>
              <a:defRPr/>
            </a:pPr>
          </a:p>
        </p:txBody>
      </p:sp>
    </p:spTree>
  </p:cSld>
  <p:clrMapOvr>
    <a:masterClrMapping/>
  </p:clrMapOvr>
</p:sld>
</file>

<file path=ppt/slides/slide5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15284"/>
            <a:ext cx="10515600" cy="894622"/>
          </a:xfrm>
          <a:prstGeom prst="rect">
            <a:avLst/>
          </a:prstGeom>
          <a:noFill/>
        </p:spPr>
        <p:txBody>
          <a:bodyPr wrap="none">
            <a:spAutoFit/>
          </a:bodyPr>
          <a:lstStyle/>
          <a:p>
            <a:pPr>
              <a:defRPr/>
            </a:pPr>
            <a:r>
              <a:t>Output Port Queuing</a:t>
            </a:r>
          </a:p>
        </p:txBody>
      </p:sp>
      <p:sp>
        <p:nvSpPr>
          <p:cNvPr id="3" name="TextBox 2"/>
          <p:cNvSpPr txBox="1"/>
          <p:nvPr/>
        </p:nvSpPr>
        <p:spPr>
          <a:xfrm>
            <a:off x="9158" y="2933825"/>
            <a:ext cx="6866317" cy="3325647"/>
          </a:xfrm>
          <a:prstGeom prst="rect">
            <a:avLst/>
          </a:prstGeom>
          <a:noFill/>
        </p:spPr>
        <p:txBody>
          <a:bodyPr wrap="none">
            <a:spAutoFit/>
          </a:bodyPr>
          <a:lstStyle/>
          <a:p>
            <a:pPr>
              <a:defRPr/>
            </a:pPr>
            <a:r>
              <a:t>Buffering required when datagrams arrive from fabric faster than link transmission rate</a:t>
            </a:r>
          </a:p>
          <a:p>
            <a:pPr>
              <a:defRPr/>
            </a:pPr>
          </a:p>
          <a:p>
            <a:pPr>
              <a:defRPr/>
            </a:pPr>
            <a:r>
              <a:t>Drop policy: drop datagrams if no free buffers</a:t>
            </a:r>
          </a:p>
          <a:p>
            <a:pPr>
              <a:defRPr/>
            </a:pPr>
          </a:p>
          <a:p>
            <a:pPr>
              <a:defRPr/>
            </a:pPr>
            <a:r>
              <a:t>Scheduling discipline chooses among queued datagrams for transmission</a:t>
            </a:r>
          </a:p>
        </p:txBody>
      </p:sp>
      <p:sp>
        <p:nvSpPr>
          <p:cNvPr id="4" name="TextBox 3"/>
          <p:cNvSpPr txBox="1"/>
          <p:nvPr/>
        </p:nvSpPr>
        <p:spPr>
          <a:xfrm>
            <a:off x="938650" y="5182135"/>
            <a:ext cx="5131875" cy="1289003"/>
          </a:xfrm>
          <a:prstGeom prst="rect">
            <a:avLst/>
          </a:prstGeom>
          <a:noFill/>
        </p:spPr>
        <p:txBody>
          <a:bodyPr wrap="none">
            <a:spAutoFit/>
          </a:bodyPr>
          <a:lstStyle/>
          <a:p>
            <a:pPr>
              <a:defRPr/>
            </a:pPr>
          </a:p>
        </p:txBody>
      </p:sp>
    </p:spTree>
  </p:cSld>
  <p:clrMapOvr>
    <a:masterClrMapping/>
  </p:clrMapOvr>
</p:sld>
</file>

<file path=ppt/slides/slide5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15284"/>
            <a:ext cx="10515600" cy="799116"/>
          </a:xfrm>
          <a:prstGeom prst="rect">
            <a:avLst/>
          </a:prstGeom>
          <a:noFill/>
        </p:spPr>
        <p:txBody>
          <a:bodyPr wrap="none">
            <a:spAutoFit/>
          </a:bodyPr>
          <a:lstStyle/>
          <a:p>
            <a:pPr>
              <a:defRPr/>
            </a:pPr>
            <a:r>
              <a:t>Forwarding Pipeline</a:t>
            </a:r>
          </a:p>
        </p:txBody>
      </p:sp>
      <p:sp>
        <p:nvSpPr>
          <p:cNvPr id="3" name="TextBox 2"/>
          <p:cNvSpPr txBox="1"/>
          <p:nvPr/>
        </p:nvSpPr>
        <p:spPr>
          <a:xfrm>
            <a:off x="0" y="809165"/>
            <a:ext cx="7789237" cy="4265161"/>
          </a:xfrm>
          <a:prstGeom prst="rect">
            <a:avLst/>
          </a:prstGeom>
          <a:noFill/>
        </p:spPr>
        <p:txBody>
          <a:bodyPr wrap="none">
            <a:spAutoFit/>
          </a:bodyPr>
          <a:lstStyle/>
          <a:p>
            <a:pPr>
              <a:defRPr/>
            </a:pPr>
            <a:r>
              <a:t>When a packet arrives, what does the input linecard need to do?</a:t>
            </a:r>
          </a:p>
          <a:p>
            <a:pPr>
              <a:defRPr/>
            </a:pPr>
            <a:r>
              <a:t>Input port: Receive signals and assemble data packets </a:t>
            </a:r>
          </a:p>
          <a:p>
            <a:pPr>
              <a:defRPr/>
            </a:pPr>
            <a:r>
              <a:t>Process the packet:</a:t>
            </a:r>
          </a:p>
          <a:p>
            <a:pPr>
              <a:defRPr/>
            </a:pPr>
            <a:r>
              <a:t>Parse the packet to understand its headers, e.g. IPv4 or IPv6</a:t>
            </a:r>
          </a:p>
          <a:p>
            <a:pPr>
              <a:defRPr/>
            </a:pPr>
            <a:r>
              <a:t>Look up the next hop in the forwarding table</a:t>
            </a:r>
          </a:p>
          <a:p>
            <a:pPr>
              <a:defRPr/>
            </a:pPr>
            <a:r>
              <a:t>Update the packet: Decrement TTL, update checksum, fragment packet if it's too big, etc.</a:t>
            </a:r>
          </a:p>
          <a:p>
            <a:pPr>
              <a:defRPr/>
            </a:pPr>
            <a:r>
              <a:t>Send the packet onwards:</a:t>
            </a:r>
          </a:p>
          <a:p>
            <a:pPr>
              <a:defRPr/>
            </a:pPr>
            <a:r>
              <a:t>Fabric interconnect chip sends packets to other linecards via inter-chassis links</a:t>
            </a:r>
          </a:p>
          <a:p>
            <a:pPr>
              <a:defRPr/>
            </a:pPr>
          </a:p>
        </p:txBody>
      </p:sp>
    </p:spTree>
  </p:cSld>
  <p:clrMapOvr>
    <a:masterClrMapping/>
  </p:clrMapOvr>
</p:sld>
</file>

<file path=ppt/slides/slide5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98425"/>
            <a:ext cx="10515600" cy="749731"/>
          </a:xfrm>
          <a:prstGeom prst="rect">
            <a:avLst/>
          </a:prstGeom>
          <a:noFill/>
        </p:spPr>
        <p:txBody>
          <a:bodyPr wrap="none">
            <a:spAutoFit/>
          </a:bodyPr>
          <a:lstStyle/>
          <a:p>
            <a:pPr>
              <a:defRPr/>
            </a:pPr>
            <a:r>
              <a:t>Efficient Forwarding</a:t>
            </a:r>
          </a:p>
        </p:txBody>
      </p:sp>
      <p:sp>
        <p:nvSpPr>
          <p:cNvPr id="3" name="TextBox 2"/>
          <p:cNvSpPr txBox="1"/>
          <p:nvPr/>
        </p:nvSpPr>
        <p:spPr>
          <a:xfrm>
            <a:off x="167641" y="1040764"/>
            <a:ext cx="7924796" cy="5641975"/>
          </a:xfrm>
          <a:prstGeom prst="rect">
            <a:avLst/>
          </a:prstGeom>
          <a:noFill/>
        </p:spPr>
        <p:txBody>
          <a:bodyPr wrap="none">
            <a:spAutoFit/>
          </a:bodyPr>
          <a:lstStyle/>
          <a:p>
            <a:pPr>
              <a:defRPr/>
            </a:pPr>
            <a:r>
              <a:t>The forwarding table is a map (key-value pairs)</a:t>
            </a:r>
          </a:p>
          <a:p>
            <a:pPr>
              <a:defRPr/>
            </a:pPr>
            <a:r>
              <a:t>How do we do fast lookups?</a:t>
            </a:r>
          </a:p>
          <a:p>
            <a:pPr>
              <a:defRPr/>
            </a:pPr>
            <a:r>
              <a:t>Challenges:</a:t>
            </a:r>
          </a:p>
          <a:p>
            <a:pPr>
              <a:defRPr/>
            </a:pPr>
            <a:r>
              <a:t>Entries can contain a range of addresses, not just one</a:t>
            </a:r>
          </a:p>
          <a:p>
            <a:pPr>
              <a:defRPr/>
            </a:pPr>
            <a:r>
              <a:t>Ranges might overlap; A destination can match multiple entries. E.g., output port 5 connects to hosts in 2.1.1.0/24</a:t>
            </a:r>
          </a:p>
          <a:p>
            <a:pPr>
              <a:defRPr/>
            </a:pPr>
          </a:p>
          <a:p>
            <a:pPr>
              <a:defRPr/>
            </a:pPr>
            <a:r>
              <a:t>Naive solution: Write out the whole range:</a:t>
            </a:r>
          </a:p>
          <a:p>
            <a:pPr>
              <a:defRPr/>
            </a:pPr>
            <a:r>
              <a:t>Table gets really big</a:t>
            </a:r>
          </a:p>
          <a:p>
            <a:pPr>
              <a:defRPr/>
            </a:pPr>
            <a:r>
              <a:t>If a route changes, we have to update tons of entries. E.g., 2.1.1.0/24 connects to port 6?</a:t>
            </a:r>
          </a:p>
          <a:p>
            <a:pPr>
              <a:defRPr/>
            </a:pPr>
            <a:r>
              <a:t>We need something smarter</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925203"/>
          </a:xfrm>
          <a:prstGeom prst="rect">
            <a:avLst/>
          </a:prstGeom>
          <a:noFill/>
        </p:spPr>
        <p:txBody>
          <a:bodyPr wrap="none">
            <a:spAutoFit/>
          </a:bodyPr>
          <a:lstStyle/>
          <a:p>
            <a:pPr>
              <a:defRPr/>
            </a:pPr>
            <a:r>
              <a:t>Substitution-permutation Networks (SPN)</a:t>
            </a:r>
          </a:p>
        </p:txBody>
      </p:sp>
      <p:sp>
        <p:nvSpPr>
          <p:cNvPr id="3" name="TextBox 2"/>
          <p:cNvSpPr txBox="1"/>
          <p:nvPr/>
        </p:nvSpPr>
        <p:spPr>
          <a:xfrm>
            <a:off x="838200" y="1014293"/>
            <a:ext cx="10515600" cy="925202"/>
          </a:xfrm>
          <a:prstGeom prst="rect">
            <a:avLst/>
          </a:prstGeom>
          <a:noFill/>
        </p:spPr>
        <p:txBody>
          <a:bodyPr wrap="none">
            <a:spAutoFit/>
          </a:bodyPr>
          <a:lstStyle/>
          <a:p>
            <a:pPr>
              <a:defRPr/>
            </a:pPr>
            <a:r>
              <a:t>A SPN is an iterated block cipher where a round consists of a substitution operation followed by a permutation operation</a:t>
            </a:r>
          </a:p>
          <a:p>
            <a:pPr>
              <a:defRPr/>
            </a:pPr>
          </a:p>
        </p:txBody>
      </p:sp>
      <p:pic>
        <p:nvPicPr>
          <p:cNvPr id="4" name="Picture 3" descr="image.png"/>
          <p:cNvPicPr>
            <a:picLocks noChangeAspect="1"/>
          </p:cNvPicPr>
          <p:nvPr/>
        </p:nvPicPr>
        <p:blipFill>
          <a:blip r:embed="rId2"/>
          <a:stretch>
            <a:fillRect/>
          </a:stretch>
        </p:blipFill>
        <p:spPr>
          <a:xfrm>
            <a:off x="7924800" y="2143290"/>
            <a:ext cx="3429000" cy="4543425"/>
          </a:xfrm>
          <a:prstGeom prst="rect">
            <a:avLst/>
          </a:prstGeom>
        </p:spPr>
      </p:pic>
    </p:spTree>
  </p:cSld>
  <p:clrMapOvr>
    <a:masterClrMapping/>
  </p:clrMapOvr>
</p:sld>
</file>

<file path=ppt/slides/slide5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75321" y="2129804"/>
            <a:ext cx="3702778" cy="2308324"/>
          </a:xfrm>
          <a:prstGeom prst="rect">
            <a:avLst/>
          </a:prstGeom>
          <a:noFill/>
        </p:spPr>
        <p:txBody>
          <a:bodyPr wrap="none">
            <a:spAutoFit/>
          </a:bodyPr>
          <a:lstStyle/>
          <a:p>
            <a:pPr>
              <a:defRPr/>
            </a:pPr>
            <a:r>
              <a:t>Q: What happens if ranges don’t divide up so nicely? E.g.,  packets with a destination address within a subset in this first range should go to interface 3?</a:t>
            </a:r>
          </a:p>
        </p:txBody>
      </p:sp>
      <p:pic>
        <p:nvPicPr>
          <p:cNvPr id="3" name="Picture 2" descr="image.png"/>
          <p:cNvPicPr>
            <a:picLocks noChangeAspect="1"/>
          </p:cNvPicPr>
          <p:nvPr/>
        </p:nvPicPr>
        <p:blipFill>
          <a:blip r:embed="rId2"/>
          <a:stretch>
            <a:fillRect/>
          </a:stretch>
        </p:blipFill>
        <p:spPr>
          <a:xfrm>
            <a:off x="110071" y="3826868"/>
            <a:ext cx="7998799" cy="2371325"/>
          </a:xfrm>
          <a:prstGeom prst="rect">
            <a:avLst/>
          </a:prstGeom>
        </p:spPr>
      </p:pic>
      <p:sp>
        <p:nvSpPr>
          <p:cNvPr id="4" name="TextBox 3"/>
          <p:cNvSpPr txBox="1"/>
          <p:nvPr/>
        </p:nvSpPr>
        <p:spPr>
          <a:xfrm>
            <a:off x="838200" y="0"/>
            <a:ext cx="10515600" cy="894622"/>
          </a:xfrm>
          <a:prstGeom prst="rect">
            <a:avLst/>
          </a:prstGeom>
          <a:noFill/>
        </p:spPr>
        <p:txBody>
          <a:bodyPr wrap="none">
            <a:spAutoFit/>
          </a:bodyPr>
          <a:lstStyle/>
          <a:p>
            <a:pPr>
              <a:defRPr/>
            </a:pPr>
            <a:r>
              <a:t>Destination-based Forwarding</a:t>
            </a:r>
          </a:p>
        </p:txBody>
      </p:sp>
      <p:sp>
        <p:nvSpPr>
          <p:cNvPr id="5" name="TextBox 4"/>
          <p:cNvSpPr txBox="1"/>
          <p:nvPr/>
        </p:nvSpPr>
        <p:spPr>
          <a:xfrm>
            <a:off x="838200" y="771761"/>
            <a:ext cx="10652760" cy="1246495"/>
          </a:xfrm>
          <a:prstGeom prst="rect">
            <a:avLst/>
          </a:prstGeom>
          <a:noFill/>
        </p:spPr>
        <p:txBody>
          <a:bodyPr wrap="none">
            <a:spAutoFit/>
          </a:bodyPr>
          <a:lstStyle/>
          <a:p>
            <a:pPr>
              <a:defRPr/>
            </a:pPr>
            <a:r>
              <a:t>Maps destination IP address ranges to specific output link interfaces in a router</a:t>
            </a:r>
          </a:p>
          <a:p>
            <a:pPr>
              <a:defRPr/>
            </a:pPr>
            <a:r>
              <a:t>Router checks the destination address of each incoming packet and uses the table to determine which link interface to forward the packet to</a:t>
            </a:r>
          </a:p>
        </p:txBody>
      </p:sp>
      <p:sp>
        <p:nvSpPr>
          <p:cNvPr id="6" name="TextBox 5"/>
          <p:cNvSpPr txBox="1"/>
          <p:nvPr/>
        </p:nvSpPr>
        <p:spPr>
          <a:xfrm>
            <a:off x="8275321" y="4549676"/>
            <a:ext cx="3702778" cy="1938992"/>
          </a:xfrm>
          <a:prstGeom prst="rect">
            <a:avLst/>
          </a:prstGeom>
          <a:noFill/>
        </p:spPr>
        <p:txBody>
          <a:bodyPr wrap="none">
            <a:spAutoFit/>
          </a:bodyPr>
          <a:lstStyle/>
          <a:p>
            <a:pPr>
              <a:defRPr/>
            </a:pPr>
            <a:r>
              <a:t>A: Split the first address range into multiple pieces and add new entries. Or a more elegant way: longest prefix matching </a:t>
            </a:r>
          </a:p>
        </p:txBody>
      </p:sp>
    </p:spTree>
  </p:cSld>
  <p:clrMapOvr>
    <a:masterClrMapping/>
  </p:clrMapOvr>
</p:sld>
</file>

<file path=ppt/slides/slide5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1421"/>
            <a:ext cx="10515600" cy="894622"/>
          </a:xfrm>
          <a:prstGeom prst="rect">
            <a:avLst/>
          </a:prstGeom>
          <a:noFill/>
        </p:spPr>
        <p:txBody>
          <a:bodyPr wrap="none">
            <a:spAutoFit/>
          </a:bodyPr>
          <a:lstStyle/>
          <a:p>
            <a:pPr>
              <a:defRPr/>
            </a:pPr>
            <a:r>
              <a:t>Longest Prefix Matching</a:t>
            </a:r>
          </a:p>
        </p:txBody>
      </p:sp>
      <p:sp>
        <p:nvSpPr>
          <p:cNvPr id="3" name="TextBox 2"/>
          <p:cNvSpPr txBox="1"/>
          <p:nvPr/>
        </p:nvSpPr>
        <p:spPr>
          <a:xfrm>
            <a:off x="199365" y="833038"/>
            <a:ext cx="11752066" cy="2769989"/>
          </a:xfrm>
          <a:prstGeom prst="rect">
            <a:avLst/>
          </a:prstGeom>
          <a:noFill/>
        </p:spPr>
        <p:txBody>
          <a:bodyPr wrap="none">
            <a:spAutoFit/>
          </a:bodyPr>
          <a:lstStyle/>
          <a:p>
            <a:pPr>
              <a:defRPr/>
            </a:pPr>
            <a:r>
              <a:t>We want a fast implementation of longest prefix matching</a:t>
            </a:r>
          </a:p>
          <a:p>
            <a:pPr>
              <a:defRPr/>
            </a:pPr>
            <a:r>
              <a:t>Instead of using explicit ranges, use longest address prefix that matches destination address</a:t>
            </a:r>
          </a:p>
          <a:p>
            <a:pPr>
              <a:defRPr/>
            </a:pPr>
            <a:r>
              <a:t>If the address matches multiple prefixes, take the most specific (longest) match</a:t>
            </a:r>
          </a:p>
          <a:p>
            <a:pPr>
              <a:defRPr/>
            </a:pPr>
            <a:r>
              <a:t>If the address matches no prefixes, take the default route</a:t>
            </a:r>
          </a:p>
          <a:p>
            <a:pPr>
              <a:defRPr/>
            </a:pPr>
            <a:r>
              <a:t>If there's no default route, drop the packet.</a:t>
            </a:r>
          </a:p>
        </p:txBody>
      </p:sp>
    </p:spTree>
  </p:cSld>
  <p:clrMapOvr>
    <a:masterClrMapping/>
  </p:clrMapOvr>
</p:sld>
</file>

<file path=ppt/slides/slide5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1421"/>
            <a:ext cx="10515600" cy="894622"/>
          </a:xfrm>
          <a:prstGeom prst="rect">
            <a:avLst/>
          </a:prstGeom>
          <a:noFill/>
        </p:spPr>
        <p:txBody>
          <a:bodyPr wrap="none">
            <a:spAutoFit/>
          </a:bodyPr>
          <a:lstStyle/>
          <a:p>
            <a:pPr>
              <a:defRPr/>
            </a:pPr>
            <a:r>
              <a:t>Longest Prefix Matching</a:t>
            </a:r>
          </a:p>
        </p:txBody>
      </p:sp>
      <p:sp>
        <p:nvSpPr>
          <p:cNvPr id="3" name="TextBox 2"/>
          <p:cNvSpPr txBox="1"/>
          <p:nvPr/>
        </p:nvSpPr>
        <p:spPr>
          <a:xfrm>
            <a:off x="199365" y="833038"/>
            <a:ext cx="11752066" cy="2246769"/>
          </a:xfrm>
          <a:prstGeom prst="rect">
            <a:avLst/>
          </a:prstGeom>
          <a:noFill/>
        </p:spPr>
        <p:txBody>
          <a:bodyPr wrap="none">
            <a:spAutoFit/>
          </a:bodyPr>
          <a:lstStyle/>
          <a:p>
            <a:pPr>
              <a:defRPr/>
            </a:pPr>
            <a:r>
              <a:t>Instead of using explicit ranges, use longest address prefix that matches destination address</a:t>
            </a:r>
          </a:p>
          <a:p>
            <a:pPr>
              <a:defRPr/>
            </a:pPr>
            <a:r>
              <a:t>If the address matches multiple prefixes, take the most specific (longest) match</a:t>
            </a:r>
          </a:p>
          <a:p>
            <a:pPr>
              <a:defRPr/>
            </a:pPr>
            <a:r>
              <a:t>If the address matches no prefixes, take the default route</a:t>
            </a:r>
          </a:p>
          <a:p>
            <a:pPr>
              <a:defRPr/>
            </a:pPr>
            <a:r>
              <a:t>If there's no default route, drop the packet.</a:t>
            </a:r>
          </a:p>
        </p:txBody>
      </p:sp>
      <p:sp>
        <p:nvSpPr>
          <p:cNvPr id="4" name="TextBox 3"/>
          <p:cNvSpPr txBox="1"/>
          <p:nvPr/>
        </p:nvSpPr>
        <p:spPr>
          <a:xfrm>
            <a:off x="2674601" y="3464838"/>
            <a:ext cx="4941530" cy="2131224"/>
          </a:xfrm>
          <a:prstGeom prst="rect">
            <a:avLst/>
          </a:prstGeom>
          <a:noFill/>
        </p:spPr>
        <p:txBody>
          <a:bodyPr wrap="none">
            <a:spAutoFit/>
          </a:bodyPr>
          <a:lstStyle/>
          <a:p>
            <a:pPr>
              <a:defRPr/>
            </a:pPr>
            <a:r>
              <a:t>Destination Address Range                        </a:t>
            </a:r>
          </a:p>
          <a:p>
            <a:pPr>
              <a:defRPr/>
            </a:pPr>
            <a:r>
              <a:t>11001000  00010111  00010</a:t>
            </a:r>
          </a:p>
          <a:p>
            <a:pPr>
              <a:defRPr/>
            </a:pPr>
            <a:r>
              <a:t>11001000  00010111  00011000</a:t>
            </a:r>
          </a:p>
          <a:p>
            <a:pPr>
              <a:defRPr/>
            </a:pPr>
            <a:r>
              <a:t>11001000  00010111  00011</a:t>
            </a:r>
          </a:p>
          <a:p>
            <a:pPr>
              <a:defRPr/>
            </a:pPr>
            <a:r>
              <a:t>otherwise             </a:t>
            </a:r>
          </a:p>
        </p:txBody>
      </p:sp>
      <p:sp>
        <p:nvSpPr>
          <p:cNvPr id="5" name="TextBox 4"/>
          <p:cNvSpPr txBox="1"/>
          <p:nvPr/>
        </p:nvSpPr>
        <p:spPr>
          <a:xfrm>
            <a:off x="2675214" y="3473174"/>
            <a:ext cx="7459662" cy="2106613"/>
          </a:xfrm>
          <a:prstGeom prst="rect">
            <a:avLst/>
          </a:prstGeom>
          <a:noFill/>
        </p:spPr>
        <p:txBody>
          <a:bodyPr wrap="none">
            <a:spAutoFit/>
          </a:bodyPr>
          <a:lstStyle/>
          <a:p>
            <a:pPr>
              <a:defRPr/>
            </a:pPr>
          </a:p>
        </p:txBody>
      </p:sp>
      <p:sp>
        <p:nvSpPr>
          <p:cNvPr id="6" name="TextBox 5"/>
          <p:cNvSpPr txBox="1"/>
          <p:nvPr/>
        </p:nvSpPr>
        <p:spPr>
          <a:xfrm>
            <a:off x="2675214" y="3908149"/>
            <a:ext cx="7448550" cy="0"/>
          </a:xfrm>
          <a:prstGeom prst="rect">
            <a:avLst/>
          </a:prstGeom>
          <a:noFill/>
        </p:spPr>
        <p:txBody>
          <a:bodyPr wrap="none">
            <a:spAutoFit/>
          </a:bodyPr>
          <a:lstStyle/>
          <a:p>
            <a:pPr>
              <a:defRPr/>
            </a:pPr>
          </a:p>
        </p:txBody>
      </p:sp>
      <p:sp>
        <p:nvSpPr>
          <p:cNvPr id="7" name="TextBox 6"/>
          <p:cNvSpPr txBox="1"/>
          <p:nvPr/>
        </p:nvSpPr>
        <p:spPr>
          <a:xfrm>
            <a:off x="2705376" y="4338362"/>
            <a:ext cx="7448550" cy="0"/>
          </a:xfrm>
          <a:prstGeom prst="rect">
            <a:avLst/>
          </a:prstGeom>
          <a:noFill/>
        </p:spPr>
        <p:txBody>
          <a:bodyPr wrap="none">
            <a:spAutoFit/>
          </a:bodyPr>
          <a:lstStyle/>
          <a:p>
            <a:pPr>
              <a:defRPr/>
            </a:pPr>
          </a:p>
        </p:txBody>
      </p:sp>
      <p:sp>
        <p:nvSpPr>
          <p:cNvPr id="8" name="TextBox 7"/>
          <p:cNvSpPr txBox="1"/>
          <p:nvPr/>
        </p:nvSpPr>
        <p:spPr>
          <a:xfrm>
            <a:off x="2679976" y="4757462"/>
            <a:ext cx="7448550" cy="0"/>
          </a:xfrm>
          <a:prstGeom prst="rect">
            <a:avLst/>
          </a:prstGeom>
          <a:noFill/>
        </p:spPr>
        <p:txBody>
          <a:bodyPr wrap="none">
            <a:spAutoFit/>
          </a:bodyPr>
          <a:lstStyle/>
          <a:p>
            <a:pPr>
              <a:defRPr/>
            </a:pPr>
          </a:p>
        </p:txBody>
      </p:sp>
      <p:sp>
        <p:nvSpPr>
          <p:cNvPr id="9" name="TextBox 8"/>
          <p:cNvSpPr txBox="1"/>
          <p:nvPr/>
        </p:nvSpPr>
        <p:spPr>
          <a:xfrm>
            <a:off x="2676801" y="5187674"/>
            <a:ext cx="7448550" cy="0"/>
          </a:xfrm>
          <a:prstGeom prst="rect">
            <a:avLst/>
          </a:prstGeom>
          <a:noFill/>
        </p:spPr>
        <p:txBody>
          <a:bodyPr wrap="none">
            <a:spAutoFit/>
          </a:bodyPr>
          <a:lstStyle/>
          <a:p>
            <a:pPr>
              <a:defRPr/>
            </a:pPr>
          </a:p>
        </p:txBody>
      </p:sp>
      <p:sp>
        <p:nvSpPr>
          <p:cNvPr id="10" name="TextBox 9"/>
          <p:cNvSpPr txBox="1"/>
          <p:nvPr/>
        </p:nvSpPr>
        <p:spPr>
          <a:xfrm>
            <a:off x="8109371" y="3444875"/>
            <a:ext cx="0" cy="2117725"/>
          </a:xfrm>
          <a:prstGeom prst="rect">
            <a:avLst/>
          </a:prstGeom>
          <a:noFill/>
        </p:spPr>
        <p:txBody>
          <a:bodyPr wrap="none">
            <a:spAutoFit/>
          </a:bodyPr>
          <a:lstStyle/>
          <a:p>
            <a:pPr>
              <a:defRPr/>
            </a:pPr>
          </a:p>
        </p:txBody>
      </p:sp>
      <p:sp>
        <p:nvSpPr>
          <p:cNvPr id="11" name="TextBox 10"/>
          <p:cNvSpPr txBox="1"/>
          <p:nvPr/>
        </p:nvSpPr>
        <p:spPr>
          <a:xfrm>
            <a:off x="8158439" y="3416024"/>
            <a:ext cx="1543050" cy="2155825"/>
          </a:xfrm>
          <a:prstGeom prst="rect">
            <a:avLst/>
          </a:prstGeom>
          <a:noFill/>
        </p:spPr>
        <p:txBody>
          <a:bodyPr wrap="none">
            <a:spAutoFit/>
          </a:bodyPr>
          <a:lstStyle/>
          <a:p>
            <a:pPr>
              <a:defRPr/>
            </a:pPr>
            <a:r>
              <a:t>Link interface</a:t>
            </a:r>
          </a:p>
          <a:p>
            <a:pPr>
              <a:defRPr/>
            </a:pPr>
            <a:r>
              <a:t>0</a:t>
            </a:r>
          </a:p>
          <a:p>
            <a:pPr>
              <a:defRPr/>
            </a:pPr>
            <a:r>
              <a:t>1</a:t>
            </a:r>
          </a:p>
          <a:p>
            <a:pPr>
              <a:defRPr/>
            </a:pPr>
            <a:r>
              <a:t>2</a:t>
            </a:r>
          </a:p>
          <a:p>
            <a:pPr>
              <a:defRPr/>
            </a:pPr>
            <a:r>
              <a:t>3</a:t>
            </a:r>
          </a:p>
        </p:txBody>
      </p:sp>
      <p:sp>
        <p:nvSpPr>
          <p:cNvPr id="12" name="TextBox 11"/>
          <p:cNvSpPr txBox="1"/>
          <p:nvPr/>
        </p:nvSpPr>
        <p:spPr>
          <a:xfrm>
            <a:off x="2672981" y="6281883"/>
            <a:ext cx="5561138" cy="369332"/>
          </a:xfrm>
          <a:prstGeom prst="rect">
            <a:avLst/>
          </a:prstGeom>
          <a:noFill/>
        </p:spPr>
        <p:txBody>
          <a:bodyPr wrap="none">
            <a:spAutoFit/>
          </a:bodyPr>
          <a:lstStyle/>
          <a:p>
            <a:pPr>
              <a:defRPr/>
            </a:pPr>
            <a:r>
              <a:t>11001000  00010111  00011000  10101010 </a:t>
            </a:r>
          </a:p>
        </p:txBody>
      </p:sp>
      <p:sp>
        <p:nvSpPr>
          <p:cNvPr id="13" name="TextBox 12"/>
          <p:cNvSpPr txBox="1"/>
          <p:nvPr/>
        </p:nvSpPr>
        <p:spPr>
          <a:xfrm>
            <a:off x="789703" y="5882891"/>
            <a:ext cx="1636282" cy="523220"/>
          </a:xfrm>
          <a:prstGeom prst="rect">
            <a:avLst/>
          </a:prstGeom>
          <a:noFill/>
        </p:spPr>
        <p:txBody>
          <a:bodyPr wrap="none">
            <a:spAutoFit/>
          </a:bodyPr>
          <a:lstStyle/>
          <a:p>
            <a:pPr>
              <a:defRPr/>
            </a:pPr>
            <a:r>
              <a:t>examples:</a:t>
            </a:r>
          </a:p>
        </p:txBody>
      </p:sp>
      <p:sp>
        <p:nvSpPr>
          <p:cNvPr id="14" name="TextBox 13"/>
          <p:cNvSpPr txBox="1"/>
          <p:nvPr/>
        </p:nvSpPr>
        <p:spPr>
          <a:xfrm>
            <a:off x="8186060" y="5747609"/>
            <a:ext cx="1908984" cy="400110"/>
          </a:xfrm>
          <a:prstGeom prst="rect">
            <a:avLst/>
          </a:prstGeom>
          <a:noFill/>
        </p:spPr>
        <p:txBody>
          <a:bodyPr wrap="none">
            <a:spAutoFit/>
          </a:bodyPr>
          <a:lstStyle/>
          <a:p>
            <a:pPr>
              <a:defRPr/>
            </a:pPr>
            <a:r>
              <a:t>which interface?</a:t>
            </a:r>
          </a:p>
        </p:txBody>
      </p:sp>
      <p:sp>
        <p:nvSpPr>
          <p:cNvPr id="15" name="TextBox 14"/>
          <p:cNvSpPr txBox="1"/>
          <p:nvPr/>
        </p:nvSpPr>
        <p:spPr>
          <a:xfrm>
            <a:off x="8178869" y="6233982"/>
            <a:ext cx="1908984" cy="400110"/>
          </a:xfrm>
          <a:prstGeom prst="rect">
            <a:avLst/>
          </a:prstGeom>
          <a:noFill/>
        </p:spPr>
        <p:txBody>
          <a:bodyPr wrap="none">
            <a:spAutoFit/>
          </a:bodyPr>
          <a:lstStyle/>
          <a:p>
            <a:pPr>
              <a:defRPr/>
            </a:pPr>
            <a:r>
              <a:t>which interface?</a:t>
            </a:r>
          </a:p>
        </p:txBody>
      </p:sp>
      <p:sp>
        <p:nvSpPr>
          <p:cNvPr id="16" name="TextBox 15"/>
          <p:cNvSpPr txBox="1"/>
          <p:nvPr/>
        </p:nvSpPr>
        <p:spPr>
          <a:xfrm>
            <a:off x="6763327" y="4003965"/>
            <a:ext cx="1745673" cy="369332"/>
          </a:xfrm>
          <a:prstGeom prst="rect">
            <a:avLst/>
          </a:prstGeom>
          <a:noFill/>
        </p:spPr>
        <p:txBody>
          <a:bodyPr wrap="none">
            <a:spAutoFit/>
          </a:bodyPr>
          <a:lstStyle/>
          <a:p>
            <a:pPr>
              <a:defRPr/>
            </a:pPr>
            <a:r>
              <a:t>********</a:t>
            </a:r>
          </a:p>
        </p:txBody>
      </p:sp>
      <p:sp>
        <p:nvSpPr>
          <p:cNvPr id="17" name="TextBox 16"/>
          <p:cNvSpPr txBox="1"/>
          <p:nvPr/>
        </p:nvSpPr>
        <p:spPr>
          <a:xfrm>
            <a:off x="6089074" y="4005707"/>
            <a:ext cx="595746" cy="369332"/>
          </a:xfrm>
          <a:prstGeom prst="rect">
            <a:avLst/>
          </a:prstGeom>
          <a:noFill/>
        </p:spPr>
        <p:txBody>
          <a:bodyPr wrap="none">
            <a:spAutoFit/>
          </a:bodyPr>
          <a:lstStyle/>
          <a:p>
            <a:pPr>
              <a:defRPr/>
            </a:pPr>
            <a:r>
              <a:t>***</a:t>
            </a:r>
          </a:p>
        </p:txBody>
      </p:sp>
      <p:sp>
        <p:nvSpPr>
          <p:cNvPr id="18" name="TextBox 17"/>
          <p:cNvSpPr txBox="1"/>
          <p:nvPr/>
        </p:nvSpPr>
        <p:spPr>
          <a:xfrm>
            <a:off x="6760005" y="4816765"/>
            <a:ext cx="1745673" cy="369332"/>
          </a:xfrm>
          <a:prstGeom prst="rect">
            <a:avLst/>
          </a:prstGeom>
          <a:noFill/>
        </p:spPr>
        <p:txBody>
          <a:bodyPr wrap="none">
            <a:spAutoFit/>
          </a:bodyPr>
          <a:lstStyle/>
          <a:p>
            <a:pPr>
              <a:defRPr/>
            </a:pPr>
            <a:r>
              <a:t>********</a:t>
            </a:r>
          </a:p>
        </p:txBody>
      </p:sp>
      <p:sp>
        <p:nvSpPr>
          <p:cNvPr id="19" name="TextBox 18"/>
          <p:cNvSpPr txBox="1"/>
          <p:nvPr/>
        </p:nvSpPr>
        <p:spPr>
          <a:xfrm>
            <a:off x="6083018" y="4846641"/>
            <a:ext cx="595746" cy="369332"/>
          </a:xfrm>
          <a:prstGeom prst="rect">
            <a:avLst/>
          </a:prstGeom>
          <a:noFill/>
        </p:spPr>
        <p:txBody>
          <a:bodyPr wrap="none">
            <a:spAutoFit/>
          </a:bodyPr>
          <a:lstStyle/>
          <a:p>
            <a:pPr>
              <a:defRPr/>
            </a:pPr>
            <a:r>
              <a:t>***</a:t>
            </a:r>
          </a:p>
        </p:txBody>
      </p:sp>
      <p:sp>
        <p:nvSpPr>
          <p:cNvPr id="20" name="TextBox 19"/>
          <p:cNvSpPr txBox="1"/>
          <p:nvPr/>
        </p:nvSpPr>
        <p:spPr>
          <a:xfrm>
            <a:off x="6760005" y="4423065"/>
            <a:ext cx="1745673" cy="369332"/>
          </a:xfrm>
          <a:prstGeom prst="rect">
            <a:avLst/>
          </a:prstGeom>
          <a:noFill/>
        </p:spPr>
        <p:txBody>
          <a:bodyPr wrap="none">
            <a:spAutoFit/>
          </a:bodyPr>
          <a:lstStyle/>
          <a:p>
            <a:pPr>
              <a:defRPr/>
            </a:pPr>
            <a:r>
              <a:t>********</a:t>
            </a:r>
          </a:p>
        </p:txBody>
      </p:sp>
      <p:sp>
        <p:nvSpPr>
          <p:cNvPr id="21" name="TextBox 20"/>
          <p:cNvSpPr txBox="1"/>
          <p:nvPr/>
        </p:nvSpPr>
        <p:spPr>
          <a:xfrm>
            <a:off x="2672165" y="5802809"/>
            <a:ext cx="5561138" cy="369332"/>
          </a:xfrm>
          <a:prstGeom prst="rect">
            <a:avLst/>
          </a:prstGeom>
          <a:noFill/>
        </p:spPr>
        <p:txBody>
          <a:bodyPr wrap="none">
            <a:spAutoFit/>
          </a:bodyPr>
          <a:lstStyle/>
          <a:p>
            <a:pPr>
              <a:defRPr/>
            </a:pPr>
            <a:r>
              <a:t>11001000  00010111  00010110  10100001 </a:t>
            </a:r>
          </a:p>
        </p:txBody>
      </p:sp>
    </p:spTree>
  </p:cSld>
  <p:clrMapOvr>
    <a:masterClrMapping/>
  </p:clrMapOvr>
</p:sld>
</file>

<file path=ppt/slides/slide5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1421"/>
            <a:ext cx="10515600" cy="894622"/>
          </a:xfrm>
          <a:prstGeom prst="rect">
            <a:avLst/>
          </a:prstGeom>
          <a:noFill/>
        </p:spPr>
        <p:txBody>
          <a:bodyPr wrap="none">
            <a:spAutoFit/>
          </a:bodyPr>
          <a:lstStyle/>
          <a:p>
            <a:pPr>
              <a:defRPr/>
            </a:pPr>
            <a:r>
              <a:t>Longest Prefix Matching</a:t>
            </a:r>
          </a:p>
        </p:txBody>
      </p:sp>
      <p:sp>
        <p:nvSpPr>
          <p:cNvPr id="3" name="TextBox 2"/>
          <p:cNvSpPr txBox="1"/>
          <p:nvPr/>
        </p:nvSpPr>
        <p:spPr>
          <a:xfrm>
            <a:off x="199365" y="833038"/>
            <a:ext cx="11752066" cy="2246769"/>
          </a:xfrm>
          <a:prstGeom prst="rect">
            <a:avLst/>
          </a:prstGeom>
          <a:noFill/>
        </p:spPr>
        <p:txBody>
          <a:bodyPr wrap="none">
            <a:spAutoFit/>
          </a:bodyPr>
          <a:lstStyle/>
          <a:p>
            <a:pPr>
              <a:defRPr/>
            </a:pPr>
            <a:r>
              <a:t>Instead of using explicit ranges, use longest address prefix that matches destination address</a:t>
            </a:r>
          </a:p>
          <a:p>
            <a:pPr>
              <a:defRPr/>
            </a:pPr>
            <a:r>
              <a:t>If the address matches multiple prefixes, take the most specific (longest) match</a:t>
            </a:r>
          </a:p>
          <a:p>
            <a:pPr>
              <a:defRPr/>
            </a:pPr>
            <a:r>
              <a:t>If the address matches no prefixes, take the default route</a:t>
            </a:r>
          </a:p>
          <a:p>
            <a:pPr>
              <a:defRPr/>
            </a:pPr>
            <a:r>
              <a:t>If there's no default route, drop the packet.</a:t>
            </a:r>
          </a:p>
        </p:txBody>
      </p:sp>
      <p:sp>
        <p:nvSpPr>
          <p:cNvPr id="4" name="TextBox 3"/>
          <p:cNvSpPr txBox="1"/>
          <p:nvPr/>
        </p:nvSpPr>
        <p:spPr>
          <a:xfrm>
            <a:off x="2674601" y="3464838"/>
            <a:ext cx="4941530" cy="2131224"/>
          </a:xfrm>
          <a:prstGeom prst="rect">
            <a:avLst/>
          </a:prstGeom>
          <a:noFill/>
        </p:spPr>
        <p:txBody>
          <a:bodyPr wrap="none">
            <a:spAutoFit/>
          </a:bodyPr>
          <a:lstStyle/>
          <a:p>
            <a:pPr>
              <a:defRPr/>
            </a:pPr>
            <a:r>
              <a:t>Destination Address Range                        </a:t>
            </a:r>
          </a:p>
          <a:p>
            <a:pPr>
              <a:defRPr/>
            </a:pPr>
            <a:r>
              <a:t>11001000  00010111  00010</a:t>
            </a:r>
          </a:p>
          <a:p>
            <a:pPr>
              <a:defRPr/>
            </a:pPr>
            <a:r>
              <a:t>11001000  00010111  00011000</a:t>
            </a:r>
          </a:p>
          <a:p>
            <a:pPr>
              <a:defRPr/>
            </a:pPr>
            <a:r>
              <a:t>11001000  00010111  00011</a:t>
            </a:r>
          </a:p>
          <a:p>
            <a:pPr>
              <a:defRPr/>
            </a:pPr>
            <a:r>
              <a:t>otherwise             </a:t>
            </a:r>
          </a:p>
        </p:txBody>
      </p:sp>
      <p:sp>
        <p:nvSpPr>
          <p:cNvPr id="5" name="TextBox 4"/>
          <p:cNvSpPr txBox="1"/>
          <p:nvPr/>
        </p:nvSpPr>
        <p:spPr>
          <a:xfrm>
            <a:off x="2675214" y="3473174"/>
            <a:ext cx="7459662" cy="2106613"/>
          </a:xfrm>
          <a:prstGeom prst="rect">
            <a:avLst/>
          </a:prstGeom>
          <a:noFill/>
        </p:spPr>
        <p:txBody>
          <a:bodyPr wrap="none">
            <a:spAutoFit/>
          </a:bodyPr>
          <a:lstStyle/>
          <a:p>
            <a:pPr>
              <a:defRPr/>
            </a:pPr>
          </a:p>
        </p:txBody>
      </p:sp>
      <p:sp>
        <p:nvSpPr>
          <p:cNvPr id="6" name="TextBox 5"/>
          <p:cNvSpPr txBox="1"/>
          <p:nvPr/>
        </p:nvSpPr>
        <p:spPr>
          <a:xfrm>
            <a:off x="2675214" y="3908149"/>
            <a:ext cx="7448550" cy="0"/>
          </a:xfrm>
          <a:prstGeom prst="rect">
            <a:avLst/>
          </a:prstGeom>
          <a:noFill/>
        </p:spPr>
        <p:txBody>
          <a:bodyPr wrap="none">
            <a:spAutoFit/>
          </a:bodyPr>
          <a:lstStyle/>
          <a:p>
            <a:pPr>
              <a:defRPr/>
            </a:pPr>
          </a:p>
        </p:txBody>
      </p:sp>
      <p:sp>
        <p:nvSpPr>
          <p:cNvPr id="7" name="TextBox 6"/>
          <p:cNvSpPr txBox="1"/>
          <p:nvPr/>
        </p:nvSpPr>
        <p:spPr>
          <a:xfrm>
            <a:off x="2705376" y="4338362"/>
            <a:ext cx="7448550" cy="0"/>
          </a:xfrm>
          <a:prstGeom prst="rect">
            <a:avLst/>
          </a:prstGeom>
          <a:noFill/>
        </p:spPr>
        <p:txBody>
          <a:bodyPr wrap="none">
            <a:spAutoFit/>
          </a:bodyPr>
          <a:lstStyle/>
          <a:p>
            <a:pPr>
              <a:defRPr/>
            </a:pPr>
          </a:p>
        </p:txBody>
      </p:sp>
      <p:sp>
        <p:nvSpPr>
          <p:cNvPr id="8" name="TextBox 7"/>
          <p:cNvSpPr txBox="1"/>
          <p:nvPr/>
        </p:nvSpPr>
        <p:spPr>
          <a:xfrm>
            <a:off x="2679976" y="4757462"/>
            <a:ext cx="7448550" cy="0"/>
          </a:xfrm>
          <a:prstGeom prst="rect">
            <a:avLst/>
          </a:prstGeom>
          <a:noFill/>
        </p:spPr>
        <p:txBody>
          <a:bodyPr wrap="none">
            <a:spAutoFit/>
          </a:bodyPr>
          <a:lstStyle/>
          <a:p>
            <a:pPr>
              <a:defRPr/>
            </a:pPr>
          </a:p>
        </p:txBody>
      </p:sp>
      <p:sp>
        <p:nvSpPr>
          <p:cNvPr id="9" name="TextBox 8"/>
          <p:cNvSpPr txBox="1"/>
          <p:nvPr/>
        </p:nvSpPr>
        <p:spPr>
          <a:xfrm>
            <a:off x="2676801" y="5187674"/>
            <a:ext cx="7448550" cy="0"/>
          </a:xfrm>
          <a:prstGeom prst="rect">
            <a:avLst/>
          </a:prstGeom>
          <a:noFill/>
        </p:spPr>
        <p:txBody>
          <a:bodyPr wrap="none">
            <a:spAutoFit/>
          </a:bodyPr>
          <a:lstStyle/>
          <a:p>
            <a:pPr>
              <a:defRPr/>
            </a:pPr>
          </a:p>
        </p:txBody>
      </p:sp>
      <p:sp>
        <p:nvSpPr>
          <p:cNvPr id="10" name="TextBox 9"/>
          <p:cNvSpPr txBox="1"/>
          <p:nvPr/>
        </p:nvSpPr>
        <p:spPr>
          <a:xfrm>
            <a:off x="8109371" y="3444875"/>
            <a:ext cx="0" cy="2117725"/>
          </a:xfrm>
          <a:prstGeom prst="rect">
            <a:avLst/>
          </a:prstGeom>
          <a:noFill/>
        </p:spPr>
        <p:txBody>
          <a:bodyPr wrap="none">
            <a:spAutoFit/>
          </a:bodyPr>
          <a:lstStyle/>
          <a:p>
            <a:pPr>
              <a:defRPr/>
            </a:pPr>
          </a:p>
        </p:txBody>
      </p:sp>
      <p:sp>
        <p:nvSpPr>
          <p:cNvPr id="11" name="TextBox 10"/>
          <p:cNvSpPr txBox="1"/>
          <p:nvPr/>
        </p:nvSpPr>
        <p:spPr>
          <a:xfrm>
            <a:off x="8158439" y="3416024"/>
            <a:ext cx="1543050" cy="2155825"/>
          </a:xfrm>
          <a:prstGeom prst="rect">
            <a:avLst/>
          </a:prstGeom>
          <a:noFill/>
        </p:spPr>
        <p:txBody>
          <a:bodyPr wrap="none">
            <a:spAutoFit/>
          </a:bodyPr>
          <a:lstStyle/>
          <a:p>
            <a:pPr>
              <a:defRPr/>
            </a:pPr>
            <a:r>
              <a:t>Link interface</a:t>
            </a:r>
          </a:p>
          <a:p>
            <a:pPr>
              <a:defRPr/>
            </a:pPr>
            <a:r>
              <a:t>0</a:t>
            </a:r>
          </a:p>
          <a:p>
            <a:pPr>
              <a:defRPr/>
            </a:pPr>
            <a:r>
              <a:t>1</a:t>
            </a:r>
          </a:p>
          <a:p>
            <a:pPr>
              <a:defRPr/>
            </a:pPr>
            <a:r>
              <a:t>2</a:t>
            </a:r>
          </a:p>
          <a:p>
            <a:pPr>
              <a:defRPr/>
            </a:pPr>
            <a:r>
              <a:t>3</a:t>
            </a:r>
          </a:p>
        </p:txBody>
      </p:sp>
      <p:sp>
        <p:nvSpPr>
          <p:cNvPr id="12" name="TextBox 11"/>
          <p:cNvSpPr txBox="1"/>
          <p:nvPr/>
        </p:nvSpPr>
        <p:spPr>
          <a:xfrm>
            <a:off x="2672981" y="6281883"/>
            <a:ext cx="5561138" cy="369332"/>
          </a:xfrm>
          <a:prstGeom prst="rect">
            <a:avLst/>
          </a:prstGeom>
          <a:noFill/>
        </p:spPr>
        <p:txBody>
          <a:bodyPr wrap="none">
            <a:spAutoFit/>
          </a:bodyPr>
          <a:lstStyle/>
          <a:p>
            <a:pPr>
              <a:defRPr/>
            </a:pPr>
            <a:r>
              <a:t>11001000  00010111  00011000  10101010 </a:t>
            </a:r>
          </a:p>
        </p:txBody>
      </p:sp>
      <p:sp>
        <p:nvSpPr>
          <p:cNvPr id="13" name="TextBox 12"/>
          <p:cNvSpPr txBox="1"/>
          <p:nvPr/>
        </p:nvSpPr>
        <p:spPr>
          <a:xfrm>
            <a:off x="789703" y="5882891"/>
            <a:ext cx="1636282" cy="523220"/>
          </a:xfrm>
          <a:prstGeom prst="rect">
            <a:avLst/>
          </a:prstGeom>
          <a:noFill/>
        </p:spPr>
        <p:txBody>
          <a:bodyPr wrap="none">
            <a:spAutoFit/>
          </a:bodyPr>
          <a:lstStyle/>
          <a:p>
            <a:pPr>
              <a:defRPr/>
            </a:pPr>
            <a:r>
              <a:t>examples:</a:t>
            </a:r>
          </a:p>
        </p:txBody>
      </p:sp>
      <p:sp>
        <p:nvSpPr>
          <p:cNvPr id="14" name="TextBox 13"/>
          <p:cNvSpPr txBox="1"/>
          <p:nvPr/>
        </p:nvSpPr>
        <p:spPr>
          <a:xfrm>
            <a:off x="8186060" y="5747609"/>
            <a:ext cx="1908984" cy="400110"/>
          </a:xfrm>
          <a:prstGeom prst="rect">
            <a:avLst/>
          </a:prstGeom>
          <a:noFill/>
        </p:spPr>
        <p:txBody>
          <a:bodyPr wrap="none">
            <a:spAutoFit/>
          </a:bodyPr>
          <a:lstStyle/>
          <a:p>
            <a:pPr>
              <a:defRPr/>
            </a:pPr>
            <a:r>
              <a:t>which interface?</a:t>
            </a:r>
          </a:p>
        </p:txBody>
      </p:sp>
      <p:sp>
        <p:nvSpPr>
          <p:cNvPr id="15" name="TextBox 14"/>
          <p:cNvSpPr txBox="1"/>
          <p:nvPr/>
        </p:nvSpPr>
        <p:spPr>
          <a:xfrm>
            <a:off x="8178869" y="6233982"/>
            <a:ext cx="1908984" cy="400110"/>
          </a:xfrm>
          <a:prstGeom prst="rect">
            <a:avLst/>
          </a:prstGeom>
          <a:noFill/>
        </p:spPr>
        <p:txBody>
          <a:bodyPr wrap="none">
            <a:spAutoFit/>
          </a:bodyPr>
          <a:lstStyle/>
          <a:p>
            <a:pPr>
              <a:defRPr/>
            </a:pPr>
            <a:r>
              <a:t>which interface?</a:t>
            </a:r>
          </a:p>
        </p:txBody>
      </p:sp>
      <p:sp>
        <p:nvSpPr>
          <p:cNvPr id="16" name="TextBox 15"/>
          <p:cNvSpPr txBox="1"/>
          <p:nvPr/>
        </p:nvSpPr>
        <p:spPr>
          <a:xfrm>
            <a:off x="6763327" y="4003965"/>
            <a:ext cx="1745673" cy="369332"/>
          </a:xfrm>
          <a:prstGeom prst="rect">
            <a:avLst/>
          </a:prstGeom>
          <a:noFill/>
        </p:spPr>
        <p:txBody>
          <a:bodyPr wrap="none">
            <a:spAutoFit/>
          </a:bodyPr>
          <a:lstStyle/>
          <a:p>
            <a:pPr>
              <a:defRPr/>
            </a:pPr>
            <a:r>
              <a:t>********</a:t>
            </a:r>
          </a:p>
        </p:txBody>
      </p:sp>
      <p:sp>
        <p:nvSpPr>
          <p:cNvPr id="17" name="TextBox 16"/>
          <p:cNvSpPr txBox="1"/>
          <p:nvPr/>
        </p:nvSpPr>
        <p:spPr>
          <a:xfrm>
            <a:off x="6089074" y="4005707"/>
            <a:ext cx="595746" cy="369332"/>
          </a:xfrm>
          <a:prstGeom prst="rect">
            <a:avLst/>
          </a:prstGeom>
          <a:noFill/>
        </p:spPr>
        <p:txBody>
          <a:bodyPr wrap="none">
            <a:spAutoFit/>
          </a:bodyPr>
          <a:lstStyle/>
          <a:p>
            <a:pPr>
              <a:defRPr/>
            </a:pPr>
            <a:r>
              <a:t>***</a:t>
            </a:r>
          </a:p>
        </p:txBody>
      </p:sp>
      <p:sp>
        <p:nvSpPr>
          <p:cNvPr id="18" name="TextBox 17"/>
          <p:cNvSpPr txBox="1"/>
          <p:nvPr/>
        </p:nvSpPr>
        <p:spPr>
          <a:xfrm>
            <a:off x="6760005" y="4816765"/>
            <a:ext cx="1745673" cy="369332"/>
          </a:xfrm>
          <a:prstGeom prst="rect">
            <a:avLst/>
          </a:prstGeom>
          <a:noFill/>
        </p:spPr>
        <p:txBody>
          <a:bodyPr wrap="none">
            <a:spAutoFit/>
          </a:bodyPr>
          <a:lstStyle/>
          <a:p>
            <a:pPr>
              <a:defRPr/>
            </a:pPr>
            <a:r>
              <a:t>********</a:t>
            </a:r>
          </a:p>
        </p:txBody>
      </p:sp>
      <p:sp>
        <p:nvSpPr>
          <p:cNvPr id="19" name="TextBox 18"/>
          <p:cNvSpPr txBox="1"/>
          <p:nvPr/>
        </p:nvSpPr>
        <p:spPr>
          <a:xfrm>
            <a:off x="6083018" y="4846641"/>
            <a:ext cx="595746" cy="369332"/>
          </a:xfrm>
          <a:prstGeom prst="rect">
            <a:avLst/>
          </a:prstGeom>
          <a:noFill/>
        </p:spPr>
        <p:txBody>
          <a:bodyPr wrap="none">
            <a:spAutoFit/>
          </a:bodyPr>
          <a:lstStyle/>
          <a:p>
            <a:pPr>
              <a:defRPr/>
            </a:pPr>
            <a:r>
              <a:t>***</a:t>
            </a:r>
          </a:p>
        </p:txBody>
      </p:sp>
      <p:sp>
        <p:nvSpPr>
          <p:cNvPr id="20" name="TextBox 19"/>
          <p:cNvSpPr txBox="1"/>
          <p:nvPr/>
        </p:nvSpPr>
        <p:spPr>
          <a:xfrm>
            <a:off x="6760005" y="4423065"/>
            <a:ext cx="1745673" cy="369332"/>
          </a:xfrm>
          <a:prstGeom prst="rect">
            <a:avLst/>
          </a:prstGeom>
          <a:noFill/>
        </p:spPr>
        <p:txBody>
          <a:bodyPr wrap="none">
            <a:spAutoFit/>
          </a:bodyPr>
          <a:lstStyle/>
          <a:p>
            <a:pPr>
              <a:defRPr/>
            </a:pPr>
            <a:r>
              <a:t>********</a:t>
            </a:r>
          </a:p>
        </p:txBody>
      </p:sp>
      <p:sp>
        <p:nvSpPr>
          <p:cNvPr id="21" name="TextBox 20"/>
          <p:cNvSpPr txBox="1"/>
          <p:nvPr/>
        </p:nvSpPr>
        <p:spPr>
          <a:xfrm>
            <a:off x="2672165" y="5802809"/>
            <a:ext cx="5561138" cy="369332"/>
          </a:xfrm>
          <a:prstGeom prst="rect">
            <a:avLst/>
          </a:prstGeom>
          <a:noFill/>
        </p:spPr>
        <p:txBody>
          <a:bodyPr wrap="none">
            <a:spAutoFit/>
          </a:bodyPr>
          <a:lstStyle/>
          <a:p>
            <a:pPr>
              <a:defRPr/>
            </a:pPr>
            <a:r>
              <a:t>11001000  00010111  00010110  10100001 </a:t>
            </a:r>
          </a:p>
        </p:txBody>
      </p:sp>
    </p:spTree>
  </p:cSld>
  <p:clrMapOvr>
    <a:masterClrMapping/>
  </p:clrMapOvr>
</p:sld>
</file>

<file path=ppt/slides/slide5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1421"/>
            <a:ext cx="10515600" cy="894622"/>
          </a:xfrm>
          <a:prstGeom prst="rect">
            <a:avLst/>
          </a:prstGeom>
          <a:noFill/>
        </p:spPr>
        <p:txBody>
          <a:bodyPr wrap="none">
            <a:spAutoFit/>
          </a:bodyPr>
          <a:lstStyle/>
          <a:p>
            <a:pPr>
              <a:defRPr/>
            </a:pPr>
            <a:r>
              <a:t>Longest Prefix Matching</a:t>
            </a:r>
          </a:p>
        </p:txBody>
      </p:sp>
      <p:sp>
        <p:nvSpPr>
          <p:cNvPr id="3" name="TextBox 2"/>
          <p:cNvSpPr txBox="1"/>
          <p:nvPr/>
        </p:nvSpPr>
        <p:spPr>
          <a:xfrm>
            <a:off x="199365" y="833038"/>
            <a:ext cx="11752066" cy="2246769"/>
          </a:xfrm>
          <a:prstGeom prst="rect">
            <a:avLst/>
          </a:prstGeom>
          <a:noFill/>
        </p:spPr>
        <p:txBody>
          <a:bodyPr wrap="none">
            <a:spAutoFit/>
          </a:bodyPr>
          <a:lstStyle/>
          <a:p>
            <a:pPr>
              <a:defRPr/>
            </a:pPr>
            <a:r>
              <a:t>Instead of using explicit ranges, use longest address prefix that matches destination address</a:t>
            </a:r>
          </a:p>
          <a:p>
            <a:pPr>
              <a:defRPr/>
            </a:pPr>
            <a:r>
              <a:t>If the address matches multiple prefixes, take the most specific (longest) match</a:t>
            </a:r>
          </a:p>
          <a:p>
            <a:pPr>
              <a:defRPr/>
            </a:pPr>
            <a:r>
              <a:t>If the address matches no prefixes, take the default route</a:t>
            </a:r>
          </a:p>
          <a:p>
            <a:pPr>
              <a:defRPr/>
            </a:pPr>
            <a:r>
              <a:t>If there's no default route, drop the packet.</a:t>
            </a:r>
          </a:p>
        </p:txBody>
      </p:sp>
      <p:sp>
        <p:nvSpPr>
          <p:cNvPr id="4" name="TextBox 3"/>
          <p:cNvSpPr txBox="1"/>
          <p:nvPr/>
        </p:nvSpPr>
        <p:spPr>
          <a:xfrm>
            <a:off x="2674601" y="3464838"/>
            <a:ext cx="4941530" cy="2131224"/>
          </a:xfrm>
          <a:prstGeom prst="rect">
            <a:avLst/>
          </a:prstGeom>
          <a:noFill/>
        </p:spPr>
        <p:txBody>
          <a:bodyPr wrap="none">
            <a:spAutoFit/>
          </a:bodyPr>
          <a:lstStyle/>
          <a:p>
            <a:pPr>
              <a:defRPr/>
            </a:pPr>
            <a:r>
              <a:t>Destination Address Range                        </a:t>
            </a:r>
          </a:p>
          <a:p>
            <a:pPr>
              <a:defRPr/>
            </a:pPr>
            <a:r>
              <a:t>11001000  00010111  00010</a:t>
            </a:r>
          </a:p>
          <a:p>
            <a:pPr>
              <a:defRPr/>
            </a:pPr>
            <a:r>
              <a:t>11001000  00010111  00011000</a:t>
            </a:r>
          </a:p>
          <a:p>
            <a:pPr>
              <a:defRPr/>
            </a:pPr>
            <a:r>
              <a:t>11001000  00010111  00011</a:t>
            </a:r>
          </a:p>
          <a:p>
            <a:pPr>
              <a:defRPr/>
            </a:pPr>
            <a:r>
              <a:t>otherwise             </a:t>
            </a:r>
          </a:p>
        </p:txBody>
      </p:sp>
      <p:sp>
        <p:nvSpPr>
          <p:cNvPr id="5" name="TextBox 4"/>
          <p:cNvSpPr txBox="1"/>
          <p:nvPr/>
        </p:nvSpPr>
        <p:spPr>
          <a:xfrm>
            <a:off x="2675214" y="3473174"/>
            <a:ext cx="7459662" cy="2106613"/>
          </a:xfrm>
          <a:prstGeom prst="rect">
            <a:avLst/>
          </a:prstGeom>
          <a:noFill/>
        </p:spPr>
        <p:txBody>
          <a:bodyPr wrap="none">
            <a:spAutoFit/>
          </a:bodyPr>
          <a:lstStyle/>
          <a:p>
            <a:pPr>
              <a:defRPr/>
            </a:pPr>
          </a:p>
        </p:txBody>
      </p:sp>
      <p:sp>
        <p:nvSpPr>
          <p:cNvPr id="6" name="TextBox 5"/>
          <p:cNvSpPr txBox="1"/>
          <p:nvPr/>
        </p:nvSpPr>
        <p:spPr>
          <a:xfrm>
            <a:off x="2675214" y="3908149"/>
            <a:ext cx="7448550" cy="0"/>
          </a:xfrm>
          <a:prstGeom prst="rect">
            <a:avLst/>
          </a:prstGeom>
          <a:noFill/>
        </p:spPr>
        <p:txBody>
          <a:bodyPr wrap="none">
            <a:spAutoFit/>
          </a:bodyPr>
          <a:lstStyle/>
          <a:p>
            <a:pPr>
              <a:defRPr/>
            </a:pPr>
          </a:p>
        </p:txBody>
      </p:sp>
      <p:sp>
        <p:nvSpPr>
          <p:cNvPr id="7" name="TextBox 6"/>
          <p:cNvSpPr txBox="1"/>
          <p:nvPr/>
        </p:nvSpPr>
        <p:spPr>
          <a:xfrm>
            <a:off x="2705376" y="4338362"/>
            <a:ext cx="7448550" cy="0"/>
          </a:xfrm>
          <a:prstGeom prst="rect">
            <a:avLst/>
          </a:prstGeom>
          <a:noFill/>
        </p:spPr>
        <p:txBody>
          <a:bodyPr wrap="none">
            <a:spAutoFit/>
          </a:bodyPr>
          <a:lstStyle/>
          <a:p>
            <a:pPr>
              <a:defRPr/>
            </a:pPr>
          </a:p>
        </p:txBody>
      </p:sp>
      <p:sp>
        <p:nvSpPr>
          <p:cNvPr id="8" name="TextBox 7"/>
          <p:cNvSpPr txBox="1"/>
          <p:nvPr/>
        </p:nvSpPr>
        <p:spPr>
          <a:xfrm>
            <a:off x="2679976" y="4757462"/>
            <a:ext cx="7448550" cy="0"/>
          </a:xfrm>
          <a:prstGeom prst="rect">
            <a:avLst/>
          </a:prstGeom>
          <a:noFill/>
        </p:spPr>
        <p:txBody>
          <a:bodyPr wrap="none">
            <a:spAutoFit/>
          </a:bodyPr>
          <a:lstStyle/>
          <a:p>
            <a:pPr>
              <a:defRPr/>
            </a:pPr>
          </a:p>
        </p:txBody>
      </p:sp>
      <p:sp>
        <p:nvSpPr>
          <p:cNvPr id="9" name="TextBox 8"/>
          <p:cNvSpPr txBox="1"/>
          <p:nvPr/>
        </p:nvSpPr>
        <p:spPr>
          <a:xfrm>
            <a:off x="2676801" y="5187674"/>
            <a:ext cx="7448550" cy="0"/>
          </a:xfrm>
          <a:prstGeom prst="rect">
            <a:avLst/>
          </a:prstGeom>
          <a:noFill/>
        </p:spPr>
        <p:txBody>
          <a:bodyPr wrap="none">
            <a:spAutoFit/>
          </a:bodyPr>
          <a:lstStyle/>
          <a:p>
            <a:pPr>
              <a:defRPr/>
            </a:pPr>
          </a:p>
        </p:txBody>
      </p:sp>
      <p:sp>
        <p:nvSpPr>
          <p:cNvPr id="10" name="TextBox 9"/>
          <p:cNvSpPr txBox="1"/>
          <p:nvPr/>
        </p:nvSpPr>
        <p:spPr>
          <a:xfrm>
            <a:off x="8109371" y="3444875"/>
            <a:ext cx="0" cy="2117725"/>
          </a:xfrm>
          <a:prstGeom prst="rect">
            <a:avLst/>
          </a:prstGeom>
          <a:noFill/>
        </p:spPr>
        <p:txBody>
          <a:bodyPr wrap="none">
            <a:spAutoFit/>
          </a:bodyPr>
          <a:lstStyle/>
          <a:p>
            <a:pPr>
              <a:defRPr/>
            </a:pPr>
          </a:p>
        </p:txBody>
      </p:sp>
      <p:sp>
        <p:nvSpPr>
          <p:cNvPr id="11" name="TextBox 10"/>
          <p:cNvSpPr txBox="1"/>
          <p:nvPr/>
        </p:nvSpPr>
        <p:spPr>
          <a:xfrm>
            <a:off x="8158439" y="3416024"/>
            <a:ext cx="1543050" cy="2155825"/>
          </a:xfrm>
          <a:prstGeom prst="rect">
            <a:avLst/>
          </a:prstGeom>
          <a:noFill/>
        </p:spPr>
        <p:txBody>
          <a:bodyPr wrap="none">
            <a:spAutoFit/>
          </a:bodyPr>
          <a:lstStyle/>
          <a:p>
            <a:pPr>
              <a:defRPr/>
            </a:pPr>
            <a:r>
              <a:t>Link interface</a:t>
            </a:r>
          </a:p>
          <a:p>
            <a:pPr>
              <a:defRPr/>
            </a:pPr>
            <a:r>
              <a:t>0</a:t>
            </a:r>
          </a:p>
          <a:p>
            <a:pPr>
              <a:defRPr/>
            </a:pPr>
            <a:r>
              <a:t>1</a:t>
            </a:r>
          </a:p>
          <a:p>
            <a:pPr>
              <a:defRPr/>
            </a:pPr>
            <a:r>
              <a:t>2</a:t>
            </a:r>
          </a:p>
          <a:p>
            <a:pPr>
              <a:defRPr/>
            </a:pPr>
            <a:r>
              <a:t>3</a:t>
            </a:r>
          </a:p>
        </p:txBody>
      </p:sp>
      <p:sp>
        <p:nvSpPr>
          <p:cNvPr id="12" name="TextBox 11"/>
          <p:cNvSpPr txBox="1"/>
          <p:nvPr/>
        </p:nvSpPr>
        <p:spPr>
          <a:xfrm>
            <a:off x="2672981" y="6281883"/>
            <a:ext cx="5561138" cy="369332"/>
          </a:xfrm>
          <a:prstGeom prst="rect">
            <a:avLst/>
          </a:prstGeom>
          <a:noFill/>
        </p:spPr>
        <p:txBody>
          <a:bodyPr wrap="none">
            <a:spAutoFit/>
          </a:bodyPr>
          <a:lstStyle/>
          <a:p>
            <a:pPr>
              <a:defRPr/>
            </a:pPr>
            <a:r>
              <a:t>11001000  00010111  00011000  10101010 </a:t>
            </a:r>
          </a:p>
        </p:txBody>
      </p:sp>
      <p:sp>
        <p:nvSpPr>
          <p:cNvPr id="13" name="TextBox 12"/>
          <p:cNvSpPr txBox="1"/>
          <p:nvPr/>
        </p:nvSpPr>
        <p:spPr>
          <a:xfrm>
            <a:off x="789703" y="5882891"/>
            <a:ext cx="1636282" cy="523220"/>
          </a:xfrm>
          <a:prstGeom prst="rect">
            <a:avLst/>
          </a:prstGeom>
          <a:noFill/>
        </p:spPr>
        <p:txBody>
          <a:bodyPr wrap="none">
            <a:spAutoFit/>
          </a:bodyPr>
          <a:lstStyle/>
          <a:p>
            <a:pPr>
              <a:defRPr/>
            </a:pPr>
            <a:r>
              <a:t>examples:</a:t>
            </a:r>
          </a:p>
        </p:txBody>
      </p:sp>
      <p:sp>
        <p:nvSpPr>
          <p:cNvPr id="14" name="TextBox 13"/>
          <p:cNvSpPr txBox="1"/>
          <p:nvPr/>
        </p:nvSpPr>
        <p:spPr>
          <a:xfrm>
            <a:off x="8186060" y="5747609"/>
            <a:ext cx="1908984" cy="400110"/>
          </a:xfrm>
          <a:prstGeom prst="rect">
            <a:avLst/>
          </a:prstGeom>
          <a:noFill/>
        </p:spPr>
        <p:txBody>
          <a:bodyPr wrap="none">
            <a:spAutoFit/>
          </a:bodyPr>
          <a:lstStyle/>
          <a:p>
            <a:pPr>
              <a:defRPr/>
            </a:pPr>
            <a:r>
              <a:t>which interface?</a:t>
            </a:r>
          </a:p>
        </p:txBody>
      </p:sp>
      <p:sp>
        <p:nvSpPr>
          <p:cNvPr id="15" name="TextBox 14"/>
          <p:cNvSpPr txBox="1"/>
          <p:nvPr/>
        </p:nvSpPr>
        <p:spPr>
          <a:xfrm>
            <a:off x="8178869" y="6233982"/>
            <a:ext cx="1908984" cy="400110"/>
          </a:xfrm>
          <a:prstGeom prst="rect">
            <a:avLst/>
          </a:prstGeom>
          <a:noFill/>
        </p:spPr>
        <p:txBody>
          <a:bodyPr wrap="none">
            <a:spAutoFit/>
          </a:bodyPr>
          <a:lstStyle/>
          <a:p>
            <a:pPr>
              <a:defRPr/>
            </a:pPr>
            <a:r>
              <a:t>which interface?</a:t>
            </a:r>
          </a:p>
        </p:txBody>
      </p:sp>
      <p:sp>
        <p:nvSpPr>
          <p:cNvPr id="16" name="TextBox 15"/>
          <p:cNvSpPr txBox="1"/>
          <p:nvPr/>
        </p:nvSpPr>
        <p:spPr>
          <a:xfrm>
            <a:off x="6763327" y="4003965"/>
            <a:ext cx="1745673" cy="369332"/>
          </a:xfrm>
          <a:prstGeom prst="rect">
            <a:avLst/>
          </a:prstGeom>
          <a:noFill/>
        </p:spPr>
        <p:txBody>
          <a:bodyPr wrap="none">
            <a:spAutoFit/>
          </a:bodyPr>
          <a:lstStyle/>
          <a:p>
            <a:pPr>
              <a:defRPr/>
            </a:pPr>
            <a:r>
              <a:t>********</a:t>
            </a:r>
          </a:p>
        </p:txBody>
      </p:sp>
      <p:sp>
        <p:nvSpPr>
          <p:cNvPr id="17" name="TextBox 16"/>
          <p:cNvSpPr txBox="1"/>
          <p:nvPr/>
        </p:nvSpPr>
        <p:spPr>
          <a:xfrm>
            <a:off x="6089074" y="4005707"/>
            <a:ext cx="595746" cy="369332"/>
          </a:xfrm>
          <a:prstGeom prst="rect">
            <a:avLst/>
          </a:prstGeom>
          <a:noFill/>
        </p:spPr>
        <p:txBody>
          <a:bodyPr wrap="none">
            <a:spAutoFit/>
          </a:bodyPr>
          <a:lstStyle/>
          <a:p>
            <a:pPr>
              <a:defRPr/>
            </a:pPr>
            <a:r>
              <a:t>***</a:t>
            </a:r>
          </a:p>
        </p:txBody>
      </p:sp>
      <p:sp>
        <p:nvSpPr>
          <p:cNvPr id="18" name="TextBox 17"/>
          <p:cNvSpPr txBox="1"/>
          <p:nvPr/>
        </p:nvSpPr>
        <p:spPr>
          <a:xfrm>
            <a:off x="6760005" y="4816765"/>
            <a:ext cx="1745673" cy="369332"/>
          </a:xfrm>
          <a:prstGeom prst="rect">
            <a:avLst/>
          </a:prstGeom>
          <a:noFill/>
        </p:spPr>
        <p:txBody>
          <a:bodyPr wrap="none">
            <a:spAutoFit/>
          </a:bodyPr>
          <a:lstStyle/>
          <a:p>
            <a:pPr>
              <a:defRPr/>
            </a:pPr>
            <a:r>
              <a:t>********</a:t>
            </a:r>
          </a:p>
        </p:txBody>
      </p:sp>
      <p:sp>
        <p:nvSpPr>
          <p:cNvPr id="19" name="TextBox 18"/>
          <p:cNvSpPr txBox="1"/>
          <p:nvPr/>
        </p:nvSpPr>
        <p:spPr>
          <a:xfrm>
            <a:off x="6083018" y="4846641"/>
            <a:ext cx="595746" cy="369332"/>
          </a:xfrm>
          <a:prstGeom prst="rect">
            <a:avLst/>
          </a:prstGeom>
          <a:noFill/>
        </p:spPr>
        <p:txBody>
          <a:bodyPr wrap="none">
            <a:spAutoFit/>
          </a:bodyPr>
          <a:lstStyle/>
          <a:p>
            <a:pPr>
              <a:defRPr/>
            </a:pPr>
            <a:r>
              <a:t>***</a:t>
            </a:r>
          </a:p>
        </p:txBody>
      </p:sp>
      <p:sp>
        <p:nvSpPr>
          <p:cNvPr id="20" name="TextBox 19"/>
          <p:cNvSpPr txBox="1"/>
          <p:nvPr/>
        </p:nvSpPr>
        <p:spPr>
          <a:xfrm>
            <a:off x="6760005" y="4423065"/>
            <a:ext cx="1745673" cy="369332"/>
          </a:xfrm>
          <a:prstGeom prst="rect">
            <a:avLst/>
          </a:prstGeom>
          <a:noFill/>
        </p:spPr>
        <p:txBody>
          <a:bodyPr wrap="none">
            <a:spAutoFit/>
          </a:bodyPr>
          <a:lstStyle/>
          <a:p>
            <a:pPr>
              <a:defRPr/>
            </a:pPr>
            <a:r>
              <a:t>********</a:t>
            </a:r>
          </a:p>
        </p:txBody>
      </p:sp>
      <p:sp>
        <p:nvSpPr>
          <p:cNvPr id="21" name="TextBox 20"/>
          <p:cNvSpPr txBox="1"/>
          <p:nvPr/>
        </p:nvSpPr>
        <p:spPr>
          <a:xfrm>
            <a:off x="2672165" y="5802809"/>
            <a:ext cx="5561138" cy="369332"/>
          </a:xfrm>
          <a:prstGeom prst="rect">
            <a:avLst/>
          </a:prstGeom>
          <a:noFill/>
        </p:spPr>
        <p:txBody>
          <a:bodyPr wrap="none">
            <a:spAutoFit/>
          </a:bodyPr>
          <a:lstStyle/>
          <a:p>
            <a:pPr>
              <a:defRPr/>
            </a:pPr>
            <a:r>
              <a:t>11001000  00010111  00010110  10100001 </a:t>
            </a:r>
          </a:p>
        </p:txBody>
      </p:sp>
    </p:spTree>
  </p:cSld>
  <p:clrMapOvr>
    <a:masterClrMapping/>
  </p:clrMapOvr>
</p:sld>
</file>

<file path=ppt/slides/slide5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1421"/>
            <a:ext cx="10515600" cy="785924"/>
          </a:xfrm>
          <a:prstGeom prst="rect">
            <a:avLst/>
          </a:prstGeom>
          <a:noFill/>
        </p:spPr>
        <p:txBody>
          <a:bodyPr wrap="none">
            <a:spAutoFit/>
          </a:bodyPr>
          <a:lstStyle/>
          <a:p>
            <a:pPr>
              <a:defRPr/>
            </a:pPr>
            <a:r>
              <a:t>Efficient Longest Prefix Matching with Tries</a:t>
            </a:r>
          </a:p>
        </p:txBody>
      </p:sp>
      <p:sp>
        <p:nvSpPr>
          <p:cNvPr id="3" name="TextBox 2"/>
          <p:cNvSpPr txBox="1"/>
          <p:nvPr/>
        </p:nvSpPr>
        <p:spPr>
          <a:xfrm>
            <a:off x="199365" y="833038"/>
            <a:ext cx="11752066" cy="1800493"/>
          </a:xfrm>
          <a:prstGeom prst="rect">
            <a:avLst/>
          </a:prstGeom>
          <a:noFill/>
        </p:spPr>
        <p:txBody>
          <a:bodyPr wrap="none">
            <a:spAutoFit/>
          </a:bodyPr>
          <a:lstStyle/>
          <a:p>
            <a:pPr>
              <a:defRPr/>
            </a:pPr>
            <a:r>
              <a:t>Is there a map data structure that supports efficient longest prefix match?</a:t>
            </a:r>
          </a:p>
          <a:p>
            <a:pPr>
              <a:defRPr/>
            </a:pPr>
            <a:r>
              <a:t>We can use a more obscure data structure: Tries</a:t>
            </a:r>
          </a:p>
          <a:p>
            <a:pPr>
              <a:defRPr/>
            </a:pPr>
            <a:r>
              <a:t>Idea: Spell out each key, one letter/digit at a time</a:t>
            </a:r>
          </a:p>
          <a:p>
            <a:pPr>
              <a:defRPr/>
            </a:pPr>
            <a:r>
              <a:t>A node is marked blue if walking from root to that node forms a valid key</a:t>
            </a:r>
          </a:p>
        </p:txBody>
      </p:sp>
      <p:sp>
        <p:nvSpPr>
          <p:cNvPr id="4" name="TextBox 3"/>
          <p:cNvSpPr txBox="1"/>
          <p:nvPr/>
        </p:nvSpPr>
        <p:spPr>
          <a:xfrm>
            <a:off x="47509" y="2754837"/>
            <a:ext cx="4559653" cy="3554819"/>
          </a:xfrm>
          <a:prstGeom prst="rect">
            <a:avLst/>
          </a:prstGeom>
          <a:noFill/>
        </p:spPr>
        <p:txBody>
          <a:bodyPr wrap="none">
            <a:spAutoFit/>
          </a:bodyPr>
          <a:lstStyle/>
          <a:p>
            <a:pPr>
              <a:defRPr/>
            </a:pPr>
            <a:r>
              <a:t>Longest prefix matching on a trie:</a:t>
            </a:r>
          </a:p>
          <a:p>
            <a:pPr>
              <a:defRPr/>
            </a:pPr>
            <a:r>
              <a:t>Start at the root, and spell out the word</a:t>
            </a:r>
          </a:p>
          <a:p>
            <a:pPr>
              <a:defRPr/>
            </a:pPr>
            <a:r>
              <a:t>Remember most recent (longest) key you see along the way</a:t>
            </a:r>
          </a:p>
          <a:p>
            <a:pPr>
              <a:defRPr/>
            </a:pPr>
            <a:r>
              <a:t>Stop when you're done, or fall off the tree. Return the longest key you saw</a:t>
            </a:r>
          </a:p>
          <a:p>
            <a:pPr>
              <a:defRPr/>
            </a:pPr>
            <a:r>
              <a:t>If you finish spelling or fall off the tree without seeing any other prefix, the default is returned</a:t>
            </a:r>
          </a:p>
        </p:txBody>
      </p:sp>
    </p:spTree>
  </p:cSld>
  <p:clrMapOvr>
    <a:masterClrMapping/>
  </p:clrMapOvr>
</p:sld>
</file>

<file path=ppt/slides/slide5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Packet Forwarding</a:t>
            </a:r>
          </a:p>
          <a:p>
            <a:pPr>
              <a:defRPr/>
            </a:pPr>
            <a:r>
              <a:t>Define the Routing Problem</a:t>
            </a:r>
          </a:p>
          <a:p>
            <a:pPr>
              <a:defRPr/>
            </a:pPr>
            <a:r>
              <a:t>Routing Protocol: Link State</a:t>
            </a:r>
          </a:p>
          <a:p>
            <a:pPr>
              <a:defRPr/>
            </a:pPr>
          </a:p>
          <a:p>
            <a:pPr>
              <a:defRPr/>
            </a:pPr>
          </a:p>
        </p:txBody>
      </p:sp>
    </p:spTree>
  </p:cSld>
  <p:clrMapOvr>
    <a:masterClrMapping/>
  </p:clrMapOvr>
</p:sld>
</file>

<file path=ppt/slides/slide5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36526"/>
            <a:ext cx="10515600" cy="816220"/>
          </a:xfrm>
          <a:prstGeom prst="rect">
            <a:avLst/>
          </a:prstGeom>
          <a:noFill/>
        </p:spPr>
        <p:txBody>
          <a:bodyPr wrap="none">
            <a:spAutoFit/>
          </a:bodyPr>
          <a:lstStyle/>
          <a:p>
            <a:pPr>
              <a:defRPr/>
            </a:pPr>
            <a:r>
              <a:t>Modeling the Network</a:t>
            </a:r>
          </a:p>
        </p:txBody>
      </p:sp>
      <p:sp>
        <p:nvSpPr>
          <p:cNvPr id="3" name="TextBox 2"/>
          <p:cNvSpPr txBox="1"/>
          <p:nvPr/>
        </p:nvSpPr>
        <p:spPr>
          <a:xfrm>
            <a:off x="6808222" y="1004765"/>
            <a:ext cx="5340029" cy="2841953"/>
          </a:xfrm>
          <a:prstGeom prst="rect">
            <a:avLst/>
          </a:prstGeom>
          <a:noFill/>
        </p:spPr>
        <p:txBody>
          <a:bodyPr wrap="none">
            <a:spAutoFit/>
          </a:bodyPr>
          <a:lstStyle/>
          <a:p>
            <a:pPr>
              <a:defRPr/>
            </a:pPr>
            <a:r>
              <a:t>We'll draw the network as a graph:</a:t>
            </a:r>
          </a:p>
          <a:p>
            <a:pPr>
              <a:defRPr/>
            </a:pPr>
            <a:r>
              <a:t>Each node represents a machine</a:t>
            </a:r>
          </a:p>
          <a:p>
            <a:pPr>
              <a:defRPr/>
            </a:pPr>
            <a:r>
              <a:t>Each edge represents a link. For now, assume every link is undirected and connects exactly 2 machines</a:t>
            </a:r>
          </a:p>
          <a:p>
            <a:pPr>
              <a:defRPr/>
            </a:pPr>
            <a:r>
              <a:t>Assume each machine is identified by a unique label (e.g., IP addr)</a:t>
            </a:r>
          </a:p>
        </p:txBody>
      </p:sp>
      <p:sp>
        <p:nvSpPr>
          <p:cNvPr id="4" name="TextBox 3"/>
          <p:cNvSpPr txBox="1"/>
          <p:nvPr/>
        </p:nvSpPr>
        <p:spPr>
          <a:xfrm>
            <a:off x="43748" y="961992"/>
            <a:ext cx="6412291" cy="4074646"/>
          </a:xfrm>
          <a:prstGeom prst="rect">
            <a:avLst/>
          </a:prstGeom>
          <a:noFill/>
        </p:spPr>
        <p:txBody>
          <a:bodyPr wrap="none">
            <a:spAutoFit/>
          </a:bodyPr>
          <a:lstStyle/>
          <a:p>
            <a:pPr>
              <a:defRPr/>
            </a:pPr>
            <a:r>
              <a:t>Two types of machines on the network (simplified):</a:t>
            </a:r>
          </a:p>
          <a:p>
            <a:pPr>
              <a:defRPr/>
            </a:pPr>
            <a:r>
              <a:t>End hosts send and receive packets, to and from other end hosts.</a:t>
            </a:r>
          </a:p>
          <a:p>
            <a:pPr>
              <a:defRPr/>
            </a:pPr>
            <a:r>
              <a:t>Example: Your personal computer</a:t>
            </a:r>
          </a:p>
          <a:p>
            <a:pPr>
              <a:defRPr/>
            </a:pPr>
            <a:r>
              <a:t>End hosts don't forward intermediate packets.</a:t>
            </a:r>
          </a:p>
          <a:p>
            <a:pPr>
              <a:defRPr/>
            </a:pPr>
            <a:r>
              <a:t>Routers forward intermediate packets</a:t>
            </a:r>
          </a:p>
          <a:p>
            <a:pPr>
              <a:defRPr/>
            </a:pPr>
            <a:r>
              <a:t>Example: Your home router, heavy-duty router in a datacenter</a:t>
            </a:r>
          </a:p>
          <a:p>
            <a:pPr>
              <a:defRPr/>
            </a:pPr>
            <a:r>
              <a:t>For now, assume routers don't send and receive packets of their own</a:t>
            </a:r>
          </a:p>
        </p:txBody>
      </p:sp>
    </p:spTree>
  </p:cSld>
  <p:clrMapOvr>
    <a:masterClrMapping/>
  </p:clrMapOvr>
</p:sld>
</file>

<file path=ppt/slides/slide5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36526"/>
            <a:ext cx="10515600" cy="1073150"/>
          </a:xfrm>
          <a:prstGeom prst="rect">
            <a:avLst/>
          </a:prstGeom>
          <a:noFill/>
        </p:spPr>
        <p:txBody>
          <a:bodyPr wrap="none">
            <a:spAutoFit/>
          </a:bodyPr>
          <a:lstStyle/>
          <a:p>
            <a:pPr>
              <a:defRPr/>
            </a:pPr>
            <a:r>
              <a:t>Modeling the Network</a:t>
            </a:r>
          </a:p>
        </p:txBody>
      </p:sp>
      <p:sp>
        <p:nvSpPr>
          <p:cNvPr id="3" name="TextBox 2"/>
          <p:cNvSpPr txBox="1"/>
          <p:nvPr/>
        </p:nvSpPr>
        <p:spPr>
          <a:xfrm>
            <a:off x="171451" y="1545198"/>
            <a:ext cx="8027670" cy="3903101"/>
          </a:xfrm>
          <a:prstGeom prst="rect">
            <a:avLst/>
          </a:prstGeom>
          <a:noFill/>
        </p:spPr>
        <p:txBody>
          <a:bodyPr wrap="none">
            <a:spAutoFit/>
          </a:bodyPr>
          <a:lstStyle/>
          <a:p>
            <a:pPr>
              <a:defRPr/>
            </a:pPr>
            <a:r>
              <a:t>Packets are the basic unit of data sent across the network.</a:t>
            </a:r>
          </a:p>
          <a:p>
            <a:pPr>
              <a:defRPr/>
            </a:pPr>
            <a:r>
              <a:t>Packets have a header with metadata</a:t>
            </a:r>
          </a:p>
          <a:p>
            <a:pPr>
              <a:defRPr/>
            </a:pPr>
            <a:r>
              <a:t>For now, we only care about the source address and destination address fields</a:t>
            </a:r>
          </a:p>
          <a:p>
            <a:pPr>
              <a:defRPr/>
            </a:pPr>
            <a:r>
              <a:t>Packets have a payload with the application data</a:t>
            </a:r>
          </a:p>
          <a:p>
            <a:pPr>
              <a:defRPr/>
            </a:pPr>
            <a:r>
              <a:t>Example: Website contents, image, etc.</a:t>
            </a:r>
          </a:p>
          <a:p>
            <a:pPr>
              <a:defRPr/>
            </a:pPr>
            <a:r>
              <a:t>Routing isn't concerned about the payload. It's just some sequence of 1s and 0s we have to forward</a:t>
            </a:r>
          </a:p>
        </p:txBody>
      </p:sp>
      <p:sp>
        <p:nvSpPr>
          <p:cNvPr id="4" name="TextBox 3"/>
          <p:cNvSpPr txBox="1"/>
          <p:nvPr/>
        </p:nvSpPr>
        <p:spPr>
          <a:xfrm>
            <a:off x="8650450" y="1871725"/>
            <a:ext cx="3370100" cy="494500"/>
          </a:xfrm>
          <a:prstGeom prst="rect">
            <a:avLst/>
          </a:prstGeom>
          <a:noFill/>
        </p:spPr>
        <p:txBody>
          <a:bodyPr wrap="none">
            <a:spAutoFit/>
          </a:bodyPr>
          <a:lstStyle/>
          <a:p>
            <a:pPr>
              <a:defRPr/>
            </a:pPr>
            <a:r>
              <a:t>Source Address</a:t>
            </a:r>
          </a:p>
        </p:txBody>
      </p:sp>
      <p:sp>
        <p:nvSpPr>
          <p:cNvPr id="5" name="TextBox 4"/>
          <p:cNvSpPr txBox="1"/>
          <p:nvPr/>
        </p:nvSpPr>
        <p:spPr>
          <a:xfrm>
            <a:off x="8650450" y="2366225"/>
            <a:ext cx="3370100" cy="494399"/>
          </a:xfrm>
          <a:prstGeom prst="rect">
            <a:avLst/>
          </a:prstGeom>
          <a:noFill/>
        </p:spPr>
        <p:txBody>
          <a:bodyPr wrap="none">
            <a:spAutoFit/>
          </a:bodyPr>
          <a:lstStyle/>
          <a:p>
            <a:pPr>
              <a:defRPr/>
            </a:pPr>
            <a:r>
              <a:t>Destination Address</a:t>
            </a:r>
          </a:p>
        </p:txBody>
      </p:sp>
      <p:sp>
        <p:nvSpPr>
          <p:cNvPr id="6" name="TextBox 5"/>
          <p:cNvSpPr txBox="1"/>
          <p:nvPr/>
        </p:nvSpPr>
        <p:spPr>
          <a:xfrm>
            <a:off x="8650450" y="2860624"/>
            <a:ext cx="3370100" cy="2587675"/>
          </a:xfrm>
          <a:prstGeom prst="rect">
            <a:avLst/>
          </a:prstGeom>
          <a:noFill/>
        </p:spPr>
        <p:txBody>
          <a:bodyPr wrap="none">
            <a:spAutoFit/>
          </a:bodyPr>
          <a:lstStyle/>
          <a:p>
            <a:pPr>
              <a:defRPr/>
            </a:pPr>
            <a:r>
              <a:t>Payload</a:t>
            </a:r>
          </a:p>
        </p:txBody>
      </p:sp>
    </p:spTree>
  </p:cSld>
  <p:clrMapOvr>
    <a:masterClrMapping/>
  </p:clrMapOvr>
</p:sld>
</file>

<file path=ppt/slides/slide5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36525"/>
            <a:ext cx="10515600" cy="723903"/>
          </a:xfrm>
          <a:prstGeom prst="rect">
            <a:avLst/>
          </a:prstGeom>
          <a:noFill/>
        </p:spPr>
        <p:txBody>
          <a:bodyPr wrap="none">
            <a:spAutoFit/>
          </a:bodyPr>
          <a:lstStyle/>
          <a:p>
            <a:pPr>
              <a:defRPr/>
            </a:pPr>
            <a:r>
              <a:t>Least-Cost Routing</a:t>
            </a:r>
          </a:p>
        </p:txBody>
      </p:sp>
      <p:sp>
        <p:nvSpPr>
          <p:cNvPr id="3" name="TextBox 2"/>
          <p:cNvSpPr txBox="1"/>
          <p:nvPr/>
        </p:nvSpPr>
        <p:spPr>
          <a:xfrm>
            <a:off x="271754" y="1227269"/>
            <a:ext cx="6661631" cy="5232202"/>
          </a:xfrm>
          <a:prstGeom prst="rect">
            <a:avLst/>
          </a:prstGeom>
          <a:noFill/>
        </p:spPr>
        <p:txBody>
          <a:bodyPr wrap="none">
            <a:spAutoFit/>
          </a:bodyPr>
          <a:lstStyle/>
          <a:p>
            <a:pPr>
              <a:defRPr/>
            </a:pPr>
            <a:r>
              <a:t>What makes a routing solution good? Many different ways to define good, including:</a:t>
            </a:r>
          </a:p>
          <a:p>
            <a:pPr>
              <a:defRPr/>
            </a:pPr>
            <a:r>
              <a:t>Transmission delay</a:t>
            </a:r>
          </a:p>
          <a:p>
            <a:pPr>
              <a:defRPr/>
            </a:pPr>
            <a:r>
              <a:t>Price cost</a:t>
            </a:r>
          </a:p>
          <a:p>
            <a:pPr>
              <a:defRPr/>
            </a:pPr>
            <a:r>
              <a:t>Unreliability</a:t>
            </a:r>
          </a:p>
          <a:p>
            <a:pPr>
              <a:defRPr/>
            </a:pPr>
            <a:r>
              <a:t>Bandwidth constraints</a:t>
            </a:r>
          </a:p>
          <a:p>
            <a:pPr>
              <a:defRPr/>
            </a:pPr>
            <a:r>
              <a:t>Least-cost routing: Assign costs to every edge, and find paths with lowest cost</a:t>
            </a:r>
          </a:p>
          <a:p>
            <a:pPr>
              <a:defRPr/>
            </a:pPr>
            <a:r>
              <a:t>Cost depends on the metric the operator wants to minimize.</a:t>
            </a:r>
          </a:p>
          <a:p>
            <a:pPr>
              <a:defRPr/>
            </a:pPr>
            <a:r>
              <a:t>Costs can be arbitrary. Routing protocols don't care where the costs come from.</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24238"/>
            <a:ext cx="6597912" cy="5493957"/>
          </a:xfrm>
          <a:prstGeom prst="rect">
            <a:avLst/>
          </a:prstGeom>
          <a:noFill/>
        </p:spPr>
        <p:txBody>
          <a:bodyPr wrap="none">
            <a:spAutoFit/>
          </a:bodyPr>
          <a:lstStyle/>
          <a:p>
            <a:pPr>
              <a:defRPr/>
            </a:pPr>
            <a:r>
              <a:t>Here is a description of encryption</a:t>
            </a:r>
          </a:p>
          <a:p>
            <a:pPr>
              <a:defRPr/>
            </a:pPr>
          </a:p>
          <a:p>
            <a:pPr>
              <a:defRPr/>
            </a:pPr>
          </a:p>
          <a:p>
            <a:pPr>
              <a:defRPr/>
            </a:pPr>
          </a:p>
          <a:p>
            <a:pPr>
              <a:defRPr/>
            </a:pPr>
          </a:p>
          <a:p>
            <a:pPr>
              <a:defRPr/>
            </a:pPr>
          </a:p>
          <a:p>
            <a:pPr>
              <a:defRPr/>
            </a:pPr>
          </a:p>
          <a:p>
            <a:pPr>
              <a:defRPr/>
            </a:pPr>
          </a:p>
          <a:p>
            <a:pPr>
              <a:defRPr/>
            </a:pPr>
            <a:r>
              <a:t>Decryption is the reverse of encryption</a:t>
            </a:r>
          </a:p>
          <a:p>
            <a:pPr>
              <a:defRPr/>
            </a:pPr>
            <a:r>
              <a:t>AES is an SPN, where the permutation operation is comprised of two invertible linear transformations (ShiftRows &amp; MixColumns )</a:t>
            </a:r>
          </a:p>
        </p:txBody>
      </p:sp>
      <p:pic>
        <p:nvPicPr>
          <p:cNvPr id="3" name="Picture 2" descr="image.png"/>
          <p:cNvPicPr>
            <a:picLocks noChangeAspect="1"/>
          </p:cNvPicPr>
          <p:nvPr/>
        </p:nvPicPr>
        <p:blipFill>
          <a:blip r:embed="rId2"/>
          <a:stretch>
            <a:fillRect/>
          </a:stretch>
        </p:blipFill>
        <p:spPr>
          <a:xfrm>
            <a:off x="1893468" y="2020814"/>
            <a:ext cx="3913673" cy="2629627"/>
          </a:xfrm>
          <a:prstGeom prst="rect">
            <a:avLst/>
          </a:prstGeom>
        </p:spPr>
      </p:pic>
      <p:pic>
        <p:nvPicPr>
          <p:cNvPr id="4" name="Picture 3" descr="image.png"/>
          <p:cNvPicPr>
            <a:picLocks noChangeAspect="1"/>
          </p:cNvPicPr>
          <p:nvPr/>
        </p:nvPicPr>
        <p:blipFill>
          <a:blip r:embed="rId3"/>
          <a:stretch>
            <a:fillRect/>
          </a:stretch>
        </p:blipFill>
        <p:spPr>
          <a:xfrm>
            <a:off x="7924800" y="1343818"/>
            <a:ext cx="3429000" cy="4543425"/>
          </a:xfrm>
          <a:prstGeom prst="rect">
            <a:avLst/>
          </a:prstGeom>
        </p:spPr>
      </p:pic>
      <p:sp>
        <p:nvSpPr>
          <p:cNvPr id="5" name="TextBox 4"/>
          <p:cNvSpPr txBox="1"/>
          <p:nvPr/>
        </p:nvSpPr>
        <p:spPr>
          <a:xfrm>
            <a:off x="838200" y="0"/>
            <a:ext cx="10515600" cy="925203"/>
          </a:xfrm>
          <a:prstGeom prst="rect">
            <a:avLst/>
          </a:prstGeom>
          <a:noFill/>
        </p:spPr>
        <p:txBody>
          <a:bodyPr wrap="none">
            <a:spAutoFit/>
          </a:bodyPr>
          <a:lstStyle/>
          <a:p>
            <a:pPr>
              <a:defRPr/>
            </a:pPr>
            <a:r>
              <a:t>Substitution-permutation Networks (SPN)</a:t>
            </a:r>
          </a:p>
        </p:txBody>
      </p:sp>
    </p:spTree>
  </p:cSld>
  <p:clrMapOvr>
    <a:masterClrMapping/>
  </p:clrMapOvr>
</p:sld>
</file>

<file path=ppt/slides/slide5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6867" y="928478"/>
            <a:ext cx="10458265" cy="2169600"/>
          </a:xfrm>
          <a:prstGeom prst="rect">
            <a:avLst/>
          </a:prstGeom>
          <a:noFill/>
        </p:spPr>
        <p:txBody>
          <a:bodyPr wrap="none">
            <a:spAutoFit/>
          </a:bodyPr>
          <a:lstStyle/>
          <a:p>
            <a:pPr>
              <a:defRPr/>
            </a:pPr>
            <a:r>
              <a:t>In least-cost routing, routers should forward packets such that they take the lowest-cost path to the destination</a:t>
            </a:r>
          </a:p>
          <a:p>
            <a:pPr>
              <a:defRPr/>
            </a:pPr>
          </a:p>
          <a:p>
            <a:pPr>
              <a:defRPr/>
            </a:pPr>
            <a:r>
              <a:t>Example: If all costs are 1, the protocol finds paths with the fewest hops</a:t>
            </a:r>
          </a:p>
          <a:p>
            <a:pPr>
              <a:defRPr/>
            </a:pPr>
            <a:r>
              <a:t>Usually, if edges are unlabeled, assume they have cost 1</a:t>
            </a:r>
          </a:p>
        </p:txBody>
      </p:sp>
      <p:sp>
        <p:nvSpPr>
          <p:cNvPr id="3" name="TextBox 2"/>
          <p:cNvSpPr txBox="1"/>
          <p:nvPr/>
        </p:nvSpPr>
        <p:spPr>
          <a:xfrm>
            <a:off x="838200" y="136525"/>
            <a:ext cx="10515600" cy="723903"/>
          </a:xfrm>
          <a:prstGeom prst="rect">
            <a:avLst/>
          </a:prstGeom>
          <a:noFill/>
        </p:spPr>
        <p:txBody>
          <a:bodyPr wrap="none">
            <a:spAutoFit/>
          </a:bodyPr>
          <a:lstStyle/>
          <a:p>
            <a:pPr>
              <a:defRPr/>
            </a:pPr>
            <a:r>
              <a:t>Least-Cost Routing</a:t>
            </a:r>
          </a:p>
        </p:txBody>
      </p:sp>
    </p:spTree>
  </p:cSld>
  <p:clrMapOvr>
    <a:masterClrMapping/>
  </p:clrMapOvr>
</p:sld>
</file>

<file path=ppt/slides/slide5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56395" y="1171819"/>
            <a:ext cx="11879210" cy="4390781"/>
          </a:xfrm>
          <a:prstGeom prst="rect">
            <a:avLst/>
          </a:prstGeom>
          <a:noFill/>
        </p:spPr>
        <p:txBody>
          <a:bodyPr wrap="none">
            <a:spAutoFit/>
          </a:bodyPr>
          <a:lstStyle/>
          <a:p>
            <a:pPr>
              <a:defRPr/>
            </a:pPr>
            <a:r>
              <a:t>Where do costs come from?</a:t>
            </a:r>
          </a:p>
          <a:p>
            <a:pPr>
              <a:defRPr/>
            </a:pPr>
            <a:r>
              <a:t>Costs are local to a router. Each router knows the cost of its own links</a:t>
            </a:r>
          </a:p>
          <a:p>
            <a:pPr>
              <a:defRPr/>
            </a:pPr>
            <a:r>
              <a:t>In practice, generally configured by an operator</a:t>
            </a:r>
          </a:p>
          <a:p>
            <a:pPr>
              <a:defRPr/>
            </a:pPr>
            <a:r>
              <a:t>Properties of costs:</a:t>
            </a:r>
          </a:p>
          <a:p>
            <a:pPr>
              <a:defRPr/>
            </a:pPr>
            <a:r>
              <a:t>Costs are always positive integers</a:t>
            </a:r>
          </a:p>
          <a:p>
            <a:pPr>
              <a:defRPr/>
            </a:pPr>
            <a:r>
              <a:t>Consistent with almost any practical metric you'd use: bandwidth, delay, etc.</a:t>
            </a:r>
          </a:p>
          <a:p>
            <a:pPr>
              <a:defRPr/>
            </a:pPr>
            <a:r>
              <a:t>Usually, costs are symmetrical</a:t>
            </a:r>
          </a:p>
          <a:p>
            <a:pPr>
              <a:defRPr/>
            </a:pPr>
            <a:r>
              <a:t>A → B costs the same as B → A</a:t>
            </a:r>
          </a:p>
          <a:p>
            <a:pPr>
              <a:defRPr/>
            </a:pPr>
            <a:r>
              <a:t>Exceptions possible in theory (e.g. different upload/download bandwidth)</a:t>
            </a:r>
          </a:p>
          <a:p>
            <a:pPr>
              <a:defRPr/>
            </a:pPr>
            <a:r>
              <a:t>These two assumptions will simplify our routing protocols</a:t>
            </a:r>
          </a:p>
        </p:txBody>
      </p:sp>
      <p:sp>
        <p:nvSpPr>
          <p:cNvPr id="3" name="TextBox 2"/>
          <p:cNvSpPr txBox="1"/>
          <p:nvPr/>
        </p:nvSpPr>
        <p:spPr>
          <a:xfrm>
            <a:off x="838200" y="136525"/>
            <a:ext cx="10515600" cy="723903"/>
          </a:xfrm>
          <a:prstGeom prst="rect">
            <a:avLst/>
          </a:prstGeom>
          <a:noFill/>
        </p:spPr>
        <p:txBody>
          <a:bodyPr wrap="none">
            <a:spAutoFit/>
          </a:bodyPr>
          <a:lstStyle/>
          <a:p>
            <a:pPr>
              <a:defRPr/>
            </a:pPr>
            <a:r>
              <a:t>Least-Cost Routing</a:t>
            </a:r>
          </a:p>
        </p:txBody>
      </p:sp>
    </p:spTree>
  </p:cSld>
  <p:clrMapOvr>
    <a:masterClrMapping/>
  </p:clrMapOvr>
</p:sld>
</file>

<file path=ppt/slides/slide5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524000" y="55273"/>
            <a:ext cx="9144000" cy="836111"/>
          </a:xfrm>
          <a:prstGeom prst="rect">
            <a:avLst/>
          </a:prstGeom>
          <a:noFill/>
        </p:spPr>
        <p:txBody>
          <a:bodyPr wrap="none">
            <a:spAutoFit/>
          </a:bodyPr>
          <a:lstStyle/>
          <a:p>
            <a:pPr>
              <a:defRPr/>
            </a:pPr>
            <a:r>
              <a:t>Routing vs. Forwarding</a:t>
            </a:r>
          </a:p>
        </p:txBody>
      </p:sp>
      <p:sp>
        <p:nvSpPr>
          <p:cNvPr id="3" name="TextBox 2"/>
          <p:cNvSpPr txBox="1"/>
          <p:nvPr/>
        </p:nvSpPr>
        <p:spPr>
          <a:xfrm>
            <a:off x="129750" y="822178"/>
            <a:ext cx="6073586" cy="3147579"/>
          </a:xfrm>
          <a:prstGeom prst="rect">
            <a:avLst/>
          </a:prstGeom>
          <a:noFill/>
        </p:spPr>
        <p:txBody>
          <a:bodyPr wrap="none">
            <a:spAutoFit/>
          </a:bodyPr>
          <a:lstStyle/>
          <a:p>
            <a:pPr>
              <a:defRPr/>
            </a:pPr>
            <a:r>
              <a:t>Forwarding:</a:t>
            </a:r>
          </a:p>
          <a:p>
            <a:pPr>
              <a:defRPr/>
            </a:pPr>
            <a:r>
              <a:t>Look up packet's destination in table, and send packet to neighbor.</a:t>
            </a:r>
          </a:p>
          <a:p>
            <a:pPr>
              <a:defRPr/>
            </a:pPr>
            <a:r>
              <a:t>Inherently local. Depends only on arriving packet and local table.</a:t>
            </a:r>
          </a:p>
          <a:p>
            <a:pPr>
              <a:defRPr/>
            </a:pPr>
            <a:r>
              <a:t>Occurs every time a packet arrives (nanoseconds)</a:t>
            </a:r>
          </a:p>
        </p:txBody>
      </p:sp>
      <p:sp>
        <p:nvSpPr>
          <p:cNvPr id="4" name="TextBox 3"/>
          <p:cNvSpPr txBox="1"/>
          <p:nvPr/>
        </p:nvSpPr>
        <p:spPr>
          <a:xfrm>
            <a:off x="6391057" y="822178"/>
            <a:ext cx="5488122" cy="2999982"/>
          </a:xfrm>
          <a:prstGeom prst="rect">
            <a:avLst/>
          </a:prstGeom>
          <a:noFill/>
        </p:spPr>
        <p:txBody>
          <a:bodyPr wrap="none">
            <a:spAutoFit/>
          </a:bodyPr>
          <a:lstStyle/>
          <a:p>
            <a:pPr>
              <a:defRPr/>
            </a:pPr>
            <a:r>
              <a:t>Routing:</a:t>
            </a:r>
          </a:p>
          <a:p>
            <a:pPr>
              <a:defRPr/>
            </a:pPr>
            <a:r>
              <a:t>Communicates with other routers to determine how to populate tables</a:t>
            </a:r>
          </a:p>
          <a:p>
            <a:pPr>
              <a:defRPr/>
            </a:pPr>
            <a:r>
              <a:t>Inherently global: Must know about all destinations, not just local ones</a:t>
            </a:r>
          </a:p>
          <a:p>
            <a:pPr>
              <a:defRPr/>
            </a:pPr>
            <a:r>
              <a:t>Occurs every time the network changes (e.g. a link fails)</a:t>
            </a:r>
          </a:p>
        </p:txBody>
      </p:sp>
    </p:spTree>
  </p:cSld>
  <p:clrMapOvr>
    <a:masterClrMapping/>
  </p:clrMapOvr>
</p:sld>
</file>

<file path=ppt/slides/slide5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Packet Forwarding</a:t>
            </a:r>
          </a:p>
          <a:p>
            <a:pPr>
              <a:defRPr/>
            </a:pPr>
            <a:r>
              <a:t>Define the Routing Problem</a:t>
            </a:r>
          </a:p>
          <a:p>
            <a:pPr>
              <a:defRPr/>
            </a:pPr>
            <a:r>
              <a:t>Routing Protocol: Link State</a:t>
            </a:r>
          </a:p>
          <a:p>
            <a:pPr>
              <a:defRPr/>
            </a:pPr>
          </a:p>
          <a:p>
            <a:pPr>
              <a:defRPr/>
            </a:pPr>
          </a:p>
        </p:txBody>
      </p:sp>
    </p:spTree>
  </p:cSld>
  <p:clrMapOvr>
    <a:masterClrMapping/>
  </p:clrMapOvr>
</p:sld>
</file>

<file path=ppt/slides/slide5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62000" y="0"/>
            <a:ext cx="10668000" cy="836111"/>
          </a:xfrm>
          <a:prstGeom prst="rect">
            <a:avLst/>
          </a:prstGeom>
          <a:noFill/>
        </p:spPr>
        <p:txBody>
          <a:bodyPr wrap="none">
            <a:spAutoFit/>
          </a:bodyPr>
          <a:lstStyle/>
          <a:p>
            <a:pPr>
              <a:defRPr/>
            </a:pPr>
            <a:r>
              <a:t>Routing Protocols: Roadmap</a:t>
            </a:r>
          </a:p>
        </p:txBody>
      </p:sp>
      <p:sp>
        <p:nvSpPr>
          <p:cNvPr id="3" name="TextBox 2"/>
          <p:cNvSpPr txBox="1"/>
          <p:nvPr/>
        </p:nvSpPr>
        <p:spPr>
          <a:xfrm>
            <a:off x="762000" y="767545"/>
            <a:ext cx="10668000" cy="4062651"/>
          </a:xfrm>
          <a:prstGeom prst="rect">
            <a:avLst/>
          </a:prstGeom>
          <a:noFill/>
        </p:spPr>
        <p:txBody>
          <a:bodyPr wrap="none">
            <a:spAutoFit/>
          </a:bodyPr>
          <a:lstStyle/>
          <a:p>
            <a:pPr>
              <a:defRPr/>
            </a:pPr>
            <a:r>
              <a:t>Routing protocols can be classified by:</a:t>
            </a:r>
          </a:p>
          <a:p>
            <a:pPr>
              <a:defRPr/>
            </a:pPr>
            <a:r>
              <a:t>Where they operate: </a:t>
            </a:r>
          </a:p>
          <a:p>
            <a:pPr>
              <a:defRPr/>
            </a:pPr>
            <a:r>
              <a:t>Intra-domain: routing packets within a local network</a:t>
            </a:r>
          </a:p>
          <a:p>
            <a:pPr>
              <a:defRPr/>
            </a:pPr>
            <a:r>
              <a:t>Inter-domain: routing packets across different networks</a:t>
            </a:r>
          </a:p>
          <a:p>
            <a:pPr>
              <a:defRPr/>
            </a:pPr>
            <a:r>
              <a:t>How they operate (Distance-vector, link-state, or path-vector)</a:t>
            </a:r>
          </a:p>
          <a:p>
            <a:pPr>
              <a:defRPr/>
            </a:pPr>
            <a:r>
              <a:t>Today, we'll look at link-state protocols</a:t>
            </a:r>
          </a:p>
          <a:p>
            <a:pPr>
              <a:defRPr/>
            </a:pPr>
            <a:r>
              <a:t>Major examples:</a:t>
            </a:r>
          </a:p>
          <a:p>
            <a:pPr>
              <a:defRPr/>
            </a:pPr>
            <a:r>
              <a:t>IS-IS (Intermediate System to Intermediate System)</a:t>
            </a:r>
          </a:p>
          <a:p>
            <a:pPr>
              <a:defRPr/>
            </a:pPr>
            <a:r>
              <a:t>OSPF (Open Shortest Path First)</a:t>
            </a:r>
          </a:p>
        </p:txBody>
      </p:sp>
    </p:spTree>
  </p:cSld>
  <p:clrMapOvr>
    <a:masterClrMapping/>
  </p:clrMapOvr>
</p:sld>
</file>

<file path=ppt/slides/slide5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62000" y="0"/>
            <a:ext cx="10668000" cy="836111"/>
          </a:xfrm>
          <a:prstGeom prst="rect">
            <a:avLst/>
          </a:prstGeom>
          <a:noFill/>
        </p:spPr>
        <p:txBody>
          <a:bodyPr wrap="none">
            <a:spAutoFit/>
          </a:bodyPr>
          <a:lstStyle/>
          <a:p>
            <a:pPr>
              <a:defRPr/>
            </a:pPr>
            <a:r>
              <a:t>Link-State Protocols: Definition</a:t>
            </a:r>
          </a:p>
        </p:txBody>
      </p:sp>
      <p:sp>
        <p:nvSpPr>
          <p:cNvPr id="3" name="TextBox 2"/>
          <p:cNvSpPr txBox="1"/>
          <p:nvPr/>
        </p:nvSpPr>
        <p:spPr>
          <a:xfrm>
            <a:off x="762000" y="800474"/>
            <a:ext cx="10668000" cy="2178946"/>
          </a:xfrm>
          <a:prstGeom prst="rect">
            <a:avLst/>
          </a:prstGeom>
          <a:noFill/>
        </p:spPr>
        <p:txBody>
          <a:bodyPr wrap="none">
            <a:spAutoFit/>
          </a:bodyPr>
          <a:lstStyle/>
          <a:p>
            <a:pPr>
              <a:defRPr/>
            </a:pPr>
            <a:r>
              <a:t>Link-state protocols:</a:t>
            </a:r>
          </a:p>
          <a:p>
            <a:pPr>
              <a:defRPr/>
            </a:pPr>
            <a:r>
              <a:t>Every router learns the full network graph.</a:t>
            </a:r>
          </a:p>
          <a:p>
            <a:pPr>
              <a:defRPr/>
            </a:pPr>
            <a:r>
              <a:t>Then, each router runs a shortest-path algorithm on the graph to populate the forwarding table.</a:t>
            </a:r>
          </a:p>
        </p:txBody>
      </p:sp>
      <p:sp>
        <p:nvSpPr>
          <p:cNvPr id="4" name="TextBox 3"/>
          <p:cNvSpPr txBox="1"/>
          <p:nvPr/>
        </p:nvSpPr>
        <p:spPr>
          <a:xfrm>
            <a:off x="6676856" y="3175178"/>
            <a:ext cx="4455000" cy="3386115"/>
          </a:xfrm>
          <a:prstGeom prst="rect">
            <a:avLst/>
          </a:prstGeom>
          <a:noFill/>
        </p:spPr>
        <p:txBody>
          <a:bodyPr wrap="none">
            <a:spAutoFit/>
          </a:bodyPr>
          <a:lstStyle/>
          <a:p>
            <a:pPr>
              <a:defRPr/>
            </a:pPr>
            <a:r>
              <a:t>Distance-vector:</a:t>
            </a:r>
          </a:p>
          <a:p>
            <a:pPr>
              <a:defRPr/>
            </a:pPr>
            <a:r>
              <a:t>Local data: Each node only knows about part of the network.</a:t>
            </a:r>
          </a:p>
          <a:p>
            <a:pPr>
              <a:defRPr/>
            </a:pPr>
            <a:r>
              <a:t>Global (distributed) computation: Each node computes part of the solution, working with other nodes.</a:t>
            </a:r>
          </a:p>
        </p:txBody>
      </p:sp>
      <p:sp>
        <p:nvSpPr>
          <p:cNvPr id="5" name="TextBox 4"/>
          <p:cNvSpPr txBox="1"/>
          <p:nvPr/>
        </p:nvSpPr>
        <p:spPr>
          <a:xfrm>
            <a:off x="762000" y="3175178"/>
            <a:ext cx="4983480" cy="2603400"/>
          </a:xfrm>
          <a:prstGeom prst="rect">
            <a:avLst/>
          </a:prstGeom>
          <a:noFill/>
        </p:spPr>
        <p:txBody>
          <a:bodyPr wrap="none">
            <a:spAutoFit/>
          </a:bodyPr>
          <a:lstStyle/>
          <a:p>
            <a:pPr>
              <a:defRPr/>
            </a:pPr>
            <a:r>
              <a:t>Link-state:</a:t>
            </a:r>
          </a:p>
          <a:p>
            <a:pPr>
              <a:defRPr/>
            </a:pPr>
            <a:r>
              <a:t>Global data: Each node knows about the full network graph.</a:t>
            </a:r>
          </a:p>
          <a:p>
            <a:pPr>
              <a:defRPr/>
            </a:pPr>
            <a:r>
              <a:t>Local computation: Each node computes the full solution by itself.</a:t>
            </a:r>
          </a:p>
        </p:txBody>
      </p:sp>
    </p:spTree>
  </p:cSld>
  <p:clrMapOvr>
    <a:masterClrMapping/>
  </p:clrMapOvr>
</p:sld>
</file>

<file path=ppt/slides/slide5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62000" y="858148"/>
            <a:ext cx="10668000" cy="2895649"/>
          </a:xfrm>
          <a:prstGeom prst="rect">
            <a:avLst/>
          </a:prstGeom>
          <a:noFill/>
        </p:spPr>
        <p:txBody>
          <a:bodyPr wrap="none">
            <a:spAutoFit/>
          </a:bodyPr>
          <a:lstStyle/>
          <a:p>
            <a:pPr>
              <a:defRPr/>
            </a:pPr>
            <a:r>
              <a:t>Suppose R3 has learned the full network graph</a:t>
            </a:r>
          </a:p>
          <a:p>
            <a:pPr>
              <a:defRPr/>
            </a:pPr>
            <a:r>
              <a:t>We know all the links, their status (up or down?), and their costs</a:t>
            </a:r>
          </a:p>
          <a:p>
            <a:pPr>
              <a:defRPr/>
            </a:pPr>
            <a:r>
              <a:t>We know about all the destinations</a:t>
            </a:r>
          </a:p>
          <a:p>
            <a:pPr>
              <a:defRPr/>
            </a:pPr>
            <a:r>
              <a:t>R3 can run a graph algorithm to compute paths</a:t>
            </a:r>
          </a:p>
          <a:p>
            <a:pPr>
              <a:defRPr/>
            </a:pPr>
            <a:r>
              <a:t>We can populate the forwarding table with the next-hop (in the computed path)</a:t>
            </a:r>
          </a:p>
        </p:txBody>
      </p:sp>
      <p:sp>
        <p:nvSpPr>
          <p:cNvPr id="3" name="TextBox 2"/>
          <p:cNvSpPr txBox="1"/>
          <p:nvPr/>
        </p:nvSpPr>
        <p:spPr>
          <a:xfrm>
            <a:off x="762000" y="0"/>
            <a:ext cx="10668000" cy="836111"/>
          </a:xfrm>
          <a:prstGeom prst="rect">
            <a:avLst/>
          </a:prstGeom>
          <a:noFill/>
        </p:spPr>
        <p:txBody>
          <a:bodyPr wrap="none">
            <a:spAutoFit/>
          </a:bodyPr>
          <a:lstStyle/>
          <a:p>
            <a:pPr>
              <a:defRPr/>
            </a:pPr>
            <a:r>
              <a:t>Link-State Protocols: Definition</a:t>
            </a:r>
          </a:p>
        </p:txBody>
      </p:sp>
    </p:spTree>
  </p:cSld>
  <p:clrMapOvr>
    <a:masterClrMapping/>
  </p:clrMapOvr>
</p:sld>
</file>

<file path=ppt/slides/slide5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1690" y="806327"/>
            <a:ext cx="10668000" cy="4890194"/>
          </a:xfrm>
          <a:prstGeom prst="rect">
            <a:avLst/>
          </a:prstGeom>
          <a:noFill/>
        </p:spPr>
        <p:txBody>
          <a:bodyPr wrap="none">
            <a:spAutoFit/>
          </a:bodyPr>
          <a:lstStyle/>
          <a:p>
            <a:pPr>
              <a:defRPr/>
            </a:pPr>
            <a:r>
              <a:t>What graph algorithm do we run to compute paths?</a:t>
            </a:r>
          </a:p>
          <a:p>
            <a:pPr>
              <a:defRPr/>
            </a:pPr>
            <a:r>
              <a:t>Any single source shortest-path algorithm will work</a:t>
            </a:r>
          </a:p>
          <a:p>
            <a:pPr>
              <a:defRPr/>
            </a:pPr>
            <a:r>
              <a:t>Need to find shortest paths from a single source (the router) to every host</a:t>
            </a:r>
          </a:p>
          <a:p>
            <a:pPr>
              <a:defRPr/>
            </a:pPr>
            <a:r>
              <a:t>Some possible choices:</a:t>
            </a:r>
          </a:p>
          <a:p>
            <a:pPr>
              <a:defRPr/>
            </a:pPr>
            <a:r>
              <a:t>Bellman-Ford (the original serial version)</a:t>
            </a:r>
          </a:p>
          <a:p>
            <a:pPr>
              <a:defRPr/>
            </a:pPr>
            <a:r>
              <a:t>Dijkstra's algorithm</a:t>
            </a:r>
          </a:p>
          <a:p>
            <a:pPr>
              <a:defRPr/>
            </a:pPr>
            <a:r>
              <a:t>Breadth-first search</a:t>
            </a:r>
          </a:p>
          <a:p>
            <a:pPr>
              <a:defRPr/>
            </a:pPr>
            <a:r>
              <a:t>Parallel single-source shortest path</a:t>
            </a:r>
          </a:p>
          <a:p>
            <a:pPr>
              <a:defRPr/>
            </a:pPr>
            <a:r>
              <a:t>Dynamic shortest path</a:t>
            </a:r>
          </a:p>
          <a:p>
            <a:pPr>
              <a:defRPr/>
            </a:pPr>
            <a:r>
              <a:t>Approximate shortest path</a:t>
            </a:r>
          </a:p>
          <a:p>
            <a:pPr>
              <a:defRPr/>
            </a:pPr>
            <a:r>
              <a:t>etc.</a:t>
            </a:r>
          </a:p>
        </p:txBody>
      </p:sp>
      <p:sp>
        <p:nvSpPr>
          <p:cNvPr id="3" name="TextBox 2"/>
          <p:cNvSpPr txBox="1"/>
          <p:nvPr/>
        </p:nvSpPr>
        <p:spPr>
          <a:xfrm>
            <a:off x="762000" y="0"/>
            <a:ext cx="10668000" cy="836111"/>
          </a:xfrm>
          <a:prstGeom prst="rect">
            <a:avLst/>
          </a:prstGeom>
          <a:noFill/>
        </p:spPr>
        <p:txBody>
          <a:bodyPr wrap="none">
            <a:spAutoFit/>
          </a:bodyPr>
          <a:lstStyle/>
          <a:p>
            <a:pPr>
              <a:defRPr/>
            </a:pPr>
            <a:r>
              <a:t>Link-State Algorithms</a:t>
            </a:r>
          </a:p>
        </p:txBody>
      </p:sp>
    </p:spTree>
  </p:cSld>
  <p:clrMapOvr>
    <a:masterClrMapping/>
  </p:clrMapOvr>
</p:sld>
</file>

<file path=ppt/slides/slide5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62000" y="0"/>
            <a:ext cx="10668000" cy="836111"/>
          </a:xfrm>
          <a:prstGeom prst="rect">
            <a:avLst/>
          </a:prstGeom>
          <a:noFill/>
        </p:spPr>
        <p:txBody>
          <a:bodyPr wrap="none">
            <a:spAutoFit/>
          </a:bodyPr>
          <a:lstStyle/>
          <a:p>
            <a:pPr>
              <a:defRPr/>
            </a:pPr>
            <a:r>
              <a:t>Steps of Learning Network Graph</a:t>
            </a:r>
          </a:p>
        </p:txBody>
      </p:sp>
      <p:sp>
        <p:nvSpPr>
          <p:cNvPr id="3" name="TextBox 2"/>
          <p:cNvSpPr txBox="1"/>
          <p:nvPr/>
        </p:nvSpPr>
        <p:spPr>
          <a:xfrm>
            <a:off x="762000" y="1004180"/>
            <a:ext cx="10668000" cy="3186820"/>
          </a:xfrm>
          <a:prstGeom prst="rect">
            <a:avLst/>
          </a:prstGeom>
          <a:noFill/>
        </p:spPr>
        <p:txBody>
          <a:bodyPr wrap="none">
            <a:spAutoFit/>
          </a:bodyPr>
          <a:lstStyle/>
          <a:p>
            <a:pPr>
              <a:defRPr/>
            </a:pPr>
            <a:r>
              <a:t>Link-state protocols:</a:t>
            </a:r>
          </a:p>
          <a:p>
            <a:pPr>
              <a:defRPr/>
            </a:pPr>
            <a:r>
              <a:t>Every router learns the full network graph</a:t>
            </a:r>
          </a:p>
          <a:p>
            <a:pPr>
              <a:defRPr/>
            </a:pPr>
            <a:r>
              <a:t>Step 1A: Discover my neighbors</a:t>
            </a:r>
          </a:p>
          <a:p>
            <a:pPr>
              <a:defRPr/>
            </a:pPr>
            <a:r>
              <a:t>Step 1B: Tell everybody about my neighbors</a:t>
            </a:r>
          </a:p>
          <a:p>
            <a:pPr>
              <a:defRPr/>
            </a:pPr>
            <a:r>
              <a:t>Then, each router runs a shortest-path algorithm on the graph to populate the forwarding table</a:t>
            </a:r>
          </a:p>
        </p:txBody>
      </p:sp>
    </p:spTree>
  </p:cSld>
  <p:clrMapOvr>
    <a:masterClrMapping/>
  </p:clrMapOvr>
</p:sld>
</file>

<file path=ppt/slides/slide5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66700" y="77431"/>
            <a:ext cx="11658600" cy="836111"/>
          </a:xfrm>
          <a:prstGeom prst="rect">
            <a:avLst/>
          </a:prstGeom>
          <a:noFill/>
        </p:spPr>
        <p:txBody>
          <a:bodyPr wrap="none">
            <a:spAutoFit/>
          </a:bodyPr>
          <a:lstStyle/>
          <a:p>
            <a:pPr>
              <a:defRPr/>
            </a:pPr>
            <a:r>
              <a:t>Steps of Learning Network Graph (1/2): Learn Neighbors</a:t>
            </a:r>
          </a:p>
        </p:txBody>
      </p:sp>
      <p:sp>
        <p:nvSpPr>
          <p:cNvPr id="3" name="TextBox 2"/>
          <p:cNvSpPr txBox="1"/>
          <p:nvPr/>
        </p:nvSpPr>
        <p:spPr>
          <a:xfrm>
            <a:off x="762000" y="913542"/>
            <a:ext cx="10668000" cy="3186820"/>
          </a:xfrm>
          <a:prstGeom prst="rect">
            <a:avLst/>
          </a:prstGeom>
          <a:noFill/>
        </p:spPr>
        <p:txBody>
          <a:bodyPr wrap="none">
            <a:spAutoFit/>
          </a:bodyPr>
          <a:lstStyle/>
          <a:p>
            <a:pPr>
              <a:defRPr/>
            </a:pPr>
            <a:r>
              <a:t>How do we discover who is adjacent to us and their identity? Say hello!</a:t>
            </a:r>
          </a:p>
          <a:p>
            <a:pPr>
              <a:defRPr/>
            </a:pPr>
            <a:r>
              <a:t>Routers periodically send hello messages to their neighbors.</a:t>
            </a:r>
          </a:p>
          <a:p>
            <a:pPr>
              <a:defRPr/>
            </a:pPr>
            <a:r>
              <a:t>If they stop saying hello, assume that they disappeared.</a:t>
            </a:r>
          </a:p>
          <a:p>
            <a:pPr>
              <a:defRPr/>
            </a:pPr>
            <a:r>
              <a:t>This helps us learn about our direct neighbors, but not the whole network.</a:t>
            </a:r>
          </a:p>
          <a:p>
            <a:pPr>
              <a:defRPr/>
            </a:pPr>
            <a:r>
              <a:t>R1 does not know about the rest of the network (e.g. R3).</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81853" y="108939"/>
            <a:ext cx="6527607" cy="965481"/>
          </a:xfrm>
          <a:prstGeom prst="rect">
            <a:avLst/>
          </a:prstGeom>
          <a:noFill/>
        </p:spPr>
        <p:txBody>
          <a:bodyPr wrap="none">
            <a:spAutoFit/>
          </a:bodyPr>
          <a:lstStyle/>
          <a:p>
            <a:pPr>
              <a:defRPr/>
            </a:pPr>
            <a:r>
              <a:t>AES: structural information</a:t>
            </a:r>
          </a:p>
        </p:txBody>
      </p:sp>
      <p:pic>
        <p:nvPicPr>
          <p:cNvPr id="3" name="Picture 2" descr="image.png"/>
          <p:cNvPicPr>
            <a:picLocks noChangeAspect="1"/>
          </p:cNvPicPr>
          <p:nvPr/>
        </p:nvPicPr>
        <p:blipFill>
          <a:blip r:embed="rId2"/>
          <a:stretch>
            <a:fillRect/>
          </a:stretch>
        </p:blipFill>
        <p:spPr>
          <a:xfrm>
            <a:off x="7328136" y="-18255"/>
            <a:ext cx="4669560" cy="6858000"/>
          </a:xfrm>
          <a:prstGeom prst="rect">
            <a:avLst/>
          </a:prstGeom>
        </p:spPr>
      </p:pic>
      <p:sp>
        <p:nvSpPr>
          <p:cNvPr id="4" name="TextBox 3"/>
          <p:cNvSpPr txBox="1"/>
          <p:nvPr/>
        </p:nvSpPr>
        <p:spPr>
          <a:xfrm>
            <a:off x="8237157" y="5456172"/>
            <a:ext cx="1534076" cy="355180"/>
          </a:xfrm>
          <a:prstGeom prst="rect">
            <a:avLst/>
          </a:prstGeom>
          <a:noFill/>
        </p:spPr>
        <p:txBody>
          <a:bodyPr wrap="none">
            <a:spAutoFit/>
          </a:bodyPr>
          <a:lstStyle/>
          <a:p>
            <a:pPr>
              <a:defRPr/>
            </a:pPr>
          </a:p>
        </p:txBody>
      </p:sp>
      <p:pic>
        <p:nvPicPr>
          <p:cNvPr id="5" name="Picture 4" descr="image.png"/>
          <p:cNvPicPr>
            <a:picLocks noChangeAspect="1"/>
          </p:cNvPicPr>
          <p:nvPr/>
        </p:nvPicPr>
        <p:blipFill>
          <a:blip r:embed="rId3"/>
          <a:stretch>
            <a:fillRect/>
          </a:stretch>
        </p:blipFill>
        <p:spPr>
          <a:xfrm>
            <a:off x="2209599" y="3019877"/>
            <a:ext cx="3630054" cy="3729184"/>
          </a:xfrm>
          <a:prstGeom prst="rect">
            <a:avLst/>
          </a:prstGeom>
        </p:spPr>
      </p:pic>
    </p:spTree>
  </p:cSld>
  <p:clrMapOvr>
    <a:masterClrMapping/>
  </p:clrMapOvr>
</p:sld>
</file>

<file path=ppt/slides/slide5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77431"/>
            <a:ext cx="12192000" cy="836111"/>
          </a:xfrm>
          <a:prstGeom prst="rect">
            <a:avLst/>
          </a:prstGeom>
          <a:noFill/>
        </p:spPr>
        <p:txBody>
          <a:bodyPr wrap="none">
            <a:spAutoFit/>
          </a:bodyPr>
          <a:lstStyle/>
          <a:p>
            <a:pPr>
              <a:defRPr/>
            </a:pPr>
            <a:r>
              <a:t>Steps of Learning Network Graph (2/2): Propagate Neighbor Information</a:t>
            </a:r>
          </a:p>
        </p:txBody>
      </p:sp>
      <p:sp>
        <p:nvSpPr>
          <p:cNvPr id="3" name="TextBox 2"/>
          <p:cNvSpPr txBox="1"/>
          <p:nvPr/>
        </p:nvSpPr>
        <p:spPr>
          <a:xfrm>
            <a:off x="762000" y="913542"/>
            <a:ext cx="10668000" cy="3186820"/>
          </a:xfrm>
          <a:prstGeom prst="rect">
            <a:avLst/>
          </a:prstGeom>
          <a:noFill/>
        </p:spPr>
        <p:txBody>
          <a:bodyPr wrap="none">
            <a:spAutoFit/>
          </a:bodyPr>
          <a:lstStyle/>
          <a:p>
            <a:pPr>
              <a:defRPr/>
            </a:pPr>
            <a:r>
              <a:t>How do we learn about the rest of the network, beyond our neighbors?</a:t>
            </a:r>
          </a:p>
          <a:p>
            <a:pPr>
              <a:defRPr/>
            </a:pPr>
            <a:r>
              <a:t>Solution: Flood information across the network.</a:t>
            </a:r>
          </a:p>
          <a:p>
            <a:pPr>
              <a:defRPr/>
            </a:pPr>
            <a:r>
              <a:t>When local information changes, send it to everyone.</a:t>
            </a:r>
          </a:p>
          <a:p>
            <a:pPr>
              <a:defRPr/>
            </a:pPr>
            <a:r>
              <a:t>When you receive information from your neighbor, send it to everyone.</a:t>
            </a:r>
          </a:p>
        </p:txBody>
      </p:sp>
    </p:spTree>
  </p:cSld>
  <p:clrMapOvr>
    <a:masterClrMapping/>
  </p:clrMapOvr>
</p:sld>
</file>

<file path=ppt/slides/slide5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62000" y="0"/>
            <a:ext cx="10668000" cy="836111"/>
          </a:xfrm>
          <a:prstGeom prst="rect">
            <a:avLst/>
          </a:prstGeom>
          <a:noFill/>
        </p:spPr>
        <p:txBody>
          <a:bodyPr wrap="none">
            <a:spAutoFit/>
          </a:bodyPr>
          <a:lstStyle/>
          <a:p>
            <a:pPr>
              <a:defRPr/>
            </a:pPr>
            <a:r>
              <a:t>Steps of Learning Network Graph</a:t>
            </a:r>
          </a:p>
        </p:txBody>
      </p:sp>
      <p:sp>
        <p:nvSpPr>
          <p:cNvPr id="3" name="TextBox 2"/>
          <p:cNvSpPr txBox="1"/>
          <p:nvPr/>
        </p:nvSpPr>
        <p:spPr>
          <a:xfrm>
            <a:off x="762000" y="1004180"/>
            <a:ext cx="10668000" cy="3186820"/>
          </a:xfrm>
          <a:prstGeom prst="rect">
            <a:avLst/>
          </a:prstGeom>
          <a:noFill/>
        </p:spPr>
        <p:txBody>
          <a:bodyPr wrap="none">
            <a:spAutoFit/>
          </a:bodyPr>
          <a:lstStyle/>
          <a:p>
            <a:pPr>
              <a:defRPr/>
            </a:pPr>
            <a:r>
              <a:t>Link-state protocols:</a:t>
            </a:r>
          </a:p>
          <a:p>
            <a:pPr>
              <a:defRPr/>
            </a:pPr>
            <a:r>
              <a:t>Every router learns the full network graph</a:t>
            </a:r>
          </a:p>
          <a:p>
            <a:pPr>
              <a:defRPr/>
            </a:pPr>
            <a:r>
              <a:t>Step 1A: Discover my neighbors</a:t>
            </a:r>
          </a:p>
          <a:p>
            <a:pPr>
              <a:defRPr/>
            </a:pPr>
            <a:r>
              <a:t>Step 1B: Tell everybody about my neighbors</a:t>
            </a:r>
          </a:p>
          <a:p>
            <a:pPr>
              <a:defRPr/>
            </a:pPr>
            <a:r>
              <a:t>Then, each router runs a shortest-path algorithm on the graph to populate the forwarding table</a:t>
            </a:r>
          </a:p>
        </p:txBody>
      </p:sp>
    </p:spTree>
  </p:cSld>
  <p:clrMapOvr>
    <a:masterClrMapping/>
  </p:clrMapOvr>
</p:sld>
</file>

<file path=ppt/slides/slide5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48585"/>
            <a:ext cx="9839632" cy="894622"/>
          </a:xfrm>
          <a:prstGeom prst="rect">
            <a:avLst/>
          </a:prstGeom>
          <a:noFill/>
        </p:spPr>
        <p:txBody>
          <a:bodyPr wrap="none">
            <a:spAutoFit/>
          </a:bodyPr>
          <a:lstStyle/>
          <a:p>
            <a:pPr>
              <a:defRPr/>
            </a:pPr>
            <a:r>
              <a:t>Dijkstra’s Shortest Path Algorithm</a:t>
            </a:r>
          </a:p>
        </p:txBody>
      </p:sp>
      <p:sp>
        <p:nvSpPr>
          <p:cNvPr id="3" name="TextBox 2"/>
          <p:cNvSpPr txBox="1"/>
          <p:nvPr/>
        </p:nvSpPr>
        <p:spPr>
          <a:xfrm>
            <a:off x="750989" y="1541236"/>
            <a:ext cx="5708805" cy="4903788"/>
          </a:xfrm>
          <a:prstGeom prst="rect">
            <a:avLst/>
          </a:prstGeom>
          <a:noFill/>
        </p:spPr>
        <p:txBody>
          <a:bodyPr wrap="none">
            <a:spAutoFit/>
          </a:bodyPr>
          <a:lstStyle/>
          <a:p>
            <a:pPr>
              <a:defRPr/>
            </a:pPr>
            <a:r>
              <a:t>Centralized: network topology, link costs known to all nodes</a:t>
            </a:r>
          </a:p>
          <a:p>
            <a:pPr>
              <a:defRPr/>
            </a:pPr>
            <a:r>
              <a:t>Accomplished via “link state broadcast” </a:t>
            </a:r>
          </a:p>
          <a:p>
            <a:pPr>
              <a:defRPr/>
            </a:pPr>
            <a:r>
              <a:t>All nodes have same info</a:t>
            </a:r>
          </a:p>
          <a:p>
            <a:pPr>
              <a:defRPr/>
            </a:pPr>
            <a:r>
              <a:t>Computes least cost paths from one node (“source”) to all other nodes</a:t>
            </a:r>
          </a:p>
          <a:p>
            <a:pPr>
              <a:defRPr/>
            </a:pPr>
            <a:r>
              <a:t>Gives forwarding table for that node</a:t>
            </a:r>
          </a:p>
          <a:p>
            <a:pPr>
              <a:defRPr/>
            </a:pPr>
            <a:r>
              <a:t>Iterative: after k iterations, know least cost path to k destinations</a:t>
            </a:r>
          </a:p>
        </p:txBody>
      </p:sp>
    </p:spTree>
  </p:cSld>
  <p:clrMapOvr>
    <a:masterClrMapping/>
  </p:clrMapOvr>
</p:sld>
</file>

<file path=ppt/slides/slide5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48585"/>
            <a:ext cx="9839632" cy="894622"/>
          </a:xfrm>
          <a:prstGeom prst="rect">
            <a:avLst/>
          </a:prstGeom>
          <a:noFill/>
        </p:spPr>
        <p:txBody>
          <a:bodyPr wrap="none">
            <a:spAutoFit/>
          </a:bodyPr>
          <a:lstStyle/>
          <a:p>
            <a:pPr>
              <a:defRPr/>
            </a:pPr>
            <a:r>
              <a:t>Dijkstra’s Shortest Path Algorithm</a:t>
            </a:r>
          </a:p>
        </p:txBody>
      </p:sp>
      <p:sp>
        <p:nvSpPr>
          <p:cNvPr id="3" name="TextBox 2"/>
          <p:cNvSpPr txBox="1"/>
          <p:nvPr/>
        </p:nvSpPr>
        <p:spPr>
          <a:xfrm>
            <a:off x="2157412" y="1225689"/>
            <a:ext cx="9799235" cy="2419124"/>
          </a:xfrm>
          <a:prstGeom prst="rect">
            <a:avLst/>
          </a:prstGeom>
          <a:noFill/>
        </p:spPr>
        <p:txBody>
          <a:bodyPr wrap="none">
            <a:spAutoFit/>
          </a:bodyPr>
          <a:lstStyle/>
          <a:p>
            <a:pPr>
              <a:defRPr/>
            </a:pPr>
            <a:r>
              <a:t>1  Initialization: </a:t>
            </a:r>
          </a:p>
          <a:p>
            <a:pPr>
              <a:defRPr/>
            </a:pPr>
            <a:r>
              <a:t>2    N' = {u}                               /* compute least cost path from u to all other nodes */</a:t>
            </a:r>
          </a:p>
          <a:p>
            <a:pPr>
              <a:defRPr/>
            </a:pPr>
            <a:r>
              <a:t>3    for all nodes v </a:t>
            </a:r>
          </a:p>
          <a:p>
            <a:pPr>
              <a:defRPr/>
            </a:pPr>
            <a:r>
              <a:t>4      if v adjacent to u            /* u initially knows direct-path-cost only to  direct neighbors */</a:t>
            </a:r>
          </a:p>
          <a:p>
            <a:pPr>
              <a:defRPr/>
            </a:pPr>
            <a:r>
              <a:t>5          then D(v) = cu,v                   /* but may not be minimum cost! */</a:t>
            </a:r>
          </a:p>
          <a:p>
            <a:pPr>
              <a:defRPr/>
            </a:pPr>
            <a:r>
              <a:t>6      else D(v) = ∞ </a:t>
            </a:r>
          </a:p>
          <a:p>
            <a:pPr>
              <a:defRPr/>
            </a:pPr>
            <a:r>
              <a:t>7 </a:t>
            </a:r>
          </a:p>
        </p:txBody>
      </p:sp>
      <p:sp>
        <p:nvSpPr>
          <p:cNvPr id="4" name="TextBox 3"/>
          <p:cNvSpPr txBox="1"/>
          <p:nvPr/>
        </p:nvSpPr>
        <p:spPr>
          <a:xfrm>
            <a:off x="2179184" y="3194942"/>
            <a:ext cx="3075073" cy="3416320"/>
          </a:xfrm>
          <a:prstGeom prst="rect">
            <a:avLst/>
          </a:prstGeom>
          <a:noFill/>
        </p:spPr>
        <p:txBody>
          <a:bodyPr wrap="none">
            <a:spAutoFit/>
          </a:bodyPr>
          <a:lstStyle/>
          <a:p>
            <a:pPr>
              <a:defRPr/>
            </a:pPr>
          </a:p>
          <a:p>
            <a:pPr>
              <a:defRPr/>
            </a:pPr>
            <a:r>
              <a:t>8   Loop </a:t>
            </a:r>
          </a:p>
          <a:p>
            <a:pPr>
              <a:defRPr/>
            </a:pPr>
            <a:r>
              <a:t>9     </a:t>
            </a:r>
          </a:p>
          <a:p>
            <a:pPr>
              <a:defRPr/>
            </a:pPr>
            <a:r>
              <a:t>10    </a:t>
            </a:r>
          </a:p>
          <a:p>
            <a:pPr>
              <a:defRPr/>
            </a:pPr>
            <a:r>
              <a:t>11</a:t>
            </a:r>
          </a:p>
          <a:p>
            <a:pPr>
              <a:defRPr/>
            </a:pPr>
            <a:r>
              <a:t>12</a:t>
            </a:r>
          </a:p>
          <a:p>
            <a:pPr>
              <a:defRPr/>
            </a:pPr>
            <a:r>
              <a:t>13</a:t>
            </a:r>
          </a:p>
          <a:p>
            <a:pPr>
              <a:defRPr/>
            </a:pPr>
            <a:r>
              <a:t>14</a:t>
            </a:r>
          </a:p>
          <a:p>
            <a:pPr>
              <a:defRPr/>
            </a:pPr>
            <a:r>
              <a:t>15  until all nodes in N' </a:t>
            </a:r>
          </a:p>
        </p:txBody>
      </p:sp>
      <p:sp>
        <p:nvSpPr>
          <p:cNvPr id="5" name="TextBox 4"/>
          <p:cNvSpPr txBox="1"/>
          <p:nvPr/>
        </p:nvSpPr>
        <p:spPr>
          <a:xfrm>
            <a:off x="2767012" y="3546934"/>
            <a:ext cx="7751994" cy="2657138"/>
          </a:xfrm>
          <a:prstGeom prst="rect">
            <a:avLst/>
          </a:prstGeom>
          <a:noFill/>
        </p:spPr>
        <p:txBody>
          <a:bodyPr wrap="none">
            <a:spAutoFit/>
          </a:bodyPr>
          <a:lstStyle/>
          <a:p>
            <a:pPr>
              <a:defRPr/>
            </a:pPr>
          </a:p>
          <a:p>
            <a:pPr>
              <a:defRPr/>
            </a:pPr>
            <a:r>
              <a:t>find a node w not in N' such that D(w) is a minimum </a:t>
            </a:r>
          </a:p>
          <a:p>
            <a:pPr>
              <a:defRPr/>
            </a:pPr>
            <a:r>
              <a:t>add w to N' </a:t>
            </a:r>
          </a:p>
          <a:p>
            <a:pPr>
              <a:defRPr/>
            </a:pPr>
            <a:r>
              <a:t>update D(v) for all v adjacent to w and not in N' : </a:t>
            </a:r>
          </a:p>
          <a:p>
            <a:pPr>
              <a:defRPr/>
            </a:pPr>
            <a:r>
              <a:t>     D(v) = min ( D(v),  D(w) + cw,v  ) </a:t>
            </a:r>
          </a:p>
          <a:p>
            <a:pPr>
              <a:defRPr/>
            </a:pPr>
            <a:r>
              <a:t>/* new least-path-cost to v is either old least-cost-path to v or known </a:t>
            </a:r>
          </a:p>
          <a:p>
            <a:pPr>
              <a:defRPr/>
            </a:pPr>
            <a:r>
              <a:t>least-cost-path to w plus direct-cost from w to v */ </a:t>
            </a:r>
          </a:p>
        </p:txBody>
      </p:sp>
    </p:spTree>
  </p:cSld>
  <p:clrMapOvr>
    <a:masterClrMapping/>
  </p:clrMapOvr>
</p:sld>
</file>

<file path=ppt/slides/slide5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354060"/>
            <a:ext cx="11179629" cy="894622"/>
          </a:xfrm>
          <a:prstGeom prst="rect">
            <a:avLst/>
          </a:prstGeom>
          <a:noFill/>
        </p:spPr>
        <p:txBody>
          <a:bodyPr wrap="none">
            <a:spAutoFit/>
          </a:bodyPr>
          <a:lstStyle/>
          <a:p>
            <a:pPr>
              <a:defRPr/>
            </a:pPr>
            <a:r>
              <a:t>Dijkstra’s Algorithm: an Example</a:t>
            </a:r>
          </a:p>
        </p:txBody>
      </p:sp>
      <p:sp>
        <p:nvSpPr>
          <p:cNvPr id="3" name="TextBox 2"/>
          <p:cNvSpPr txBox="1"/>
          <p:nvPr/>
        </p:nvSpPr>
        <p:spPr>
          <a:xfrm>
            <a:off x="1397181" y="1647825"/>
            <a:ext cx="706437" cy="2225675"/>
          </a:xfrm>
          <a:prstGeom prst="rect">
            <a:avLst/>
          </a:prstGeom>
          <a:noFill/>
        </p:spPr>
        <p:txBody>
          <a:bodyPr wrap="none">
            <a:spAutoFit/>
          </a:bodyPr>
          <a:lstStyle/>
          <a:p>
            <a:pPr>
              <a:defRPr/>
            </a:pPr>
            <a:r>
              <a:t>Step</a:t>
            </a:r>
          </a:p>
          <a:p>
            <a:pPr>
              <a:defRPr/>
            </a:pPr>
            <a:r>
              <a:t>0</a:t>
            </a:r>
          </a:p>
          <a:p>
            <a:pPr>
              <a:defRPr/>
            </a:pPr>
            <a:r>
              <a:t>1</a:t>
            </a:r>
          </a:p>
          <a:p>
            <a:pPr>
              <a:defRPr/>
            </a:pPr>
            <a:r>
              <a:t>2</a:t>
            </a:r>
          </a:p>
          <a:p>
            <a:pPr>
              <a:defRPr/>
            </a:pPr>
            <a:r>
              <a:t>3</a:t>
            </a:r>
          </a:p>
          <a:p>
            <a:pPr>
              <a:defRPr/>
            </a:pPr>
            <a:r>
              <a:t>4</a:t>
            </a:r>
          </a:p>
          <a:p>
            <a:pPr>
              <a:defRPr/>
            </a:pPr>
            <a:r>
              <a:t>5</a:t>
            </a:r>
          </a:p>
        </p:txBody>
      </p:sp>
      <p:sp>
        <p:nvSpPr>
          <p:cNvPr id="4" name="TextBox 3"/>
          <p:cNvSpPr txBox="1"/>
          <p:nvPr/>
        </p:nvSpPr>
        <p:spPr>
          <a:xfrm>
            <a:off x="3007285" y="1657350"/>
            <a:ext cx="420308" cy="400110"/>
          </a:xfrm>
          <a:prstGeom prst="rect">
            <a:avLst/>
          </a:prstGeom>
          <a:noFill/>
        </p:spPr>
        <p:txBody>
          <a:bodyPr wrap="none">
            <a:spAutoFit/>
          </a:bodyPr>
          <a:lstStyle/>
          <a:p>
            <a:pPr>
              <a:defRPr/>
            </a:pPr>
            <a:r>
              <a:t>N'</a:t>
            </a:r>
          </a:p>
        </p:txBody>
      </p:sp>
      <p:sp>
        <p:nvSpPr>
          <p:cNvPr id="5" name="TextBox 4"/>
          <p:cNvSpPr txBox="1"/>
          <p:nvPr/>
        </p:nvSpPr>
        <p:spPr>
          <a:xfrm>
            <a:off x="3932260" y="1626727"/>
            <a:ext cx="1180130" cy="400110"/>
          </a:xfrm>
          <a:prstGeom prst="rect">
            <a:avLst/>
          </a:prstGeom>
          <a:noFill/>
        </p:spPr>
        <p:txBody>
          <a:bodyPr wrap="none">
            <a:spAutoFit/>
          </a:bodyPr>
          <a:lstStyle/>
          <a:p>
            <a:pPr>
              <a:defRPr/>
            </a:pPr>
            <a:r>
              <a:t>D(v),p(v)</a:t>
            </a:r>
          </a:p>
        </p:txBody>
      </p:sp>
      <p:sp>
        <p:nvSpPr>
          <p:cNvPr id="6" name="TextBox 5"/>
          <p:cNvSpPr txBox="1"/>
          <p:nvPr/>
        </p:nvSpPr>
        <p:spPr>
          <a:xfrm>
            <a:off x="6534634" y="1626726"/>
            <a:ext cx="1180131" cy="400110"/>
          </a:xfrm>
          <a:prstGeom prst="rect">
            <a:avLst/>
          </a:prstGeom>
          <a:noFill/>
        </p:spPr>
        <p:txBody>
          <a:bodyPr wrap="none">
            <a:spAutoFit/>
          </a:bodyPr>
          <a:lstStyle/>
          <a:p>
            <a:pPr>
              <a:defRPr/>
            </a:pPr>
            <a:r>
              <a:t>D(x),p(x)</a:t>
            </a:r>
          </a:p>
        </p:txBody>
      </p:sp>
      <p:sp>
        <p:nvSpPr>
          <p:cNvPr id="7" name="TextBox 6"/>
          <p:cNvSpPr txBox="1"/>
          <p:nvPr/>
        </p:nvSpPr>
        <p:spPr>
          <a:xfrm>
            <a:off x="7856559" y="1638300"/>
            <a:ext cx="1180131" cy="400110"/>
          </a:xfrm>
          <a:prstGeom prst="rect">
            <a:avLst/>
          </a:prstGeom>
          <a:noFill/>
        </p:spPr>
        <p:txBody>
          <a:bodyPr wrap="none">
            <a:spAutoFit/>
          </a:bodyPr>
          <a:lstStyle/>
          <a:p>
            <a:pPr>
              <a:defRPr/>
            </a:pPr>
            <a:r>
              <a:t>D(y),p(y)</a:t>
            </a:r>
          </a:p>
        </p:txBody>
      </p:sp>
      <p:sp>
        <p:nvSpPr>
          <p:cNvPr id="8" name="TextBox 7"/>
          <p:cNvSpPr txBox="1"/>
          <p:nvPr/>
        </p:nvSpPr>
        <p:spPr>
          <a:xfrm>
            <a:off x="9163535" y="1638300"/>
            <a:ext cx="1180130" cy="400110"/>
          </a:xfrm>
          <a:prstGeom prst="rect">
            <a:avLst/>
          </a:prstGeom>
          <a:noFill/>
        </p:spPr>
        <p:txBody>
          <a:bodyPr wrap="none">
            <a:spAutoFit/>
          </a:bodyPr>
          <a:lstStyle/>
          <a:p>
            <a:pPr>
              <a:defRPr/>
            </a:pPr>
            <a:r>
              <a:t>D(z),p(z)</a:t>
            </a:r>
          </a:p>
        </p:txBody>
      </p:sp>
      <p:sp>
        <p:nvSpPr>
          <p:cNvPr id="9" name="TextBox 8"/>
          <p:cNvSpPr txBox="1"/>
          <p:nvPr/>
        </p:nvSpPr>
        <p:spPr>
          <a:xfrm>
            <a:off x="1519418" y="1998662"/>
            <a:ext cx="8505825" cy="9525"/>
          </a:xfrm>
          <a:prstGeom prst="rect">
            <a:avLst/>
          </a:prstGeom>
          <a:noFill/>
        </p:spPr>
        <p:txBody>
          <a:bodyPr wrap="none">
            <a:spAutoFit/>
          </a:bodyPr>
          <a:lstStyle/>
          <a:p>
            <a:pPr>
              <a:defRPr/>
            </a:pPr>
          </a:p>
        </p:txBody>
      </p:sp>
      <p:sp>
        <p:nvSpPr>
          <p:cNvPr id="10" name="TextBox 9"/>
          <p:cNvSpPr txBox="1"/>
          <p:nvPr/>
        </p:nvSpPr>
        <p:spPr>
          <a:xfrm>
            <a:off x="5169951" y="1633417"/>
            <a:ext cx="1295547" cy="400110"/>
          </a:xfrm>
          <a:prstGeom prst="rect">
            <a:avLst/>
          </a:prstGeom>
          <a:noFill/>
        </p:spPr>
        <p:txBody>
          <a:bodyPr wrap="none">
            <a:spAutoFit/>
          </a:bodyPr>
          <a:lstStyle/>
          <a:p>
            <a:pPr>
              <a:defRPr/>
            </a:pPr>
            <a:r>
              <a:t>D(w),p(w)</a:t>
            </a:r>
          </a:p>
        </p:txBody>
      </p:sp>
      <p:sp>
        <p:nvSpPr>
          <p:cNvPr id="11" name="TextBox 10"/>
          <p:cNvSpPr txBox="1"/>
          <p:nvPr/>
        </p:nvSpPr>
        <p:spPr>
          <a:xfrm>
            <a:off x="3082181" y="1941646"/>
            <a:ext cx="327334" cy="400110"/>
          </a:xfrm>
          <a:prstGeom prst="rect">
            <a:avLst/>
          </a:prstGeom>
          <a:noFill/>
        </p:spPr>
        <p:txBody>
          <a:bodyPr wrap="none">
            <a:spAutoFit/>
          </a:bodyPr>
          <a:lstStyle/>
          <a:p>
            <a:pPr>
              <a:defRPr/>
            </a:pPr>
            <a:r>
              <a:t>u</a:t>
            </a:r>
          </a:p>
        </p:txBody>
      </p:sp>
      <p:sp>
        <p:nvSpPr>
          <p:cNvPr id="12" name="TextBox 11"/>
          <p:cNvSpPr txBox="1"/>
          <p:nvPr/>
        </p:nvSpPr>
        <p:spPr>
          <a:xfrm>
            <a:off x="4322868" y="1212035"/>
            <a:ext cx="346570" cy="523220"/>
          </a:xfrm>
          <a:prstGeom prst="rect">
            <a:avLst/>
          </a:prstGeom>
          <a:noFill/>
        </p:spPr>
        <p:txBody>
          <a:bodyPr wrap="none">
            <a:spAutoFit/>
          </a:bodyPr>
          <a:lstStyle/>
          <a:p>
            <a:pPr>
              <a:defRPr/>
            </a:pPr>
            <a:r>
              <a:t>v</a:t>
            </a:r>
          </a:p>
        </p:txBody>
      </p:sp>
      <p:sp>
        <p:nvSpPr>
          <p:cNvPr id="13" name="TextBox 12"/>
          <p:cNvSpPr txBox="1"/>
          <p:nvPr/>
        </p:nvSpPr>
        <p:spPr>
          <a:xfrm>
            <a:off x="5598013" y="1206430"/>
            <a:ext cx="441146" cy="523220"/>
          </a:xfrm>
          <a:prstGeom prst="rect">
            <a:avLst/>
          </a:prstGeom>
          <a:noFill/>
        </p:spPr>
        <p:txBody>
          <a:bodyPr wrap="none">
            <a:spAutoFit/>
          </a:bodyPr>
          <a:lstStyle/>
          <a:p>
            <a:pPr>
              <a:defRPr/>
            </a:pPr>
            <a:r>
              <a:t>w</a:t>
            </a:r>
          </a:p>
        </p:txBody>
      </p:sp>
      <p:sp>
        <p:nvSpPr>
          <p:cNvPr id="14" name="TextBox 13"/>
          <p:cNvSpPr txBox="1"/>
          <p:nvPr/>
        </p:nvSpPr>
        <p:spPr>
          <a:xfrm>
            <a:off x="6907883" y="1200825"/>
            <a:ext cx="340158" cy="523220"/>
          </a:xfrm>
          <a:prstGeom prst="rect">
            <a:avLst/>
          </a:prstGeom>
          <a:noFill/>
        </p:spPr>
        <p:txBody>
          <a:bodyPr wrap="none">
            <a:spAutoFit/>
          </a:bodyPr>
          <a:lstStyle/>
          <a:p>
            <a:pPr>
              <a:defRPr/>
            </a:pPr>
            <a:r>
              <a:t>x</a:t>
            </a:r>
          </a:p>
        </p:txBody>
      </p:sp>
      <p:sp>
        <p:nvSpPr>
          <p:cNvPr id="15" name="TextBox 14"/>
          <p:cNvSpPr txBox="1"/>
          <p:nvPr/>
        </p:nvSpPr>
        <p:spPr>
          <a:xfrm>
            <a:off x="8240903" y="1206795"/>
            <a:ext cx="346570" cy="523220"/>
          </a:xfrm>
          <a:prstGeom prst="rect">
            <a:avLst/>
          </a:prstGeom>
          <a:noFill/>
        </p:spPr>
        <p:txBody>
          <a:bodyPr wrap="none">
            <a:spAutoFit/>
          </a:bodyPr>
          <a:lstStyle/>
          <a:p>
            <a:pPr>
              <a:defRPr/>
            </a:pPr>
            <a:r>
              <a:t>y</a:t>
            </a:r>
          </a:p>
        </p:txBody>
      </p:sp>
      <p:sp>
        <p:nvSpPr>
          <p:cNvPr id="16" name="TextBox 15"/>
          <p:cNvSpPr txBox="1"/>
          <p:nvPr/>
        </p:nvSpPr>
        <p:spPr>
          <a:xfrm>
            <a:off x="9504473" y="1224340"/>
            <a:ext cx="325730" cy="523220"/>
          </a:xfrm>
          <a:prstGeom prst="rect">
            <a:avLst/>
          </a:prstGeom>
          <a:noFill/>
        </p:spPr>
        <p:txBody>
          <a:bodyPr wrap="none">
            <a:spAutoFit/>
          </a:bodyPr>
          <a:lstStyle/>
          <a:p>
            <a:pPr>
              <a:defRPr/>
            </a:pPr>
            <a:r>
              <a:t>z</a:t>
            </a:r>
          </a:p>
        </p:txBody>
      </p:sp>
      <p:sp>
        <p:nvSpPr>
          <p:cNvPr id="17" name="TextBox 16"/>
          <p:cNvSpPr txBox="1"/>
          <p:nvPr/>
        </p:nvSpPr>
        <p:spPr>
          <a:xfrm>
            <a:off x="4413452" y="4056991"/>
            <a:ext cx="6165083" cy="757130"/>
          </a:xfrm>
          <a:prstGeom prst="rect">
            <a:avLst/>
          </a:prstGeom>
          <a:noFill/>
        </p:spPr>
        <p:txBody>
          <a:bodyPr wrap="none">
            <a:spAutoFit/>
          </a:bodyPr>
          <a:lstStyle/>
          <a:p>
            <a:pPr>
              <a:defRPr/>
            </a:pPr>
            <a:r>
              <a:t>Initialization (step 0): </a:t>
            </a:r>
          </a:p>
          <a:p>
            <a:pPr>
              <a:defRPr/>
            </a:pPr>
            <a:r>
              <a:t>      For all a: if a adjacent to u then D(a) = cu,a </a:t>
            </a:r>
          </a:p>
        </p:txBody>
      </p:sp>
    </p:spTree>
  </p:cSld>
  <p:clrMapOvr>
    <a:masterClrMapping/>
  </p:clrMapOvr>
</p:sld>
</file>

<file path=ppt/slides/slide5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397181" y="1647825"/>
            <a:ext cx="706437" cy="2225675"/>
          </a:xfrm>
          <a:prstGeom prst="rect">
            <a:avLst/>
          </a:prstGeom>
          <a:noFill/>
        </p:spPr>
        <p:txBody>
          <a:bodyPr wrap="none">
            <a:spAutoFit/>
          </a:bodyPr>
          <a:lstStyle/>
          <a:p>
            <a:pPr>
              <a:defRPr/>
            </a:pPr>
            <a:r>
              <a:t>Step</a:t>
            </a:r>
          </a:p>
          <a:p>
            <a:pPr>
              <a:defRPr/>
            </a:pPr>
            <a:r>
              <a:t>0</a:t>
            </a:r>
          </a:p>
          <a:p>
            <a:pPr>
              <a:defRPr/>
            </a:pPr>
            <a:r>
              <a:t>1</a:t>
            </a:r>
          </a:p>
          <a:p>
            <a:pPr>
              <a:defRPr/>
            </a:pPr>
            <a:r>
              <a:t>2</a:t>
            </a:r>
          </a:p>
          <a:p>
            <a:pPr>
              <a:defRPr/>
            </a:pPr>
            <a:r>
              <a:t>3</a:t>
            </a:r>
          </a:p>
          <a:p>
            <a:pPr>
              <a:defRPr/>
            </a:pPr>
            <a:r>
              <a:t>4</a:t>
            </a:r>
          </a:p>
          <a:p>
            <a:pPr>
              <a:defRPr/>
            </a:pPr>
            <a:r>
              <a:t>5</a:t>
            </a:r>
          </a:p>
        </p:txBody>
      </p:sp>
      <p:sp>
        <p:nvSpPr>
          <p:cNvPr id="3" name="TextBox 2"/>
          <p:cNvSpPr txBox="1"/>
          <p:nvPr/>
        </p:nvSpPr>
        <p:spPr>
          <a:xfrm>
            <a:off x="3007285" y="1657350"/>
            <a:ext cx="420308" cy="400110"/>
          </a:xfrm>
          <a:prstGeom prst="rect">
            <a:avLst/>
          </a:prstGeom>
          <a:noFill/>
        </p:spPr>
        <p:txBody>
          <a:bodyPr wrap="none">
            <a:spAutoFit/>
          </a:bodyPr>
          <a:lstStyle/>
          <a:p>
            <a:pPr>
              <a:defRPr/>
            </a:pPr>
            <a:r>
              <a:t>N'</a:t>
            </a:r>
          </a:p>
        </p:txBody>
      </p:sp>
      <p:sp>
        <p:nvSpPr>
          <p:cNvPr id="4" name="TextBox 3"/>
          <p:cNvSpPr txBox="1"/>
          <p:nvPr/>
        </p:nvSpPr>
        <p:spPr>
          <a:xfrm>
            <a:off x="3932260" y="1626727"/>
            <a:ext cx="1180130" cy="400110"/>
          </a:xfrm>
          <a:prstGeom prst="rect">
            <a:avLst/>
          </a:prstGeom>
          <a:noFill/>
        </p:spPr>
        <p:txBody>
          <a:bodyPr wrap="none">
            <a:spAutoFit/>
          </a:bodyPr>
          <a:lstStyle/>
          <a:p>
            <a:pPr>
              <a:defRPr/>
            </a:pPr>
            <a:r>
              <a:t>D(v),p(v)</a:t>
            </a:r>
          </a:p>
        </p:txBody>
      </p:sp>
      <p:sp>
        <p:nvSpPr>
          <p:cNvPr id="5" name="TextBox 4"/>
          <p:cNvSpPr txBox="1"/>
          <p:nvPr/>
        </p:nvSpPr>
        <p:spPr>
          <a:xfrm>
            <a:off x="6534634" y="1626726"/>
            <a:ext cx="1180131" cy="400110"/>
          </a:xfrm>
          <a:prstGeom prst="rect">
            <a:avLst/>
          </a:prstGeom>
          <a:noFill/>
        </p:spPr>
        <p:txBody>
          <a:bodyPr wrap="none">
            <a:spAutoFit/>
          </a:bodyPr>
          <a:lstStyle/>
          <a:p>
            <a:pPr>
              <a:defRPr/>
            </a:pPr>
            <a:r>
              <a:t>D(x),p(x)</a:t>
            </a:r>
          </a:p>
        </p:txBody>
      </p:sp>
      <p:sp>
        <p:nvSpPr>
          <p:cNvPr id="6" name="TextBox 5"/>
          <p:cNvSpPr txBox="1"/>
          <p:nvPr/>
        </p:nvSpPr>
        <p:spPr>
          <a:xfrm>
            <a:off x="7856559" y="1638300"/>
            <a:ext cx="1180131" cy="400110"/>
          </a:xfrm>
          <a:prstGeom prst="rect">
            <a:avLst/>
          </a:prstGeom>
          <a:noFill/>
        </p:spPr>
        <p:txBody>
          <a:bodyPr wrap="none">
            <a:spAutoFit/>
          </a:bodyPr>
          <a:lstStyle/>
          <a:p>
            <a:pPr>
              <a:defRPr/>
            </a:pPr>
            <a:r>
              <a:t>D(y),p(y)</a:t>
            </a:r>
          </a:p>
        </p:txBody>
      </p:sp>
      <p:sp>
        <p:nvSpPr>
          <p:cNvPr id="7" name="TextBox 6"/>
          <p:cNvSpPr txBox="1"/>
          <p:nvPr/>
        </p:nvSpPr>
        <p:spPr>
          <a:xfrm>
            <a:off x="9163535" y="1638300"/>
            <a:ext cx="1180130" cy="400110"/>
          </a:xfrm>
          <a:prstGeom prst="rect">
            <a:avLst/>
          </a:prstGeom>
          <a:noFill/>
        </p:spPr>
        <p:txBody>
          <a:bodyPr wrap="none">
            <a:spAutoFit/>
          </a:bodyPr>
          <a:lstStyle/>
          <a:p>
            <a:pPr>
              <a:defRPr/>
            </a:pPr>
            <a:r>
              <a:t>D(z),p(z)</a:t>
            </a:r>
          </a:p>
        </p:txBody>
      </p:sp>
      <p:sp>
        <p:nvSpPr>
          <p:cNvPr id="8" name="TextBox 7"/>
          <p:cNvSpPr txBox="1"/>
          <p:nvPr/>
        </p:nvSpPr>
        <p:spPr>
          <a:xfrm>
            <a:off x="1519418" y="1998662"/>
            <a:ext cx="8505825" cy="9525"/>
          </a:xfrm>
          <a:prstGeom prst="rect">
            <a:avLst/>
          </a:prstGeom>
          <a:noFill/>
        </p:spPr>
        <p:txBody>
          <a:bodyPr wrap="none">
            <a:spAutoFit/>
          </a:bodyPr>
          <a:lstStyle/>
          <a:p>
            <a:pPr>
              <a:defRPr/>
            </a:pPr>
          </a:p>
        </p:txBody>
      </p:sp>
      <p:sp>
        <p:nvSpPr>
          <p:cNvPr id="9" name="TextBox 8"/>
          <p:cNvSpPr txBox="1"/>
          <p:nvPr/>
        </p:nvSpPr>
        <p:spPr>
          <a:xfrm>
            <a:off x="5169951" y="1633417"/>
            <a:ext cx="1295547" cy="400110"/>
          </a:xfrm>
          <a:prstGeom prst="rect">
            <a:avLst/>
          </a:prstGeom>
          <a:noFill/>
        </p:spPr>
        <p:txBody>
          <a:bodyPr wrap="none">
            <a:spAutoFit/>
          </a:bodyPr>
          <a:lstStyle/>
          <a:p>
            <a:pPr>
              <a:defRPr/>
            </a:pPr>
            <a:r>
              <a:t>D(w),p(w)</a:t>
            </a:r>
          </a:p>
        </p:txBody>
      </p:sp>
      <p:sp>
        <p:nvSpPr>
          <p:cNvPr id="10" name="TextBox 9"/>
          <p:cNvSpPr txBox="1"/>
          <p:nvPr/>
        </p:nvSpPr>
        <p:spPr>
          <a:xfrm>
            <a:off x="3082181" y="1941646"/>
            <a:ext cx="327334" cy="400110"/>
          </a:xfrm>
          <a:prstGeom prst="rect">
            <a:avLst/>
          </a:prstGeom>
          <a:noFill/>
        </p:spPr>
        <p:txBody>
          <a:bodyPr wrap="none">
            <a:spAutoFit/>
          </a:bodyPr>
          <a:lstStyle/>
          <a:p>
            <a:pPr>
              <a:defRPr/>
            </a:pPr>
            <a:r>
              <a:t>u</a:t>
            </a:r>
          </a:p>
        </p:txBody>
      </p:sp>
      <p:sp>
        <p:nvSpPr>
          <p:cNvPr id="11" name="TextBox 10"/>
          <p:cNvSpPr txBox="1"/>
          <p:nvPr/>
        </p:nvSpPr>
        <p:spPr>
          <a:xfrm>
            <a:off x="5517465" y="3427169"/>
            <a:ext cx="1221809" cy="1569660"/>
          </a:xfrm>
          <a:prstGeom prst="rect">
            <a:avLst/>
          </a:prstGeom>
          <a:noFill/>
        </p:spPr>
        <p:txBody>
          <a:bodyPr wrap="none">
            <a:spAutoFit/>
          </a:bodyPr>
          <a:lstStyle/>
          <a:p>
            <a:pPr>
              <a:defRPr/>
            </a:pPr>
          </a:p>
          <a:p>
            <a:pPr>
              <a:defRPr/>
            </a:pPr>
            <a:r>
              <a:t>8   Loop </a:t>
            </a:r>
          </a:p>
          <a:p>
            <a:pPr>
              <a:defRPr/>
            </a:pPr>
            <a:r>
              <a:t>9     </a:t>
            </a:r>
          </a:p>
          <a:p>
            <a:pPr>
              <a:defRPr/>
            </a:pPr>
            <a:r>
              <a:t>10    </a:t>
            </a:r>
          </a:p>
        </p:txBody>
      </p:sp>
      <p:sp>
        <p:nvSpPr>
          <p:cNvPr id="12" name="TextBox 11"/>
          <p:cNvSpPr txBox="1"/>
          <p:nvPr/>
        </p:nvSpPr>
        <p:spPr>
          <a:xfrm>
            <a:off x="6076265" y="3750132"/>
            <a:ext cx="5864426" cy="1200329"/>
          </a:xfrm>
          <a:prstGeom prst="rect">
            <a:avLst/>
          </a:prstGeom>
          <a:noFill/>
        </p:spPr>
        <p:txBody>
          <a:bodyPr wrap="none">
            <a:spAutoFit/>
          </a:bodyPr>
          <a:lstStyle/>
          <a:p>
            <a:pPr>
              <a:defRPr/>
            </a:pPr>
          </a:p>
          <a:p>
            <a:pPr>
              <a:defRPr/>
            </a:pPr>
            <a:r>
              <a:t> find a not in N' such that D(a) is a minimum </a:t>
            </a:r>
          </a:p>
          <a:p>
            <a:pPr>
              <a:defRPr/>
            </a:pPr>
            <a:r>
              <a:t> add a to N' </a:t>
            </a:r>
          </a:p>
        </p:txBody>
      </p:sp>
      <p:sp>
        <p:nvSpPr>
          <p:cNvPr id="13" name="TextBox 12"/>
          <p:cNvSpPr txBox="1"/>
          <p:nvPr/>
        </p:nvSpPr>
        <p:spPr>
          <a:xfrm>
            <a:off x="6843529" y="2025568"/>
            <a:ext cx="602852" cy="301972"/>
          </a:xfrm>
          <a:prstGeom prst="rect">
            <a:avLst/>
          </a:prstGeom>
          <a:noFill/>
        </p:spPr>
        <p:txBody>
          <a:bodyPr wrap="none">
            <a:spAutoFit/>
          </a:bodyPr>
          <a:lstStyle/>
          <a:p>
            <a:pPr>
              <a:defRPr/>
            </a:pPr>
          </a:p>
        </p:txBody>
      </p:sp>
      <p:sp>
        <p:nvSpPr>
          <p:cNvPr id="14" name="TextBox 13"/>
          <p:cNvSpPr txBox="1"/>
          <p:nvPr/>
        </p:nvSpPr>
        <p:spPr>
          <a:xfrm>
            <a:off x="2958516" y="2241520"/>
            <a:ext cx="455574" cy="400110"/>
          </a:xfrm>
          <a:prstGeom prst="rect">
            <a:avLst/>
          </a:prstGeom>
          <a:noFill/>
        </p:spPr>
        <p:txBody>
          <a:bodyPr wrap="none">
            <a:spAutoFit/>
          </a:bodyPr>
          <a:lstStyle/>
          <a:p>
            <a:pPr>
              <a:defRPr/>
            </a:pPr>
            <a:r>
              <a:t>ux</a:t>
            </a:r>
          </a:p>
        </p:txBody>
      </p:sp>
      <p:sp>
        <p:nvSpPr>
          <p:cNvPr id="15" name="TextBox 14"/>
          <p:cNvSpPr txBox="1"/>
          <p:nvPr/>
        </p:nvSpPr>
        <p:spPr>
          <a:xfrm>
            <a:off x="4322868" y="1212035"/>
            <a:ext cx="346570" cy="523220"/>
          </a:xfrm>
          <a:prstGeom prst="rect">
            <a:avLst/>
          </a:prstGeom>
          <a:noFill/>
        </p:spPr>
        <p:txBody>
          <a:bodyPr wrap="none">
            <a:spAutoFit/>
          </a:bodyPr>
          <a:lstStyle/>
          <a:p>
            <a:pPr>
              <a:defRPr/>
            </a:pPr>
            <a:r>
              <a:t>v</a:t>
            </a:r>
          </a:p>
        </p:txBody>
      </p:sp>
      <p:sp>
        <p:nvSpPr>
          <p:cNvPr id="16" name="TextBox 15"/>
          <p:cNvSpPr txBox="1"/>
          <p:nvPr/>
        </p:nvSpPr>
        <p:spPr>
          <a:xfrm>
            <a:off x="5598013" y="1206430"/>
            <a:ext cx="441146" cy="523220"/>
          </a:xfrm>
          <a:prstGeom prst="rect">
            <a:avLst/>
          </a:prstGeom>
          <a:noFill/>
        </p:spPr>
        <p:txBody>
          <a:bodyPr wrap="none">
            <a:spAutoFit/>
          </a:bodyPr>
          <a:lstStyle/>
          <a:p>
            <a:pPr>
              <a:defRPr/>
            </a:pPr>
            <a:r>
              <a:t>w</a:t>
            </a:r>
          </a:p>
        </p:txBody>
      </p:sp>
      <p:sp>
        <p:nvSpPr>
          <p:cNvPr id="17" name="TextBox 16"/>
          <p:cNvSpPr txBox="1"/>
          <p:nvPr/>
        </p:nvSpPr>
        <p:spPr>
          <a:xfrm>
            <a:off x="6907883" y="1200825"/>
            <a:ext cx="340158" cy="523220"/>
          </a:xfrm>
          <a:prstGeom prst="rect">
            <a:avLst/>
          </a:prstGeom>
          <a:noFill/>
        </p:spPr>
        <p:txBody>
          <a:bodyPr wrap="none">
            <a:spAutoFit/>
          </a:bodyPr>
          <a:lstStyle/>
          <a:p>
            <a:pPr>
              <a:defRPr/>
            </a:pPr>
            <a:r>
              <a:t>x</a:t>
            </a:r>
          </a:p>
        </p:txBody>
      </p:sp>
      <p:sp>
        <p:nvSpPr>
          <p:cNvPr id="18" name="TextBox 17"/>
          <p:cNvSpPr txBox="1"/>
          <p:nvPr/>
        </p:nvSpPr>
        <p:spPr>
          <a:xfrm>
            <a:off x="8240903" y="1206795"/>
            <a:ext cx="346570" cy="523220"/>
          </a:xfrm>
          <a:prstGeom prst="rect">
            <a:avLst/>
          </a:prstGeom>
          <a:noFill/>
        </p:spPr>
        <p:txBody>
          <a:bodyPr wrap="none">
            <a:spAutoFit/>
          </a:bodyPr>
          <a:lstStyle/>
          <a:p>
            <a:pPr>
              <a:defRPr/>
            </a:pPr>
            <a:r>
              <a:t>y</a:t>
            </a:r>
          </a:p>
        </p:txBody>
      </p:sp>
      <p:sp>
        <p:nvSpPr>
          <p:cNvPr id="19" name="TextBox 18"/>
          <p:cNvSpPr txBox="1"/>
          <p:nvPr/>
        </p:nvSpPr>
        <p:spPr>
          <a:xfrm>
            <a:off x="9504473" y="1224340"/>
            <a:ext cx="325730" cy="523220"/>
          </a:xfrm>
          <a:prstGeom prst="rect">
            <a:avLst/>
          </a:prstGeom>
          <a:noFill/>
        </p:spPr>
        <p:txBody>
          <a:bodyPr wrap="none">
            <a:spAutoFit/>
          </a:bodyPr>
          <a:lstStyle/>
          <a:p>
            <a:pPr>
              <a:defRPr/>
            </a:pPr>
            <a:r>
              <a:t>z</a:t>
            </a:r>
          </a:p>
        </p:txBody>
      </p:sp>
      <p:sp>
        <p:nvSpPr>
          <p:cNvPr id="20" name="TextBox 19"/>
          <p:cNvSpPr txBox="1"/>
          <p:nvPr/>
        </p:nvSpPr>
        <p:spPr>
          <a:xfrm>
            <a:off x="838199" y="354060"/>
            <a:ext cx="11179629" cy="894622"/>
          </a:xfrm>
          <a:prstGeom prst="rect">
            <a:avLst/>
          </a:prstGeom>
          <a:noFill/>
        </p:spPr>
        <p:txBody>
          <a:bodyPr wrap="none">
            <a:spAutoFit/>
          </a:bodyPr>
          <a:lstStyle/>
          <a:p>
            <a:pPr>
              <a:defRPr/>
            </a:pPr>
            <a:r>
              <a:t>Dijkstra’s Algorithm: an Example</a:t>
            </a:r>
          </a:p>
        </p:txBody>
      </p:sp>
    </p:spTree>
  </p:cSld>
  <p:clrMapOvr>
    <a:masterClrMapping/>
  </p:clrMapOvr>
</p:sld>
</file>

<file path=ppt/slides/slide5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397181" y="1647825"/>
            <a:ext cx="706437" cy="2225675"/>
          </a:xfrm>
          <a:prstGeom prst="rect">
            <a:avLst/>
          </a:prstGeom>
          <a:noFill/>
        </p:spPr>
        <p:txBody>
          <a:bodyPr wrap="none">
            <a:spAutoFit/>
          </a:bodyPr>
          <a:lstStyle/>
          <a:p>
            <a:pPr>
              <a:defRPr/>
            </a:pPr>
            <a:r>
              <a:t>Step</a:t>
            </a:r>
          </a:p>
          <a:p>
            <a:pPr>
              <a:defRPr/>
            </a:pPr>
            <a:r>
              <a:t>0</a:t>
            </a:r>
          </a:p>
          <a:p>
            <a:pPr>
              <a:defRPr/>
            </a:pPr>
            <a:r>
              <a:t>1</a:t>
            </a:r>
          </a:p>
          <a:p>
            <a:pPr>
              <a:defRPr/>
            </a:pPr>
            <a:r>
              <a:t>2</a:t>
            </a:r>
          </a:p>
          <a:p>
            <a:pPr>
              <a:defRPr/>
            </a:pPr>
            <a:r>
              <a:t>3</a:t>
            </a:r>
          </a:p>
          <a:p>
            <a:pPr>
              <a:defRPr/>
            </a:pPr>
            <a:r>
              <a:t>4</a:t>
            </a:r>
          </a:p>
          <a:p>
            <a:pPr>
              <a:defRPr/>
            </a:pPr>
            <a:r>
              <a:t>5</a:t>
            </a:r>
          </a:p>
        </p:txBody>
      </p:sp>
      <p:sp>
        <p:nvSpPr>
          <p:cNvPr id="3" name="TextBox 2"/>
          <p:cNvSpPr txBox="1"/>
          <p:nvPr/>
        </p:nvSpPr>
        <p:spPr>
          <a:xfrm>
            <a:off x="3007285" y="1657350"/>
            <a:ext cx="420308" cy="400110"/>
          </a:xfrm>
          <a:prstGeom prst="rect">
            <a:avLst/>
          </a:prstGeom>
          <a:noFill/>
        </p:spPr>
        <p:txBody>
          <a:bodyPr wrap="none">
            <a:spAutoFit/>
          </a:bodyPr>
          <a:lstStyle/>
          <a:p>
            <a:pPr>
              <a:defRPr/>
            </a:pPr>
            <a:r>
              <a:t>N'</a:t>
            </a:r>
          </a:p>
        </p:txBody>
      </p:sp>
      <p:sp>
        <p:nvSpPr>
          <p:cNvPr id="4" name="TextBox 3"/>
          <p:cNvSpPr txBox="1"/>
          <p:nvPr/>
        </p:nvSpPr>
        <p:spPr>
          <a:xfrm>
            <a:off x="3932260" y="1626727"/>
            <a:ext cx="1180130" cy="400110"/>
          </a:xfrm>
          <a:prstGeom prst="rect">
            <a:avLst/>
          </a:prstGeom>
          <a:noFill/>
        </p:spPr>
        <p:txBody>
          <a:bodyPr wrap="none">
            <a:spAutoFit/>
          </a:bodyPr>
          <a:lstStyle/>
          <a:p>
            <a:pPr>
              <a:defRPr/>
            </a:pPr>
            <a:r>
              <a:t>D(v),p(v)</a:t>
            </a:r>
          </a:p>
        </p:txBody>
      </p:sp>
      <p:sp>
        <p:nvSpPr>
          <p:cNvPr id="5" name="TextBox 4"/>
          <p:cNvSpPr txBox="1"/>
          <p:nvPr/>
        </p:nvSpPr>
        <p:spPr>
          <a:xfrm>
            <a:off x="6534634" y="1626726"/>
            <a:ext cx="1180131" cy="400110"/>
          </a:xfrm>
          <a:prstGeom prst="rect">
            <a:avLst/>
          </a:prstGeom>
          <a:noFill/>
        </p:spPr>
        <p:txBody>
          <a:bodyPr wrap="none">
            <a:spAutoFit/>
          </a:bodyPr>
          <a:lstStyle/>
          <a:p>
            <a:pPr>
              <a:defRPr/>
            </a:pPr>
            <a:r>
              <a:t>D(x),p(x)</a:t>
            </a:r>
          </a:p>
        </p:txBody>
      </p:sp>
      <p:sp>
        <p:nvSpPr>
          <p:cNvPr id="6" name="TextBox 5"/>
          <p:cNvSpPr txBox="1"/>
          <p:nvPr/>
        </p:nvSpPr>
        <p:spPr>
          <a:xfrm>
            <a:off x="7856559" y="1638300"/>
            <a:ext cx="1180131" cy="400110"/>
          </a:xfrm>
          <a:prstGeom prst="rect">
            <a:avLst/>
          </a:prstGeom>
          <a:noFill/>
        </p:spPr>
        <p:txBody>
          <a:bodyPr wrap="none">
            <a:spAutoFit/>
          </a:bodyPr>
          <a:lstStyle/>
          <a:p>
            <a:pPr>
              <a:defRPr/>
            </a:pPr>
            <a:r>
              <a:t>D(y),p(y)</a:t>
            </a:r>
          </a:p>
        </p:txBody>
      </p:sp>
      <p:sp>
        <p:nvSpPr>
          <p:cNvPr id="7" name="TextBox 6"/>
          <p:cNvSpPr txBox="1"/>
          <p:nvPr/>
        </p:nvSpPr>
        <p:spPr>
          <a:xfrm>
            <a:off x="9163535" y="1638300"/>
            <a:ext cx="1180130" cy="400110"/>
          </a:xfrm>
          <a:prstGeom prst="rect">
            <a:avLst/>
          </a:prstGeom>
          <a:noFill/>
        </p:spPr>
        <p:txBody>
          <a:bodyPr wrap="none">
            <a:spAutoFit/>
          </a:bodyPr>
          <a:lstStyle/>
          <a:p>
            <a:pPr>
              <a:defRPr/>
            </a:pPr>
            <a:r>
              <a:t>D(z),p(z)</a:t>
            </a:r>
          </a:p>
        </p:txBody>
      </p:sp>
      <p:sp>
        <p:nvSpPr>
          <p:cNvPr id="8" name="TextBox 7"/>
          <p:cNvSpPr txBox="1"/>
          <p:nvPr/>
        </p:nvSpPr>
        <p:spPr>
          <a:xfrm>
            <a:off x="1519418" y="1998662"/>
            <a:ext cx="8505825" cy="9525"/>
          </a:xfrm>
          <a:prstGeom prst="rect">
            <a:avLst/>
          </a:prstGeom>
          <a:noFill/>
        </p:spPr>
        <p:txBody>
          <a:bodyPr wrap="none">
            <a:spAutoFit/>
          </a:bodyPr>
          <a:lstStyle/>
          <a:p>
            <a:pPr>
              <a:defRPr/>
            </a:pPr>
          </a:p>
        </p:txBody>
      </p:sp>
      <p:sp>
        <p:nvSpPr>
          <p:cNvPr id="9" name="TextBox 8"/>
          <p:cNvSpPr txBox="1"/>
          <p:nvPr/>
        </p:nvSpPr>
        <p:spPr>
          <a:xfrm>
            <a:off x="5169951" y="1633417"/>
            <a:ext cx="1295547" cy="400110"/>
          </a:xfrm>
          <a:prstGeom prst="rect">
            <a:avLst/>
          </a:prstGeom>
          <a:noFill/>
        </p:spPr>
        <p:txBody>
          <a:bodyPr wrap="none">
            <a:spAutoFit/>
          </a:bodyPr>
          <a:lstStyle/>
          <a:p>
            <a:pPr>
              <a:defRPr/>
            </a:pPr>
            <a:r>
              <a:t>D(w),p(w)</a:t>
            </a:r>
          </a:p>
        </p:txBody>
      </p:sp>
      <p:sp>
        <p:nvSpPr>
          <p:cNvPr id="10" name="TextBox 9"/>
          <p:cNvSpPr txBox="1"/>
          <p:nvPr/>
        </p:nvSpPr>
        <p:spPr>
          <a:xfrm>
            <a:off x="3082181" y="1941646"/>
            <a:ext cx="327334" cy="400110"/>
          </a:xfrm>
          <a:prstGeom prst="rect">
            <a:avLst/>
          </a:prstGeom>
          <a:noFill/>
        </p:spPr>
        <p:txBody>
          <a:bodyPr wrap="none">
            <a:spAutoFit/>
          </a:bodyPr>
          <a:lstStyle/>
          <a:p>
            <a:pPr>
              <a:defRPr/>
            </a:pPr>
            <a:r>
              <a:t>u</a:t>
            </a:r>
          </a:p>
        </p:txBody>
      </p:sp>
      <p:sp>
        <p:nvSpPr>
          <p:cNvPr id="11" name="TextBox 10"/>
          <p:cNvSpPr txBox="1"/>
          <p:nvPr/>
        </p:nvSpPr>
        <p:spPr>
          <a:xfrm>
            <a:off x="5517465" y="3427169"/>
            <a:ext cx="1221809" cy="1938992"/>
          </a:xfrm>
          <a:prstGeom prst="rect">
            <a:avLst/>
          </a:prstGeom>
          <a:noFill/>
        </p:spPr>
        <p:txBody>
          <a:bodyPr wrap="none">
            <a:spAutoFit/>
          </a:bodyPr>
          <a:lstStyle/>
          <a:p>
            <a:pPr>
              <a:defRPr/>
            </a:pPr>
          </a:p>
          <a:p>
            <a:pPr>
              <a:defRPr/>
            </a:pPr>
            <a:r>
              <a:t>8   Loop </a:t>
            </a:r>
          </a:p>
          <a:p>
            <a:pPr>
              <a:defRPr/>
            </a:pPr>
            <a:r>
              <a:t>9     </a:t>
            </a:r>
          </a:p>
          <a:p>
            <a:pPr>
              <a:defRPr/>
            </a:pPr>
            <a:r>
              <a:t>10</a:t>
            </a:r>
          </a:p>
          <a:p>
            <a:pPr>
              <a:defRPr/>
            </a:pPr>
            <a:r>
              <a:t>11    </a:t>
            </a:r>
          </a:p>
        </p:txBody>
      </p:sp>
      <p:sp>
        <p:nvSpPr>
          <p:cNvPr id="12" name="TextBox 11"/>
          <p:cNvSpPr txBox="1"/>
          <p:nvPr/>
        </p:nvSpPr>
        <p:spPr>
          <a:xfrm>
            <a:off x="6076265" y="3750132"/>
            <a:ext cx="5864426" cy="1200329"/>
          </a:xfrm>
          <a:prstGeom prst="rect">
            <a:avLst/>
          </a:prstGeom>
          <a:noFill/>
        </p:spPr>
        <p:txBody>
          <a:bodyPr wrap="none">
            <a:spAutoFit/>
          </a:bodyPr>
          <a:lstStyle/>
          <a:p>
            <a:pPr>
              <a:defRPr/>
            </a:pPr>
          </a:p>
          <a:p>
            <a:pPr>
              <a:defRPr/>
            </a:pPr>
            <a:r>
              <a:t> find a not in N' such that D(a) is a minimum </a:t>
            </a:r>
          </a:p>
          <a:p>
            <a:pPr>
              <a:defRPr/>
            </a:pPr>
            <a:r>
              <a:t> add a to N' </a:t>
            </a:r>
          </a:p>
        </p:txBody>
      </p:sp>
      <p:sp>
        <p:nvSpPr>
          <p:cNvPr id="13" name="TextBox 12"/>
          <p:cNvSpPr txBox="1"/>
          <p:nvPr/>
        </p:nvSpPr>
        <p:spPr>
          <a:xfrm>
            <a:off x="6843529" y="2025568"/>
            <a:ext cx="602852" cy="301972"/>
          </a:xfrm>
          <a:prstGeom prst="rect">
            <a:avLst/>
          </a:prstGeom>
          <a:noFill/>
        </p:spPr>
        <p:txBody>
          <a:bodyPr wrap="none">
            <a:spAutoFit/>
          </a:bodyPr>
          <a:lstStyle/>
          <a:p>
            <a:pPr>
              <a:defRPr/>
            </a:pPr>
          </a:p>
        </p:txBody>
      </p:sp>
      <p:sp>
        <p:nvSpPr>
          <p:cNvPr id="14" name="TextBox 13"/>
          <p:cNvSpPr txBox="1"/>
          <p:nvPr/>
        </p:nvSpPr>
        <p:spPr>
          <a:xfrm>
            <a:off x="2958516" y="2241520"/>
            <a:ext cx="455574" cy="400110"/>
          </a:xfrm>
          <a:prstGeom prst="rect">
            <a:avLst/>
          </a:prstGeom>
          <a:noFill/>
        </p:spPr>
        <p:txBody>
          <a:bodyPr wrap="none">
            <a:spAutoFit/>
          </a:bodyPr>
          <a:lstStyle/>
          <a:p>
            <a:pPr>
              <a:defRPr/>
            </a:pPr>
            <a:r>
              <a:t>ux</a:t>
            </a:r>
          </a:p>
        </p:txBody>
      </p:sp>
      <p:sp>
        <p:nvSpPr>
          <p:cNvPr id="15" name="TextBox 14"/>
          <p:cNvSpPr txBox="1"/>
          <p:nvPr/>
        </p:nvSpPr>
        <p:spPr>
          <a:xfrm>
            <a:off x="4322868" y="1212035"/>
            <a:ext cx="346570" cy="523220"/>
          </a:xfrm>
          <a:prstGeom prst="rect">
            <a:avLst/>
          </a:prstGeom>
          <a:noFill/>
        </p:spPr>
        <p:txBody>
          <a:bodyPr wrap="none">
            <a:spAutoFit/>
          </a:bodyPr>
          <a:lstStyle/>
          <a:p>
            <a:pPr>
              <a:defRPr/>
            </a:pPr>
            <a:r>
              <a:t>v</a:t>
            </a:r>
          </a:p>
        </p:txBody>
      </p:sp>
      <p:sp>
        <p:nvSpPr>
          <p:cNvPr id="16" name="TextBox 15"/>
          <p:cNvSpPr txBox="1"/>
          <p:nvPr/>
        </p:nvSpPr>
        <p:spPr>
          <a:xfrm>
            <a:off x="5598013" y="1206430"/>
            <a:ext cx="441146" cy="523220"/>
          </a:xfrm>
          <a:prstGeom prst="rect">
            <a:avLst/>
          </a:prstGeom>
          <a:noFill/>
        </p:spPr>
        <p:txBody>
          <a:bodyPr wrap="none">
            <a:spAutoFit/>
          </a:bodyPr>
          <a:lstStyle/>
          <a:p>
            <a:pPr>
              <a:defRPr/>
            </a:pPr>
            <a:r>
              <a:t>w</a:t>
            </a:r>
          </a:p>
        </p:txBody>
      </p:sp>
      <p:sp>
        <p:nvSpPr>
          <p:cNvPr id="17" name="TextBox 16"/>
          <p:cNvSpPr txBox="1"/>
          <p:nvPr/>
        </p:nvSpPr>
        <p:spPr>
          <a:xfrm>
            <a:off x="6907883" y="1200825"/>
            <a:ext cx="340158" cy="523220"/>
          </a:xfrm>
          <a:prstGeom prst="rect">
            <a:avLst/>
          </a:prstGeom>
          <a:noFill/>
        </p:spPr>
        <p:txBody>
          <a:bodyPr wrap="none">
            <a:spAutoFit/>
          </a:bodyPr>
          <a:lstStyle/>
          <a:p>
            <a:pPr>
              <a:defRPr/>
            </a:pPr>
            <a:r>
              <a:t>x</a:t>
            </a:r>
          </a:p>
        </p:txBody>
      </p:sp>
      <p:sp>
        <p:nvSpPr>
          <p:cNvPr id="18" name="TextBox 17"/>
          <p:cNvSpPr txBox="1"/>
          <p:nvPr/>
        </p:nvSpPr>
        <p:spPr>
          <a:xfrm>
            <a:off x="8240903" y="1206795"/>
            <a:ext cx="346570" cy="523220"/>
          </a:xfrm>
          <a:prstGeom prst="rect">
            <a:avLst/>
          </a:prstGeom>
          <a:noFill/>
        </p:spPr>
        <p:txBody>
          <a:bodyPr wrap="none">
            <a:spAutoFit/>
          </a:bodyPr>
          <a:lstStyle/>
          <a:p>
            <a:pPr>
              <a:defRPr/>
            </a:pPr>
            <a:r>
              <a:t>y</a:t>
            </a:r>
          </a:p>
        </p:txBody>
      </p:sp>
      <p:sp>
        <p:nvSpPr>
          <p:cNvPr id="19" name="TextBox 18"/>
          <p:cNvSpPr txBox="1"/>
          <p:nvPr/>
        </p:nvSpPr>
        <p:spPr>
          <a:xfrm>
            <a:off x="9504473" y="1224340"/>
            <a:ext cx="325730" cy="523220"/>
          </a:xfrm>
          <a:prstGeom prst="rect">
            <a:avLst/>
          </a:prstGeom>
          <a:noFill/>
        </p:spPr>
        <p:txBody>
          <a:bodyPr wrap="none">
            <a:spAutoFit/>
          </a:bodyPr>
          <a:lstStyle/>
          <a:p>
            <a:pPr>
              <a:defRPr/>
            </a:pPr>
            <a:r>
              <a:t>z</a:t>
            </a:r>
          </a:p>
        </p:txBody>
      </p:sp>
      <p:sp>
        <p:nvSpPr>
          <p:cNvPr id="20" name="TextBox 19"/>
          <p:cNvSpPr txBox="1"/>
          <p:nvPr/>
        </p:nvSpPr>
        <p:spPr>
          <a:xfrm>
            <a:off x="6149273" y="4882988"/>
            <a:ext cx="5767028" cy="769441"/>
          </a:xfrm>
          <a:prstGeom prst="rect">
            <a:avLst/>
          </a:prstGeom>
          <a:noFill/>
        </p:spPr>
        <p:txBody>
          <a:bodyPr wrap="none">
            <a:spAutoFit/>
          </a:bodyPr>
          <a:lstStyle/>
          <a:p>
            <a:pPr>
              <a:defRPr/>
            </a:pPr>
            <a:r>
              <a:t>update D(b) for all b adjacent to a and not in N' : </a:t>
            </a:r>
          </a:p>
          <a:p>
            <a:pPr>
              <a:defRPr/>
            </a:pPr>
            <a:r>
              <a:t>     D(b) = min ( D(b), D(a) + ca,b ) </a:t>
            </a:r>
          </a:p>
        </p:txBody>
      </p:sp>
      <p:sp>
        <p:nvSpPr>
          <p:cNvPr id="21" name="TextBox 20"/>
          <p:cNvSpPr txBox="1"/>
          <p:nvPr/>
        </p:nvSpPr>
        <p:spPr>
          <a:xfrm>
            <a:off x="838199" y="354060"/>
            <a:ext cx="11179629" cy="894622"/>
          </a:xfrm>
          <a:prstGeom prst="rect">
            <a:avLst/>
          </a:prstGeom>
          <a:noFill/>
        </p:spPr>
        <p:txBody>
          <a:bodyPr wrap="none">
            <a:spAutoFit/>
          </a:bodyPr>
          <a:lstStyle/>
          <a:p>
            <a:pPr>
              <a:defRPr/>
            </a:pPr>
            <a:r>
              <a:t>Dijkstra’s Algorithm: an Example</a:t>
            </a:r>
          </a:p>
        </p:txBody>
      </p:sp>
    </p:spTree>
  </p:cSld>
  <p:clrMapOvr>
    <a:masterClrMapping/>
  </p:clrMapOvr>
</p:sld>
</file>

<file path=ppt/slides/slide5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397181" y="1647825"/>
            <a:ext cx="706437" cy="2225675"/>
          </a:xfrm>
          <a:prstGeom prst="rect">
            <a:avLst/>
          </a:prstGeom>
          <a:noFill/>
        </p:spPr>
        <p:txBody>
          <a:bodyPr wrap="none">
            <a:spAutoFit/>
          </a:bodyPr>
          <a:lstStyle/>
          <a:p>
            <a:pPr>
              <a:defRPr/>
            </a:pPr>
            <a:r>
              <a:t>Step</a:t>
            </a:r>
          </a:p>
          <a:p>
            <a:pPr>
              <a:defRPr/>
            </a:pPr>
            <a:r>
              <a:t>0</a:t>
            </a:r>
          </a:p>
          <a:p>
            <a:pPr>
              <a:defRPr/>
            </a:pPr>
            <a:r>
              <a:t>1</a:t>
            </a:r>
          </a:p>
          <a:p>
            <a:pPr>
              <a:defRPr/>
            </a:pPr>
            <a:r>
              <a:t>2</a:t>
            </a:r>
          </a:p>
          <a:p>
            <a:pPr>
              <a:defRPr/>
            </a:pPr>
            <a:r>
              <a:t>3</a:t>
            </a:r>
          </a:p>
          <a:p>
            <a:pPr>
              <a:defRPr/>
            </a:pPr>
            <a:r>
              <a:t>4</a:t>
            </a:r>
          </a:p>
          <a:p>
            <a:pPr>
              <a:defRPr/>
            </a:pPr>
            <a:r>
              <a:t>5</a:t>
            </a:r>
          </a:p>
        </p:txBody>
      </p:sp>
      <p:sp>
        <p:nvSpPr>
          <p:cNvPr id="3" name="TextBox 2"/>
          <p:cNvSpPr txBox="1"/>
          <p:nvPr/>
        </p:nvSpPr>
        <p:spPr>
          <a:xfrm>
            <a:off x="3007285" y="1657350"/>
            <a:ext cx="420308" cy="400110"/>
          </a:xfrm>
          <a:prstGeom prst="rect">
            <a:avLst/>
          </a:prstGeom>
          <a:noFill/>
        </p:spPr>
        <p:txBody>
          <a:bodyPr wrap="none">
            <a:spAutoFit/>
          </a:bodyPr>
          <a:lstStyle/>
          <a:p>
            <a:pPr>
              <a:defRPr/>
            </a:pPr>
            <a:r>
              <a:t>N'</a:t>
            </a:r>
          </a:p>
        </p:txBody>
      </p:sp>
      <p:sp>
        <p:nvSpPr>
          <p:cNvPr id="4" name="TextBox 3"/>
          <p:cNvSpPr txBox="1"/>
          <p:nvPr/>
        </p:nvSpPr>
        <p:spPr>
          <a:xfrm>
            <a:off x="3932260" y="1626727"/>
            <a:ext cx="1180130" cy="400110"/>
          </a:xfrm>
          <a:prstGeom prst="rect">
            <a:avLst/>
          </a:prstGeom>
          <a:noFill/>
        </p:spPr>
        <p:txBody>
          <a:bodyPr wrap="none">
            <a:spAutoFit/>
          </a:bodyPr>
          <a:lstStyle/>
          <a:p>
            <a:pPr>
              <a:defRPr/>
            </a:pPr>
            <a:r>
              <a:t>D(v),p(v)</a:t>
            </a:r>
          </a:p>
        </p:txBody>
      </p:sp>
      <p:sp>
        <p:nvSpPr>
          <p:cNvPr id="5" name="TextBox 4"/>
          <p:cNvSpPr txBox="1"/>
          <p:nvPr/>
        </p:nvSpPr>
        <p:spPr>
          <a:xfrm>
            <a:off x="6534634" y="1626726"/>
            <a:ext cx="1180131" cy="400110"/>
          </a:xfrm>
          <a:prstGeom prst="rect">
            <a:avLst/>
          </a:prstGeom>
          <a:noFill/>
        </p:spPr>
        <p:txBody>
          <a:bodyPr wrap="none">
            <a:spAutoFit/>
          </a:bodyPr>
          <a:lstStyle/>
          <a:p>
            <a:pPr>
              <a:defRPr/>
            </a:pPr>
            <a:r>
              <a:t>D(x),p(x)</a:t>
            </a:r>
          </a:p>
        </p:txBody>
      </p:sp>
      <p:sp>
        <p:nvSpPr>
          <p:cNvPr id="6" name="TextBox 5"/>
          <p:cNvSpPr txBox="1"/>
          <p:nvPr/>
        </p:nvSpPr>
        <p:spPr>
          <a:xfrm>
            <a:off x="7856559" y="1638300"/>
            <a:ext cx="1180131" cy="400110"/>
          </a:xfrm>
          <a:prstGeom prst="rect">
            <a:avLst/>
          </a:prstGeom>
          <a:noFill/>
        </p:spPr>
        <p:txBody>
          <a:bodyPr wrap="none">
            <a:spAutoFit/>
          </a:bodyPr>
          <a:lstStyle/>
          <a:p>
            <a:pPr>
              <a:defRPr/>
            </a:pPr>
            <a:r>
              <a:t>D(y),p(y)</a:t>
            </a:r>
          </a:p>
        </p:txBody>
      </p:sp>
      <p:sp>
        <p:nvSpPr>
          <p:cNvPr id="7" name="TextBox 6"/>
          <p:cNvSpPr txBox="1"/>
          <p:nvPr/>
        </p:nvSpPr>
        <p:spPr>
          <a:xfrm>
            <a:off x="9163535" y="1638300"/>
            <a:ext cx="1180130" cy="400110"/>
          </a:xfrm>
          <a:prstGeom prst="rect">
            <a:avLst/>
          </a:prstGeom>
          <a:noFill/>
        </p:spPr>
        <p:txBody>
          <a:bodyPr wrap="none">
            <a:spAutoFit/>
          </a:bodyPr>
          <a:lstStyle/>
          <a:p>
            <a:pPr>
              <a:defRPr/>
            </a:pPr>
            <a:r>
              <a:t>D(z),p(z)</a:t>
            </a:r>
          </a:p>
        </p:txBody>
      </p:sp>
      <p:sp>
        <p:nvSpPr>
          <p:cNvPr id="8" name="TextBox 7"/>
          <p:cNvSpPr txBox="1"/>
          <p:nvPr/>
        </p:nvSpPr>
        <p:spPr>
          <a:xfrm>
            <a:off x="1519418" y="1998662"/>
            <a:ext cx="8505825" cy="9525"/>
          </a:xfrm>
          <a:prstGeom prst="rect">
            <a:avLst/>
          </a:prstGeom>
          <a:noFill/>
        </p:spPr>
        <p:txBody>
          <a:bodyPr wrap="none">
            <a:spAutoFit/>
          </a:bodyPr>
          <a:lstStyle/>
          <a:p>
            <a:pPr>
              <a:defRPr/>
            </a:pPr>
          </a:p>
        </p:txBody>
      </p:sp>
      <p:sp>
        <p:nvSpPr>
          <p:cNvPr id="9" name="TextBox 8"/>
          <p:cNvSpPr txBox="1"/>
          <p:nvPr/>
        </p:nvSpPr>
        <p:spPr>
          <a:xfrm>
            <a:off x="5169951" y="1633417"/>
            <a:ext cx="1295547" cy="400110"/>
          </a:xfrm>
          <a:prstGeom prst="rect">
            <a:avLst/>
          </a:prstGeom>
          <a:noFill/>
        </p:spPr>
        <p:txBody>
          <a:bodyPr wrap="none">
            <a:spAutoFit/>
          </a:bodyPr>
          <a:lstStyle/>
          <a:p>
            <a:pPr>
              <a:defRPr/>
            </a:pPr>
            <a:r>
              <a:t>D(w),p(w)</a:t>
            </a:r>
          </a:p>
        </p:txBody>
      </p:sp>
      <p:sp>
        <p:nvSpPr>
          <p:cNvPr id="10" name="TextBox 9"/>
          <p:cNvSpPr txBox="1"/>
          <p:nvPr/>
        </p:nvSpPr>
        <p:spPr>
          <a:xfrm>
            <a:off x="3082181" y="1941646"/>
            <a:ext cx="327334" cy="400110"/>
          </a:xfrm>
          <a:prstGeom prst="rect">
            <a:avLst/>
          </a:prstGeom>
          <a:noFill/>
        </p:spPr>
        <p:txBody>
          <a:bodyPr wrap="none">
            <a:spAutoFit/>
          </a:bodyPr>
          <a:lstStyle/>
          <a:p>
            <a:pPr>
              <a:defRPr/>
            </a:pPr>
            <a:r>
              <a:t>u</a:t>
            </a:r>
          </a:p>
        </p:txBody>
      </p:sp>
      <p:sp>
        <p:nvSpPr>
          <p:cNvPr id="11" name="TextBox 10"/>
          <p:cNvSpPr txBox="1"/>
          <p:nvPr/>
        </p:nvSpPr>
        <p:spPr>
          <a:xfrm>
            <a:off x="5517465" y="3427169"/>
            <a:ext cx="1221809" cy="1938992"/>
          </a:xfrm>
          <a:prstGeom prst="rect">
            <a:avLst/>
          </a:prstGeom>
          <a:noFill/>
        </p:spPr>
        <p:txBody>
          <a:bodyPr wrap="none">
            <a:spAutoFit/>
          </a:bodyPr>
          <a:lstStyle/>
          <a:p>
            <a:pPr>
              <a:defRPr/>
            </a:pPr>
          </a:p>
          <a:p>
            <a:pPr>
              <a:defRPr/>
            </a:pPr>
            <a:r>
              <a:t>8   Loop </a:t>
            </a:r>
          </a:p>
          <a:p>
            <a:pPr>
              <a:defRPr/>
            </a:pPr>
            <a:r>
              <a:t>9     </a:t>
            </a:r>
          </a:p>
          <a:p>
            <a:pPr>
              <a:defRPr/>
            </a:pPr>
            <a:r>
              <a:t>10</a:t>
            </a:r>
          </a:p>
          <a:p>
            <a:pPr>
              <a:defRPr/>
            </a:pPr>
            <a:r>
              <a:t>    </a:t>
            </a:r>
          </a:p>
        </p:txBody>
      </p:sp>
      <p:sp>
        <p:nvSpPr>
          <p:cNvPr id="12" name="TextBox 11"/>
          <p:cNvSpPr txBox="1"/>
          <p:nvPr/>
        </p:nvSpPr>
        <p:spPr>
          <a:xfrm>
            <a:off x="6076265" y="3750132"/>
            <a:ext cx="5864426" cy="1200329"/>
          </a:xfrm>
          <a:prstGeom prst="rect">
            <a:avLst/>
          </a:prstGeom>
          <a:noFill/>
        </p:spPr>
        <p:txBody>
          <a:bodyPr wrap="none">
            <a:spAutoFit/>
          </a:bodyPr>
          <a:lstStyle/>
          <a:p>
            <a:pPr>
              <a:defRPr/>
            </a:pPr>
          </a:p>
          <a:p>
            <a:pPr>
              <a:defRPr/>
            </a:pPr>
            <a:r>
              <a:t> find a not in N' such that D(a) is a minimum </a:t>
            </a:r>
          </a:p>
          <a:p>
            <a:pPr>
              <a:defRPr/>
            </a:pPr>
            <a:r>
              <a:t> add a to N' </a:t>
            </a:r>
          </a:p>
        </p:txBody>
      </p:sp>
      <p:sp>
        <p:nvSpPr>
          <p:cNvPr id="13" name="TextBox 12"/>
          <p:cNvSpPr txBox="1"/>
          <p:nvPr/>
        </p:nvSpPr>
        <p:spPr>
          <a:xfrm>
            <a:off x="6843529" y="2025568"/>
            <a:ext cx="602852" cy="301972"/>
          </a:xfrm>
          <a:prstGeom prst="rect">
            <a:avLst/>
          </a:prstGeom>
          <a:noFill/>
        </p:spPr>
        <p:txBody>
          <a:bodyPr wrap="none">
            <a:spAutoFit/>
          </a:bodyPr>
          <a:lstStyle/>
          <a:p>
            <a:pPr>
              <a:defRPr/>
            </a:pPr>
          </a:p>
        </p:txBody>
      </p:sp>
      <p:sp>
        <p:nvSpPr>
          <p:cNvPr id="14" name="TextBox 13"/>
          <p:cNvSpPr txBox="1"/>
          <p:nvPr/>
        </p:nvSpPr>
        <p:spPr>
          <a:xfrm>
            <a:off x="2958516" y="2241520"/>
            <a:ext cx="455574" cy="400110"/>
          </a:xfrm>
          <a:prstGeom prst="rect">
            <a:avLst/>
          </a:prstGeom>
          <a:noFill/>
        </p:spPr>
        <p:txBody>
          <a:bodyPr wrap="none">
            <a:spAutoFit/>
          </a:bodyPr>
          <a:lstStyle/>
          <a:p>
            <a:pPr>
              <a:defRPr/>
            </a:pPr>
            <a:r>
              <a:t>ux</a:t>
            </a:r>
          </a:p>
        </p:txBody>
      </p:sp>
      <p:sp>
        <p:nvSpPr>
          <p:cNvPr id="15" name="TextBox 14"/>
          <p:cNvSpPr txBox="1"/>
          <p:nvPr/>
        </p:nvSpPr>
        <p:spPr>
          <a:xfrm>
            <a:off x="4322868" y="1212035"/>
            <a:ext cx="346570" cy="523220"/>
          </a:xfrm>
          <a:prstGeom prst="rect">
            <a:avLst/>
          </a:prstGeom>
          <a:noFill/>
        </p:spPr>
        <p:txBody>
          <a:bodyPr wrap="none">
            <a:spAutoFit/>
          </a:bodyPr>
          <a:lstStyle/>
          <a:p>
            <a:pPr>
              <a:defRPr/>
            </a:pPr>
            <a:r>
              <a:t>v</a:t>
            </a:r>
          </a:p>
        </p:txBody>
      </p:sp>
      <p:sp>
        <p:nvSpPr>
          <p:cNvPr id="16" name="TextBox 15"/>
          <p:cNvSpPr txBox="1"/>
          <p:nvPr/>
        </p:nvSpPr>
        <p:spPr>
          <a:xfrm>
            <a:off x="5598013" y="1206430"/>
            <a:ext cx="441146" cy="523220"/>
          </a:xfrm>
          <a:prstGeom prst="rect">
            <a:avLst/>
          </a:prstGeom>
          <a:noFill/>
        </p:spPr>
        <p:txBody>
          <a:bodyPr wrap="none">
            <a:spAutoFit/>
          </a:bodyPr>
          <a:lstStyle/>
          <a:p>
            <a:pPr>
              <a:defRPr/>
            </a:pPr>
            <a:r>
              <a:t>w</a:t>
            </a:r>
          </a:p>
        </p:txBody>
      </p:sp>
      <p:sp>
        <p:nvSpPr>
          <p:cNvPr id="17" name="TextBox 16"/>
          <p:cNvSpPr txBox="1"/>
          <p:nvPr/>
        </p:nvSpPr>
        <p:spPr>
          <a:xfrm>
            <a:off x="6907883" y="1200825"/>
            <a:ext cx="340158" cy="523220"/>
          </a:xfrm>
          <a:prstGeom prst="rect">
            <a:avLst/>
          </a:prstGeom>
          <a:noFill/>
        </p:spPr>
        <p:txBody>
          <a:bodyPr wrap="none">
            <a:spAutoFit/>
          </a:bodyPr>
          <a:lstStyle/>
          <a:p>
            <a:pPr>
              <a:defRPr/>
            </a:pPr>
            <a:r>
              <a:t>x</a:t>
            </a:r>
          </a:p>
        </p:txBody>
      </p:sp>
      <p:sp>
        <p:nvSpPr>
          <p:cNvPr id="18" name="TextBox 17"/>
          <p:cNvSpPr txBox="1"/>
          <p:nvPr/>
        </p:nvSpPr>
        <p:spPr>
          <a:xfrm>
            <a:off x="8240903" y="1206795"/>
            <a:ext cx="346570" cy="523220"/>
          </a:xfrm>
          <a:prstGeom prst="rect">
            <a:avLst/>
          </a:prstGeom>
          <a:noFill/>
        </p:spPr>
        <p:txBody>
          <a:bodyPr wrap="none">
            <a:spAutoFit/>
          </a:bodyPr>
          <a:lstStyle/>
          <a:p>
            <a:pPr>
              <a:defRPr/>
            </a:pPr>
            <a:r>
              <a:t>y</a:t>
            </a:r>
          </a:p>
        </p:txBody>
      </p:sp>
      <p:sp>
        <p:nvSpPr>
          <p:cNvPr id="19" name="TextBox 18"/>
          <p:cNvSpPr txBox="1"/>
          <p:nvPr/>
        </p:nvSpPr>
        <p:spPr>
          <a:xfrm>
            <a:off x="9504473" y="1224340"/>
            <a:ext cx="325730" cy="523220"/>
          </a:xfrm>
          <a:prstGeom prst="rect">
            <a:avLst/>
          </a:prstGeom>
          <a:noFill/>
        </p:spPr>
        <p:txBody>
          <a:bodyPr wrap="none">
            <a:spAutoFit/>
          </a:bodyPr>
          <a:lstStyle/>
          <a:p>
            <a:pPr>
              <a:defRPr/>
            </a:pPr>
            <a:r>
              <a:t>z</a:t>
            </a:r>
          </a:p>
        </p:txBody>
      </p:sp>
      <p:sp>
        <p:nvSpPr>
          <p:cNvPr id="20" name="TextBox 19"/>
          <p:cNvSpPr txBox="1"/>
          <p:nvPr/>
        </p:nvSpPr>
        <p:spPr>
          <a:xfrm>
            <a:off x="9564285" y="2301914"/>
            <a:ext cx="378629" cy="369332"/>
          </a:xfrm>
          <a:prstGeom prst="rect">
            <a:avLst/>
          </a:prstGeom>
          <a:noFill/>
        </p:spPr>
        <p:txBody>
          <a:bodyPr wrap="none">
            <a:spAutoFit/>
          </a:bodyPr>
          <a:lstStyle/>
          <a:p>
            <a:pPr>
              <a:defRPr/>
            </a:pPr>
            <a:r>
              <a:t>∞</a:t>
            </a:r>
          </a:p>
        </p:txBody>
      </p:sp>
      <p:sp>
        <p:nvSpPr>
          <p:cNvPr id="21" name="TextBox 20"/>
          <p:cNvSpPr txBox="1"/>
          <p:nvPr/>
        </p:nvSpPr>
        <p:spPr>
          <a:xfrm>
            <a:off x="8206722" y="2260378"/>
            <a:ext cx="526106" cy="400110"/>
          </a:xfrm>
          <a:prstGeom prst="rect">
            <a:avLst/>
          </a:prstGeom>
          <a:noFill/>
        </p:spPr>
        <p:txBody>
          <a:bodyPr wrap="none">
            <a:spAutoFit/>
          </a:bodyPr>
          <a:lstStyle/>
          <a:p>
            <a:pPr>
              <a:defRPr/>
            </a:pPr>
            <a:r>
              <a:t>2,x</a:t>
            </a:r>
          </a:p>
        </p:txBody>
      </p:sp>
      <p:sp>
        <p:nvSpPr>
          <p:cNvPr id="22" name="TextBox 21"/>
          <p:cNvSpPr txBox="1"/>
          <p:nvPr/>
        </p:nvSpPr>
        <p:spPr>
          <a:xfrm>
            <a:off x="5566247" y="2271953"/>
            <a:ext cx="526105" cy="400110"/>
          </a:xfrm>
          <a:prstGeom prst="rect">
            <a:avLst/>
          </a:prstGeom>
          <a:noFill/>
        </p:spPr>
        <p:txBody>
          <a:bodyPr wrap="none">
            <a:spAutoFit/>
          </a:bodyPr>
          <a:lstStyle/>
          <a:p>
            <a:pPr>
              <a:defRPr/>
            </a:pPr>
            <a:r>
              <a:t>4,x</a:t>
            </a:r>
          </a:p>
        </p:txBody>
      </p:sp>
      <p:sp>
        <p:nvSpPr>
          <p:cNvPr id="23" name="TextBox 22"/>
          <p:cNvSpPr txBox="1"/>
          <p:nvPr/>
        </p:nvSpPr>
        <p:spPr>
          <a:xfrm>
            <a:off x="4263633" y="2255616"/>
            <a:ext cx="540533" cy="400110"/>
          </a:xfrm>
          <a:prstGeom prst="rect">
            <a:avLst/>
          </a:prstGeom>
          <a:noFill/>
        </p:spPr>
        <p:txBody>
          <a:bodyPr wrap="none">
            <a:spAutoFit/>
          </a:bodyPr>
          <a:lstStyle/>
          <a:p>
            <a:pPr>
              <a:defRPr/>
            </a:pPr>
            <a:r>
              <a:t>2,u</a:t>
            </a:r>
          </a:p>
        </p:txBody>
      </p:sp>
      <p:sp>
        <p:nvSpPr>
          <p:cNvPr id="24" name="TextBox 23"/>
          <p:cNvSpPr txBox="1"/>
          <p:nvPr/>
        </p:nvSpPr>
        <p:spPr>
          <a:xfrm>
            <a:off x="8195837" y="2316864"/>
            <a:ext cx="602852" cy="301972"/>
          </a:xfrm>
          <a:prstGeom prst="rect">
            <a:avLst/>
          </a:prstGeom>
          <a:noFill/>
        </p:spPr>
        <p:txBody>
          <a:bodyPr wrap="none">
            <a:spAutoFit/>
          </a:bodyPr>
          <a:lstStyle/>
          <a:p>
            <a:pPr>
              <a:defRPr/>
            </a:pPr>
          </a:p>
        </p:txBody>
      </p:sp>
      <p:sp>
        <p:nvSpPr>
          <p:cNvPr id="25" name="TextBox 24"/>
          <p:cNvSpPr txBox="1"/>
          <p:nvPr/>
        </p:nvSpPr>
        <p:spPr>
          <a:xfrm>
            <a:off x="2816771" y="2546463"/>
            <a:ext cx="583814" cy="400110"/>
          </a:xfrm>
          <a:prstGeom prst="rect">
            <a:avLst/>
          </a:prstGeom>
          <a:noFill/>
        </p:spPr>
        <p:txBody>
          <a:bodyPr wrap="none">
            <a:spAutoFit/>
          </a:bodyPr>
          <a:lstStyle/>
          <a:p>
            <a:pPr>
              <a:defRPr/>
            </a:pPr>
            <a:r>
              <a:t>uxy</a:t>
            </a:r>
          </a:p>
        </p:txBody>
      </p:sp>
      <p:sp>
        <p:nvSpPr>
          <p:cNvPr id="26" name="TextBox 25"/>
          <p:cNvSpPr txBox="1"/>
          <p:nvPr/>
        </p:nvSpPr>
        <p:spPr>
          <a:xfrm>
            <a:off x="838199" y="354060"/>
            <a:ext cx="11179629" cy="894622"/>
          </a:xfrm>
          <a:prstGeom prst="rect">
            <a:avLst/>
          </a:prstGeom>
          <a:noFill/>
        </p:spPr>
        <p:txBody>
          <a:bodyPr wrap="none">
            <a:spAutoFit/>
          </a:bodyPr>
          <a:lstStyle/>
          <a:p>
            <a:pPr>
              <a:defRPr/>
            </a:pPr>
            <a:r>
              <a:t>Dijkstra’s Algorithm: an Example</a:t>
            </a:r>
          </a:p>
        </p:txBody>
      </p:sp>
    </p:spTree>
  </p:cSld>
  <p:clrMapOvr>
    <a:masterClrMapping/>
  </p:clrMapOvr>
</p:sld>
</file>

<file path=ppt/slides/slide5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397181" y="1647825"/>
            <a:ext cx="706437" cy="2225675"/>
          </a:xfrm>
          <a:prstGeom prst="rect">
            <a:avLst/>
          </a:prstGeom>
          <a:noFill/>
        </p:spPr>
        <p:txBody>
          <a:bodyPr wrap="none">
            <a:spAutoFit/>
          </a:bodyPr>
          <a:lstStyle/>
          <a:p>
            <a:pPr>
              <a:defRPr/>
            </a:pPr>
            <a:r>
              <a:t>Step</a:t>
            </a:r>
          </a:p>
          <a:p>
            <a:pPr>
              <a:defRPr/>
            </a:pPr>
            <a:r>
              <a:t>0</a:t>
            </a:r>
          </a:p>
          <a:p>
            <a:pPr>
              <a:defRPr/>
            </a:pPr>
            <a:r>
              <a:t>1</a:t>
            </a:r>
          </a:p>
          <a:p>
            <a:pPr>
              <a:defRPr/>
            </a:pPr>
            <a:r>
              <a:t>2</a:t>
            </a:r>
          </a:p>
          <a:p>
            <a:pPr>
              <a:defRPr/>
            </a:pPr>
            <a:r>
              <a:t>3</a:t>
            </a:r>
          </a:p>
          <a:p>
            <a:pPr>
              <a:defRPr/>
            </a:pPr>
            <a:r>
              <a:t>4</a:t>
            </a:r>
          </a:p>
          <a:p>
            <a:pPr>
              <a:defRPr/>
            </a:pPr>
            <a:r>
              <a:t>5</a:t>
            </a:r>
          </a:p>
        </p:txBody>
      </p:sp>
      <p:sp>
        <p:nvSpPr>
          <p:cNvPr id="3" name="TextBox 2"/>
          <p:cNvSpPr txBox="1"/>
          <p:nvPr/>
        </p:nvSpPr>
        <p:spPr>
          <a:xfrm>
            <a:off x="3007285" y="1657350"/>
            <a:ext cx="420308" cy="400110"/>
          </a:xfrm>
          <a:prstGeom prst="rect">
            <a:avLst/>
          </a:prstGeom>
          <a:noFill/>
        </p:spPr>
        <p:txBody>
          <a:bodyPr wrap="none">
            <a:spAutoFit/>
          </a:bodyPr>
          <a:lstStyle/>
          <a:p>
            <a:pPr>
              <a:defRPr/>
            </a:pPr>
            <a:r>
              <a:t>N'</a:t>
            </a:r>
          </a:p>
        </p:txBody>
      </p:sp>
      <p:sp>
        <p:nvSpPr>
          <p:cNvPr id="4" name="TextBox 3"/>
          <p:cNvSpPr txBox="1"/>
          <p:nvPr/>
        </p:nvSpPr>
        <p:spPr>
          <a:xfrm>
            <a:off x="3932260" y="1626727"/>
            <a:ext cx="1180130" cy="400110"/>
          </a:xfrm>
          <a:prstGeom prst="rect">
            <a:avLst/>
          </a:prstGeom>
          <a:noFill/>
        </p:spPr>
        <p:txBody>
          <a:bodyPr wrap="none">
            <a:spAutoFit/>
          </a:bodyPr>
          <a:lstStyle/>
          <a:p>
            <a:pPr>
              <a:defRPr/>
            </a:pPr>
            <a:r>
              <a:t>D(v),p(v)</a:t>
            </a:r>
          </a:p>
        </p:txBody>
      </p:sp>
      <p:sp>
        <p:nvSpPr>
          <p:cNvPr id="5" name="TextBox 4"/>
          <p:cNvSpPr txBox="1"/>
          <p:nvPr/>
        </p:nvSpPr>
        <p:spPr>
          <a:xfrm>
            <a:off x="6534634" y="1626726"/>
            <a:ext cx="1180131" cy="400110"/>
          </a:xfrm>
          <a:prstGeom prst="rect">
            <a:avLst/>
          </a:prstGeom>
          <a:noFill/>
        </p:spPr>
        <p:txBody>
          <a:bodyPr wrap="none">
            <a:spAutoFit/>
          </a:bodyPr>
          <a:lstStyle/>
          <a:p>
            <a:pPr>
              <a:defRPr/>
            </a:pPr>
            <a:r>
              <a:t>D(x),p(x)</a:t>
            </a:r>
          </a:p>
        </p:txBody>
      </p:sp>
      <p:sp>
        <p:nvSpPr>
          <p:cNvPr id="6" name="TextBox 5"/>
          <p:cNvSpPr txBox="1"/>
          <p:nvPr/>
        </p:nvSpPr>
        <p:spPr>
          <a:xfrm>
            <a:off x="7856559" y="1638300"/>
            <a:ext cx="1180131" cy="400110"/>
          </a:xfrm>
          <a:prstGeom prst="rect">
            <a:avLst/>
          </a:prstGeom>
          <a:noFill/>
        </p:spPr>
        <p:txBody>
          <a:bodyPr wrap="none">
            <a:spAutoFit/>
          </a:bodyPr>
          <a:lstStyle/>
          <a:p>
            <a:pPr>
              <a:defRPr/>
            </a:pPr>
            <a:r>
              <a:t>D(y),p(y)</a:t>
            </a:r>
          </a:p>
        </p:txBody>
      </p:sp>
      <p:sp>
        <p:nvSpPr>
          <p:cNvPr id="7" name="TextBox 6"/>
          <p:cNvSpPr txBox="1"/>
          <p:nvPr/>
        </p:nvSpPr>
        <p:spPr>
          <a:xfrm>
            <a:off x="9163535" y="1638300"/>
            <a:ext cx="1180130" cy="400110"/>
          </a:xfrm>
          <a:prstGeom prst="rect">
            <a:avLst/>
          </a:prstGeom>
          <a:noFill/>
        </p:spPr>
        <p:txBody>
          <a:bodyPr wrap="none">
            <a:spAutoFit/>
          </a:bodyPr>
          <a:lstStyle/>
          <a:p>
            <a:pPr>
              <a:defRPr/>
            </a:pPr>
            <a:r>
              <a:t>D(z),p(z)</a:t>
            </a:r>
          </a:p>
        </p:txBody>
      </p:sp>
      <p:sp>
        <p:nvSpPr>
          <p:cNvPr id="8" name="TextBox 7"/>
          <p:cNvSpPr txBox="1"/>
          <p:nvPr/>
        </p:nvSpPr>
        <p:spPr>
          <a:xfrm>
            <a:off x="1519418" y="1998662"/>
            <a:ext cx="8505825" cy="9525"/>
          </a:xfrm>
          <a:prstGeom prst="rect">
            <a:avLst/>
          </a:prstGeom>
          <a:noFill/>
        </p:spPr>
        <p:txBody>
          <a:bodyPr wrap="none">
            <a:spAutoFit/>
          </a:bodyPr>
          <a:lstStyle/>
          <a:p>
            <a:pPr>
              <a:defRPr/>
            </a:pPr>
          </a:p>
        </p:txBody>
      </p:sp>
      <p:sp>
        <p:nvSpPr>
          <p:cNvPr id="9" name="TextBox 8"/>
          <p:cNvSpPr txBox="1"/>
          <p:nvPr/>
        </p:nvSpPr>
        <p:spPr>
          <a:xfrm>
            <a:off x="5169951" y="1633417"/>
            <a:ext cx="1295547" cy="400110"/>
          </a:xfrm>
          <a:prstGeom prst="rect">
            <a:avLst/>
          </a:prstGeom>
          <a:noFill/>
        </p:spPr>
        <p:txBody>
          <a:bodyPr wrap="none">
            <a:spAutoFit/>
          </a:bodyPr>
          <a:lstStyle/>
          <a:p>
            <a:pPr>
              <a:defRPr/>
            </a:pPr>
            <a:r>
              <a:t>D(w),p(w)</a:t>
            </a:r>
          </a:p>
        </p:txBody>
      </p:sp>
      <p:sp>
        <p:nvSpPr>
          <p:cNvPr id="10" name="TextBox 9"/>
          <p:cNvSpPr txBox="1"/>
          <p:nvPr/>
        </p:nvSpPr>
        <p:spPr>
          <a:xfrm>
            <a:off x="3082181" y="1941646"/>
            <a:ext cx="327334" cy="400110"/>
          </a:xfrm>
          <a:prstGeom prst="rect">
            <a:avLst/>
          </a:prstGeom>
          <a:noFill/>
        </p:spPr>
        <p:txBody>
          <a:bodyPr wrap="none">
            <a:spAutoFit/>
          </a:bodyPr>
          <a:lstStyle/>
          <a:p>
            <a:pPr>
              <a:defRPr/>
            </a:pPr>
            <a:r>
              <a:t>u</a:t>
            </a:r>
          </a:p>
        </p:txBody>
      </p:sp>
      <p:sp>
        <p:nvSpPr>
          <p:cNvPr id="11" name="TextBox 10"/>
          <p:cNvSpPr txBox="1"/>
          <p:nvPr/>
        </p:nvSpPr>
        <p:spPr>
          <a:xfrm>
            <a:off x="5517465" y="3427169"/>
            <a:ext cx="1221809" cy="2308324"/>
          </a:xfrm>
          <a:prstGeom prst="rect">
            <a:avLst/>
          </a:prstGeom>
          <a:noFill/>
        </p:spPr>
        <p:txBody>
          <a:bodyPr wrap="none">
            <a:spAutoFit/>
          </a:bodyPr>
          <a:lstStyle/>
          <a:p>
            <a:pPr>
              <a:defRPr/>
            </a:pPr>
          </a:p>
          <a:p>
            <a:pPr>
              <a:defRPr/>
            </a:pPr>
            <a:r>
              <a:t>8   Loop </a:t>
            </a:r>
          </a:p>
          <a:p>
            <a:pPr>
              <a:defRPr/>
            </a:pPr>
            <a:r>
              <a:t>9     </a:t>
            </a:r>
          </a:p>
          <a:p>
            <a:pPr>
              <a:defRPr/>
            </a:pPr>
            <a:r>
              <a:t>10</a:t>
            </a:r>
          </a:p>
          <a:p>
            <a:pPr>
              <a:defRPr/>
            </a:pPr>
            <a:r>
              <a:t>11</a:t>
            </a:r>
          </a:p>
          <a:p>
            <a:pPr>
              <a:defRPr/>
            </a:pPr>
            <a:r>
              <a:t>    </a:t>
            </a:r>
          </a:p>
        </p:txBody>
      </p:sp>
      <p:sp>
        <p:nvSpPr>
          <p:cNvPr id="12" name="TextBox 11"/>
          <p:cNvSpPr txBox="1"/>
          <p:nvPr/>
        </p:nvSpPr>
        <p:spPr>
          <a:xfrm>
            <a:off x="6076265" y="3750132"/>
            <a:ext cx="5864426" cy="1200329"/>
          </a:xfrm>
          <a:prstGeom prst="rect">
            <a:avLst/>
          </a:prstGeom>
          <a:noFill/>
        </p:spPr>
        <p:txBody>
          <a:bodyPr wrap="none">
            <a:spAutoFit/>
          </a:bodyPr>
          <a:lstStyle/>
          <a:p>
            <a:pPr>
              <a:defRPr/>
            </a:pPr>
          </a:p>
          <a:p>
            <a:pPr>
              <a:defRPr/>
            </a:pPr>
            <a:r>
              <a:t> find a not in N' such that D(a) is a minimum </a:t>
            </a:r>
          </a:p>
          <a:p>
            <a:pPr>
              <a:defRPr/>
            </a:pPr>
            <a:r>
              <a:t> add a to N' </a:t>
            </a:r>
          </a:p>
        </p:txBody>
      </p:sp>
      <p:sp>
        <p:nvSpPr>
          <p:cNvPr id="13" name="TextBox 12"/>
          <p:cNvSpPr txBox="1"/>
          <p:nvPr/>
        </p:nvSpPr>
        <p:spPr>
          <a:xfrm>
            <a:off x="6843529" y="2025568"/>
            <a:ext cx="602852" cy="301972"/>
          </a:xfrm>
          <a:prstGeom prst="rect">
            <a:avLst/>
          </a:prstGeom>
          <a:noFill/>
        </p:spPr>
        <p:txBody>
          <a:bodyPr wrap="none">
            <a:spAutoFit/>
          </a:bodyPr>
          <a:lstStyle/>
          <a:p>
            <a:pPr>
              <a:defRPr/>
            </a:pPr>
          </a:p>
        </p:txBody>
      </p:sp>
      <p:sp>
        <p:nvSpPr>
          <p:cNvPr id="14" name="TextBox 13"/>
          <p:cNvSpPr txBox="1"/>
          <p:nvPr/>
        </p:nvSpPr>
        <p:spPr>
          <a:xfrm>
            <a:off x="2958516" y="2241520"/>
            <a:ext cx="455574" cy="400110"/>
          </a:xfrm>
          <a:prstGeom prst="rect">
            <a:avLst/>
          </a:prstGeom>
          <a:noFill/>
        </p:spPr>
        <p:txBody>
          <a:bodyPr wrap="none">
            <a:spAutoFit/>
          </a:bodyPr>
          <a:lstStyle/>
          <a:p>
            <a:pPr>
              <a:defRPr/>
            </a:pPr>
            <a:r>
              <a:t>ux</a:t>
            </a:r>
          </a:p>
        </p:txBody>
      </p:sp>
      <p:sp>
        <p:nvSpPr>
          <p:cNvPr id="15" name="TextBox 14"/>
          <p:cNvSpPr txBox="1"/>
          <p:nvPr/>
        </p:nvSpPr>
        <p:spPr>
          <a:xfrm>
            <a:off x="4322868" y="1212035"/>
            <a:ext cx="346570" cy="523220"/>
          </a:xfrm>
          <a:prstGeom prst="rect">
            <a:avLst/>
          </a:prstGeom>
          <a:noFill/>
        </p:spPr>
        <p:txBody>
          <a:bodyPr wrap="none">
            <a:spAutoFit/>
          </a:bodyPr>
          <a:lstStyle/>
          <a:p>
            <a:pPr>
              <a:defRPr/>
            </a:pPr>
            <a:r>
              <a:t>v</a:t>
            </a:r>
          </a:p>
        </p:txBody>
      </p:sp>
      <p:sp>
        <p:nvSpPr>
          <p:cNvPr id="16" name="TextBox 15"/>
          <p:cNvSpPr txBox="1"/>
          <p:nvPr/>
        </p:nvSpPr>
        <p:spPr>
          <a:xfrm>
            <a:off x="5598013" y="1206430"/>
            <a:ext cx="441146" cy="523220"/>
          </a:xfrm>
          <a:prstGeom prst="rect">
            <a:avLst/>
          </a:prstGeom>
          <a:noFill/>
        </p:spPr>
        <p:txBody>
          <a:bodyPr wrap="none">
            <a:spAutoFit/>
          </a:bodyPr>
          <a:lstStyle/>
          <a:p>
            <a:pPr>
              <a:defRPr/>
            </a:pPr>
            <a:r>
              <a:t>w</a:t>
            </a:r>
          </a:p>
        </p:txBody>
      </p:sp>
      <p:sp>
        <p:nvSpPr>
          <p:cNvPr id="17" name="TextBox 16"/>
          <p:cNvSpPr txBox="1"/>
          <p:nvPr/>
        </p:nvSpPr>
        <p:spPr>
          <a:xfrm>
            <a:off x="6907883" y="1200825"/>
            <a:ext cx="340158" cy="523220"/>
          </a:xfrm>
          <a:prstGeom prst="rect">
            <a:avLst/>
          </a:prstGeom>
          <a:noFill/>
        </p:spPr>
        <p:txBody>
          <a:bodyPr wrap="none">
            <a:spAutoFit/>
          </a:bodyPr>
          <a:lstStyle/>
          <a:p>
            <a:pPr>
              <a:defRPr/>
            </a:pPr>
            <a:r>
              <a:t>x</a:t>
            </a:r>
          </a:p>
        </p:txBody>
      </p:sp>
      <p:sp>
        <p:nvSpPr>
          <p:cNvPr id="18" name="TextBox 17"/>
          <p:cNvSpPr txBox="1"/>
          <p:nvPr/>
        </p:nvSpPr>
        <p:spPr>
          <a:xfrm>
            <a:off x="8240903" y="1206795"/>
            <a:ext cx="346570" cy="523220"/>
          </a:xfrm>
          <a:prstGeom prst="rect">
            <a:avLst/>
          </a:prstGeom>
          <a:noFill/>
        </p:spPr>
        <p:txBody>
          <a:bodyPr wrap="none">
            <a:spAutoFit/>
          </a:bodyPr>
          <a:lstStyle/>
          <a:p>
            <a:pPr>
              <a:defRPr/>
            </a:pPr>
            <a:r>
              <a:t>y</a:t>
            </a:r>
          </a:p>
        </p:txBody>
      </p:sp>
      <p:sp>
        <p:nvSpPr>
          <p:cNvPr id="19" name="TextBox 18"/>
          <p:cNvSpPr txBox="1"/>
          <p:nvPr/>
        </p:nvSpPr>
        <p:spPr>
          <a:xfrm>
            <a:off x="9504473" y="1224340"/>
            <a:ext cx="325730" cy="523220"/>
          </a:xfrm>
          <a:prstGeom prst="rect">
            <a:avLst/>
          </a:prstGeom>
          <a:noFill/>
        </p:spPr>
        <p:txBody>
          <a:bodyPr wrap="none">
            <a:spAutoFit/>
          </a:bodyPr>
          <a:lstStyle/>
          <a:p>
            <a:pPr>
              <a:defRPr/>
            </a:pPr>
            <a:r>
              <a:t>z</a:t>
            </a:r>
          </a:p>
        </p:txBody>
      </p:sp>
      <p:sp>
        <p:nvSpPr>
          <p:cNvPr id="20" name="TextBox 19"/>
          <p:cNvSpPr txBox="1"/>
          <p:nvPr/>
        </p:nvSpPr>
        <p:spPr>
          <a:xfrm>
            <a:off x="8195837" y="2316864"/>
            <a:ext cx="602852" cy="301972"/>
          </a:xfrm>
          <a:prstGeom prst="rect">
            <a:avLst/>
          </a:prstGeom>
          <a:noFill/>
        </p:spPr>
        <p:txBody>
          <a:bodyPr wrap="none">
            <a:spAutoFit/>
          </a:bodyPr>
          <a:lstStyle/>
          <a:p>
            <a:pPr>
              <a:defRPr/>
            </a:pPr>
          </a:p>
        </p:txBody>
      </p:sp>
      <p:sp>
        <p:nvSpPr>
          <p:cNvPr id="21" name="TextBox 20"/>
          <p:cNvSpPr txBox="1"/>
          <p:nvPr/>
        </p:nvSpPr>
        <p:spPr>
          <a:xfrm>
            <a:off x="2816771" y="2546463"/>
            <a:ext cx="583814" cy="400110"/>
          </a:xfrm>
          <a:prstGeom prst="rect">
            <a:avLst/>
          </a:prstGeom>
          <a:noFill/>
        </p:spPr>
        <p:txBody>
          <a:bodyPr wrap="none">
            <a:spAutoFit/>
          </a:bodyPr>
          <a:lstStyle/>
          <a:p>
            <a:pPr>
              <a:defRPr/>
            </a:pPr>
            <a:r>
              <a:t>uxy</a:t>
            </a:r>
          </a:p>
        </p:txBody>
      </p:sp>
      <p:sp>
        <p:nvSpPr>
          <p:cNvPr id="22" name="TextBox 21"/>
          <p:cNvSpPr txBox="1"/>
          <p:nvPr/>
        </p:nvSpPr>
        <p:spPr>
          <a:xfrm>
            <a:off x="6149273" y="4882988"/>
            <a:ext cx="5767028" cy="769441"/>
          </a:xfrm>
          <a:prstGeom prst="rect">
            <a:avLst/>
          </a:prstGeom>
          <a:noFill/>
        </p:spPr>
        <p:txBody>
          <a:bodyPr wrap="none">
            <a:spAutoFit/>
          </a:bodyPr>
          <a:lstStyle/>
          <a:p>
            <a:pPr>
              <a:defRPr/>
            </a:pPr>
            <a:r>
              <a:t>update D(b) for all b adjacent to a and not in N' : </a:t>
            </a:r>
          </a:p>
          <a:p>
            <a:pPr>
              <a:defRPr/>
            </a:pPr>
            <a:r>
              <a:t>     D(b) = min ( D(b), D(a) + ca,b ) </a:t>
            </a:r>
          </a:p>
        </p:txBody>
      </p:sp>
      <p:sp>
        <p:nvSpPr>
          <p:cNvPr id="23" name="TextBox 22"/>
          <p:cNvSpPr txBox="1"/>
          <p:nvPr/>
        </p:nvSpPr>
        <p:spPr>
          <a:xfrm>
            <a:off x="838199" y="354060"/>
            <a:ext cx="11179629" cy="894622"/>
          </a:xfrm>
          <a:prstGeom prst="rect">
            <a:avLst/>
          </a:prstGeom>
          <a:noFill/>
        </p:spPr>
        <p:txBody>
          <a:bodyPr wrap="none">
            <a:spAutoFit/>
          </a:bodyPr>
          <a:lstStyle/>
          <a:p>
            <a:pPr>
              <a:defRPr/>
            </a:pPr>
            <a:r>
              <a:t>Dijkstra’s Algorithm: an Example</a:t>
            </a:r>
          </a:p>
        </p:txBody>
      </p:sp>
    </p:spTree>
  </p:cSld>
  <p:clrMapOvr>
    <a:masterClrMapping/>
  </p:clrMapOvr>
</p:sld>
</file>

<file path=ppt/slides/slide5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397181" y="1647825"/>
            <a:ext cx="706437" cy="2225675"/>
          </a:xfrm>
          <a:prstGeom prst="rect">
            <a:avLst/>
          </a:prstGeom>
          <a:noFill/>
        </p:spPr>
        <p:txBody>
          <a:bodyPr wrap="none">
            <a:spAutoFit/>
          </a:bodyPr>
          <a:lstStyle/>
          <a:p>
            <a:pPr>
              <a:defRPr/>
            </a:pPr>
            <a:r>
              <a:t>Step</a:t>
            </a:r>
          </a:p>
          <a:p>
            <a:pPr>
              <a:defRPr/>
            </a:pPr>
            <a:r>
              <a:t>0</a:t>
            </a:r>
          </a:p>
          <a:p>
            <a:pPr>
              <a:defRPr/>
            </a:pPr>
            <a:r>
              <a:t>1</a:t>
            </a:r>
          </a:p>
          <a:p>
            <a:pPr>
              <a:defRPr/>
            </a:pPr>
            <a:r>
              <a:t>2</a:t>
            </a:r>
          </a:p>
          <a:p>
            <a:pPr>
              <a:defRPr/>
            </a:pPr>
            <a:r>
              <a:t>3</a:t>
            </a:r>
          </a:p>
          <a:p>
            <a:pPr>
              <a:defRPr/>
            </a:pPr>
            <a:r>
              <a:t>4</a:t>
            </a:r>
          </a:p>
          <a:p>
            <a:pPr>
              <a:defRPr/>
            </a:pPr>
            <a:r>
              <a:t>5</a:t>
            </a:r>
          </a:p>
        </p:txBody>
      </p:sp>
      <p:sp>
        <p:nvSpPr>
          <p:cNvPr id="3" name="TextBox 2"/>
          <p:cNvSpPr txBox="1"/>
          <p:nvPr/>
        </p:nvSpPr>
        <p:spPr>
          <a:xfrm>
            <a:off x="3007285" y="1657350"/>
            <a:ext cx="420308" cy="400110"/>
          </a:xfrm>
          <a:prstGeom prst="rect">
            <a:avLst/>
          </a:prstGeom>
          <a:noFill/>
        </p:spPr>
        <p:txBody>
          <a:bodyPr wrap="none">
            <a:spAutoFit/>
          </a:bodyPr>
          <a:lstStyle/>
          <a:p>
            <a:pPr>
              <a:defRPr/>
            </a:pPr>
            <a:r>
              <a:t>N'</a:t>
            </a:r>
          </a:p>
        </p:txBody>
      </p:sp>
      <p:sp>
        <p:nvSpPr>
          <p:cNvPr id="4" name="TextBox 3"/>
          <p:cNvSpPr txBox="1"/>
          <p:nvPr/>
        </p:nvSpPr>
        <p:spPr>
          <a:xfrm>
            <a:off x="3932260" y="1626727"/>
            <a:ext cx="1180130" cy="400110"/>
          </a:xfrm>
          <a:prstGeom prst="rect">
            <a:avLst/>
          </a:prstGeom>
          <a:noFill/>
        </p:spPr>
        <p:txBody>
          <a:bodyPr wrap="none">
            <a:spAutoFit/>
          </a:bodyPr>
          <a:lstStyle/>
          <a:p>
            <a:pPr>
              <a:defRPr/>
            </a:pPr>
            <a:r>
              <a:t>D(v),p(v)</a:t>
            </a:r>
          </a:p>
        </p:txBody>
      </p:sp>
      <p:sp>
        <p:nvSpPr>
          <p:cNvPr id="5" name="TextBox 4"/>
          <p:cNvSpPr txBox="1"/>
          <p:nvPr/>
        </p:nvSpPr>
        <p:spPr>
          <a:xfrm>
            <a:off x="6534634" y="1626726"/>
            <a:ext cx="1180131" cy="400110"/>
          </a:xfrm>
          <a:prstGeom prst="rect">
            <a:avLst/>
          </a:prstGeom>
          <a:noFill/>
        </p:spPr>
        <p:txBody>
          <a:bodyPr wrap="none">
            <a:spAutoFit/>
          </a:bodyPr>
          <a:lstStyle/>
          <a:p>
            <a:pPr>
              <a:defRPr/>
            </a:pPr>
            <a:r>
              <a:t>D(x),p(x)</a:t>
            </a:r>
          </a:p>
        </p:txBody>
      </p:sp>
      <p:sp>
        <p:nvSpPr>
          <p:cNvPr id="6" name="TextBox 5"/>
          <p:cNvSpPr txBox="1"/>
          <p:nvPr/>
        </p:nvSpPr>
        <p:spPr>
          <a:xfrm>
            <a:off x="7856559" y="1638300"/>
            <a:ext cx="1180131" cy="400110"/>
          </a:xfrm>
          <a:prstGeom prst="rect">
            <a:avLst/>
          </a:prstGeom>
          <a:noFill/>
        </p:spPr>
        <p:txBody>
          <a:bodyPr wrap="none">
            <a:spAutoFit/>
          </a:bodyPr>
          <a:lstStyle/>
          <a:p>
            <a:pPr>
              <a:defRPr/>
            </a:pPr>
            <a:r>
              <a:t>D(y),p(y)</a:t>
            </a:r>
          </a:p>
        </p:txBody>
      </p:sp>
      <p:sp>
        <p:nvSpPr>
          <p:cNvPr id="7" name="TextBox 6"/>
          <p:cNvSpPr txBox="1"/>
          <p:nvPr/>
        </p:nvSpPr>
        <p:spPr>
          <a:xfrm>
            <a:off x="9163535" y="1638300"/>
            <a:ext cx="1180130" cy="400110"/>
          </a:xfrm>
          <a:prstGeom prst="rect">
            <a:avLst/>
          </a:prstGeom>
          <a:noFill/>
        </p:spPr>
        <p:txBody>
          <a:bodyPr wrap="none">
            <a:spAutoFit/>
          </a:bodyPr>
          <a:lstStyle/>
          <a:p>
            <a:pPr>
              <a:defRPr/>
            </a:pPr>
            <a:r>
              <a:t>D(z),p(z)</a:t>
            </a:r>
          </a:p>
        </p:txBody>
      </p:sp>
      <p:sp>
        <p:nvSpPr>
          <p:cNvPr id="8" name="TextBox 7"/>
          <p:cNvSpPr txBox="1"/>
          <p:nvPr/>
        </p:nvSpPr>
        <p:spPr>
          <a:xfrm>
            <a:off x="1519418" y="1998662"/>
            <a:ext cx="8505825" cy="9525"/>
          </a:xfrm>
          <a:prstGeom prst="rect">
            <a:avLst/>
          </a:prstGeom>
          <a:noFill/>
        </p:spPr>
        <p:txBody>
          <a:bodyPr wrap="none">
            <a:spAutoFit/>
          </a:bodyPr>
          <a:lstStyle/>
          <a:p>
            <a:pPr>
              <a:defRPr/>
            </a:pPr>
          </a:p>
        </p:txBody>
      </p:sp>
      <p:sp>
        <p:nvSpPr>
          <p:cNvPr id="9" name="TextBox 8"/>
          <p:cNvSpPr txBox="1"/>
          <p:nvPr/>
        </p:nvSpPr>
        <p:spPr>
          <a:xfrm>
            <a:off x="5169951" y="1633417"/>
            <a:ext cx="1295547" cy="400110"/>
          </a:xfrm>
          <a:prstGeom prst="rect">
            <a:avLst/>
          </a:prstGeom>
          <a:noFill/>
        </p:spPr>
        <p:txBody>
          <a:bodyPr wrap="none">
            <a:spAutoFit/>
          </a:bodyPr>
          <a:lstStyle/>
          <a:p>
            <a:pPr>
              <a:defRPr/>
            </a:pPr>
            <a:r>
              <a:t>D(w),p(w)</a:t>
            </a:r>
          </a:p>
        </p:txBody>
      </p:sp>
      <p:sp>
        <p:nvSpPr>
          <p:cNvPr id="10" name="TextBox 9"/>
          <p:cNvSpPr txBox="1"/>
          <p:nvPr/>
        </p:nvSpPr>
        <p:spPr>
          <a:xfrm>
            <a:off x="3082181" y="1941646"/>
            <a:ext cx="327334" cy="400110"/>
          </a:xfrm>
          <a:prstGeom prst="rect">
            <a:avLst/>
          </a:prstGeom>
          <a:noFill/>
        </p:spPr>
        <p:txBody>
          <a:bodyPr wrap="none">
            <a:spAutoFit/>
          </a:bodyPr>
          <a:lstStyle/>
          <a:p>
            <a:pPr>
              <a:defRPr/>
            </a:pPr>
            <a:r>
              <a:t>u</a:t>
            </a:r>
          </a:p>
        </p:txBody>
      </p:sp>
      <p:sp>
        <p:nvSpPr>
          <p:cNvPr id="11" name="TextBox 10"/>
          <p:cNvSpPr txBox="1"/>
          <p:nvPr/>
        </p:nvSpPr>
        <p:spPr>
          <a:xfrm>
            <a:off x="5517465" y="3427169"/>
            <a:ext cx="1221809" cy="1938992"/>
          </a:xfrm>
          <a:prstGeom prst="rect">
            <a:avLst/>
          </a:prstGeom>
          <a:noFill/>
        </p:spPr>
        <p:txBody>
          <a:bodyPr wrap="none">
            <a:spAutoFit/>
          </a:bodyPr>
          <a:lstStyle/>
          <a:p>
            <a:pPr>
              <a:defRPr/>
            </a:pPr>
          </a:p>
          <a:p>
            <a:pPr>
              <a:defRPr/>
            </a:pPr>
            <a:r>
              <a:t>8   Loop </a:t>
            </a:r>
          </a:p>
          <a:p>
            <a:pPr>
              <a:defRPr/>
            </a:pPr>
            <a:r>
              <a:t>9     </a:t>
            </a:r>
          </a:p>
          <a:p>
            <a:pPr>
              <a:defRPr/>
            </a:pPr>
            <a:r>
              <a:t>10</a:t>
            </a:r>
          </a:p>
          <a:p>
            <a:pPr>
              <a:defRPr/>
            </a:pPr>
            <a:r>
              <a:t>    </a:t>
            </a:r>
          </a:p>
        </p:txBody>
      </p:sp>
      <p:sp>
        <p:nvSpPr>
          <p:cNvPr id="12" name="TextBox 11"/>
          <p:cNvSpPr txBox="1"/>
          <p:nvPr/>
        </p:nvSpPr>
        <p:spPr>
          <a:xfrm>
            <a:off x="6076265" y="3750132"/>
            <a:ext cx="5864426" cy="1200329"/>
          </a:xfrm>
          <a:prstGeom prst="rect">
            <a:avLst/>
          </a:prstGeom>
          <a:noFill/>
        </p:spPr>
        <p:txBody>
          <a:bodyPr wrap="none">
            <a:spAutoFit/>
          </a:bodyPr>
          <a:lstStyle/>
          <a:p>
            <a:pPr>
              <a:defRPr/>
            </a:pPr>
          </a:p>
          <a:p>
            <a:pPr>
              <a:defRPr/>
            </a:pPr>
            <a:r>
              <a:t> find a not in N' such that D(a) is a minimum </a:t>
            </a:r>
          </a:p>
          <a:p>
            <a:pPr>
              <a:defRPr/>
            </a:pPr>
            <a:r>
              <a:t> add a to N' </a:t>
            </a:r>
          </a:p>
        </p:txBody>
      </p:sp>
      <p:sp>
        <p:nvSpPr>
          <p:cNvPr id="13" name="TextBox 12"/>
          <p:cNvSpPr txBox="1"/>
          <p:nvPr/>
        </p:nvSpPr>
        <p:spPr>
          <a:xfrm>
            <a:off x="6843529" y="2025568"/>
            <a:ext cx="602852" cy="301972"/>
          </a:xfrm>
          <a:prstGeom prst="rect">
            <a:avLst/>
          </a:prstGeom>
          <a:noFill/>
        </p:spPr>
        <p:txBody>
          <a:bodyPr wrap="none">
            <a:spAutoFit/>
          </a:bodyPr>
          <a:lstStyle/>
          <a:p>
            <a:pPr>
              <a:defRPr/>
            </a:pPr>
          </a:p>
        </p:txBody>
      </p:sp>
      <p:sp>
        <p:nvSpPr>
          <p:cNvPr id="14" name="TextBox 13"/>
          <p:cNvSpPr txBox="1"/>
          <p:nvPr/>
        </p:nvSpPr>
        <p:spPr>
          <a:xfrm>
            <a:off x="2958516" y="2241520"/>
            <a:ext cx="455574" cy="400110"/>
          </a:xfrm>
          <a:prstGeom prst="rect">
            <a:avLst/>
          </a:prstGeom>
          <a:noFill/>
        </p:spPr>
        <p:txBody>
          <a:bodyPr wrap="none">
            <a:spAutoFit/>
          </a:bodyPr>
          <a:lstStyle/>
          <a:p>
            <a:pPr>
              <a:defRPr/>
            </a:pPr>
            <a:r>
              <a:t>ux</a:t>
            </a:r>
          </a:p>
        </p:txBody>
      </p:sp>
      <p:sp>
        <p:nvSpPr>
          <p:cNvPr id="15" name="TextBox 14"/>
          <p:cNvSpPr txBox="1"/>
          <p:nvPr/>
        </p:nvSpPr>
        <p:spPr>
          <a:xfrm>
            <a:off x="4322868" y="1212035"/>
            <a:ext cx="346570" cy="523220"/>
          </a:xfrm>
          <a:prstGeom prst="rect">
            <a:avLst/>
          </a:prstGeom>
          <a:noFill/>
        </p:spPr>
        <p:txBody>
          <a:bodyPr wrap="none">
            <a:spAutoFit/>
          </a:bodyPr>
          <a:lstStyle/>
          <a:p>
            <a:pPr>
              <a:defRPr/>
            </a:pPr>
            <a:r>
              <a:t>v</a:t>
            </a:r>
          </a:p>
        </p:txBody>
      </p:sp>
      <p:sp>
        <p:nvSpPr>
          <p:cNvPr id="16" name="TextBox 15"/>
          <p:cNvSpPr txBox="1"/>
          <p:nvPr/>
        </p:nvSpPr>
        <p:spPr>
          <a:xfrm>
            <a:off x="5598013" y="1206430"/>
            <a:ext cx="441146" cy="523220"/>
          </a:xfrm>
          <a:prstGeom prst="rect">
            <a:avLst/>
          </a:prstGeom>
          <a:noFill/>
        </p:spPr>
        <p:txBody>
          <a:bodyPr wrap="none">
            <a:spAutoFit/>
          </a:bodyPr>
          <a:lstStyle/>
          <a:p>
            <a:pPr>
              <a:defRPr/>
            </a:pPr>
            <a:r>
              <a:t>w</a:t>
            </a:r>
          </a:p>
        </p:txBody>
      </p:sp>
      <p:sp>
        <p:nvSpPr>
          <p:cNvPr id="17" name="TextBox 16"/>
          <p:cNvSpPr txBox="1"/>
          <p:nvPr/>
        </p:nvSpPr>
        <p:spPr>
          <a:xfrm>
            <a:off x="6907883" y="1200825"/>
            <a:ext cx="340158" cy="523220"/>
          </a:xfrm>
          <a:prstGeom prst="rect">
            <a:avLst/>
          </a:prstGeom>
          <a:noFill/>
        </p:spPr>
        <p:txBody>
          <a:bodyPr wrap="none">
            <a:spAutoFit/>
          </a:bodyPr>
          <a:lstStyle/>
          <a:p>
            <a:pPr>
              <a:defRPr/>
            </a:pPr>
            <a:r>
              <a:t>x</a:t>
            </a:r>
          </a:p>
        </p:txBody>
      </p:sp>
      <p:sp>
        <p:nvSpPr>
          <p:cNvPr id="18" name="TextBox 17"/>
          <p:cNvSpPr txBox="1"/>
          <p:nvPr/>
        </p:nvSpPr>
        <p:spPr>
          <a:xfrm>
            <a:off x="8240903" y="1206795"/>
            <a:ext cx="346570" cy="523220"/>
          </a:xfrm>
          <a:prstGeom prst="rect">
            <a:avLst/>
          </a:prstGeom>
          <a:noFill/>
        </p:spPr>
        <p:txBody>
          <a:bodyPr wrap="none">
            <a:spAutoFit/>
          </a:bodyPr>
          <a:lstStyle/>
          <a:p>
            <a:pPr>
              <a:defRPr/>
            </a:pPr>
            <a:r>
              <a:t>y</a:t>
            </a:r>
          </a:p>
        </p:txBody>
      </p:sp>
      <p:sp>
        <p:nvSpPr>
          <p:cNvPr id="19" name="TextBox 18"/>
          <p:cNvSpPr txBox="1"/>
          <p:nvPr/>
        </p:nvSpPr>
        <p:spPr>
          <a:xfrm>
            <a:off x="9504473" y="1224340"/>
            <a:ext cx="325730" cy="523220"/>
          </a:xfrm>
          <a:prstGeom prst="rect">
            <a:avLst/>
          </a:prstGeom>
          <a:noFill/>
        </p:spPr>
        <p:txBody>
          <a:bodyPr wrap="none">
            <a:spAutoFit/>
          </a:bodyPr>
          <a:lstStyle/>
          <a:p>
            <a:pPr>
              <a:defRPr/>
            </a:pPr>
            <a:r>
              <a:t>z</a:t>
            </a:r>
          </a:p>
        </p:txBody>
      </p:sp>
      <p:sp>
        <p:nvSpPr>
          <p:cNvPr id="20" name="TextBox 19"/>
          <p:cNvSpPr txBox="1"/>
          <p:nvPr/>
        </p:nvSpPr>
        <p:spPr>
          <a:xfrm>
            <a:off x="8195837" y="2316864"/>
            <a:ext cx="602852" cy="301972"/>
          </a:xfrm>
          <a:prstGeom prst="rect">
            <a:avLst/>
          </a:prstGeom>
          <a:noFill/>
        </p:spPr>
        <p:txBody>
          <a:bodyPr wrap="none">
            <a:spAutoFit/>
          </a:bodyPr>
          <a:lstStyle/>
          <a:p>
            <a:pPr>
              <a:defRPr/>
            </a:pPr>
          </a:p>
        </p:txBody>
      </p:sp>
      <p:sp>
        <p:nvSpPr>
          <p:cNvPr id="21" name="TextBox 20"/>
          <p:cNvSpPr txBox="1"/>
          <p:nvPr/>
        </p:nvSpPr>
        <p:spPr>
          <a:xfrm>
            <a:off x="2816771" y="2546463"/>
            <a:ext cx="583814" cy="400110"/>
          </a:xfrm>
          <a:prstGeom prst="rect">
            <a:avLst/>
          </a:prstGeom>
          <a:noFill/>
        </p:spPr>
        <p:txBody>
          <a:bodyPr wrap="none">
            <a:spAutoFit/>
          </a:bodyPr>
          <a:lstStyle/>
          <a:p>
            <a:pPr>
              <a:defRPr/>
            </a:pPr>
            <a:r>
              <a:t>uxy</a:t>
            </a:r>
          </a:p>
        </p:txBody>
      </p:sp>
      <p:sp>
        <p:nvSpPr>
          <p:cNvPr id="22" name="TextBox 21"/>
          <p:cNvSpPr txBox="1"/>
          <p:nvPr/>
        </p:nvSpPr>
        <p:spPr>
          <a:xfrm>
            <a:off x="4252576" y="2608159"/>
            <a:ext cx="602852" cy="301972"/>
          </a:xfrm>
          <a:prstGeom prst="rect">
            <a:avLst/>
          </a:prstGeom>
          <a:noFill/>
        </p:spPr>
        <p:txBody>
          <a:bodyPr wrap="none">
            <a:spAutoFit/>
          </a:bodyPr>
          <a:lstStyle/>
          <a:p>
            <a:pPr>
              <a:defRPr/>
            </a:pPr>
          </a:p>
        </p:txBody>
      </p:sp>
      <p:sp>
        <p:nvSpPr>
          <p:cNvPr id="23" name="TextBox 22"/>
          <p:cNvSpPr txBox="1"/>
          <p:nvPr/>
        </p:nvSpPr>
        <p:spPr>
          <a:xfrm>
            <a:off x="2698178" y="2856764"/>
            <a:ext cx="712054" cy="400110"/>
          </a:xfrm>
          <a:prstGeom prst="rect">
            <a:avLst/>
          </a:prstGeom>
          <a:noFill/>
        </p:spPr>
        <p:txBody>
          <a:bodyPr wrap="none">
            <a:spAutoFit/>
          </a:bodyPr>
          <a:lstStyle/>
          <a:p>
            <a:pPr>
              <a:defRPr/>
            </a:pPr>
            <a:r>
              <a:t>uxyv</a:t>
            </a:r>
          </a:p>
        </p:txBody>
      </p:sp>
      <p:sp>
        <p:nvSpPr>
          <p:cNvPr id="24" name="TextBox 23"/>
          <p:cNvSpPr txBox="1"/>
          <p:nvPr/>
        </p:nvSpPr>
        <p:spPr>
          <a:xfrm>
            <a:off x="838199" y="354060"/>
            <a:ext cx="11179629" cy="894622"/>
          </a:xfrm>
          <a:prstGeom prst="rect">
            <a:avLst/>
          </a:prstGeom>
          <a:noFill/>
        </p:spPr>
        <p:txBody>
          <a:bodyPr wrap="none">
            <a:spAutoFit/>
          </a:bodyPr>
          <a:lstStyle/>
          <a:p>
            <a:pPr>
              <a:defRPr/>
            </a:pPr>
            <a:r>
              <a:t>Dijkstra’s Algorithm: an Example</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83185"/>
            <a:ext cx="10515600" cy="1325563"/>
          </a:xfrm>
          <a:prstGeom prst="rect">
            <a:avLst/>
          </a:prstGeom>
          <a:noFill/>
        </p:spPr>
        <p:txBody>
          <a:bodyPr wrap="none">
            <a:spAutoFit/>
          </a:bodyPr>
          <a:lstStyle/>
          <a:p>
            <a:pPr>
              <a:defRPr/>
            </a:pPr>
            <a:r>
              <a:t>AES Algorithm: AddRoundKey()</a:t>
            </a:r>
          </a:p>
        </p:txBody>
      </p:sp>
      <p:sp>
        <p:nvSpPr>
          <p:cNvPr id="3" name="TextBox 2"/>
          <p:cNvSpPr txBox="1"/>
          <p:nvPr/>
        </p:nvSpPr>
        <p:spPr>
          <a:xfrm>
            <a:off x="838200" y="1825625"/>
            <a:ext cx="10515600" cy="1019175"/>
          </a:xfrm>
          <a:prstGeom prst="rect">
            <a:avLst/>
          </a:prstGeom>
          <a:noFill/>
        </p:spPr>
        <p:txBody>
          <a:bodyPr wrap="none">
            <a:spAutoFit/>
          </a:bodyPr>
          <a:lstStyle/>
          <a:p>
            <a:pPr>
              <a:defRPr/>
            </a:pPr>
            <a:r>
              <a:t>XOR the 16-byte block with the 16-byte round key</a:t>
            </a:r>
          </a:p>
          <a:p>
            <a:pPr>
              <a:defRPr/>
            </a:pPr>
          </a:p>
        </p:txBody>
      </p:sp>
      <p:pic>
        <p:nvPicPr>
          <p:cNvPr id="4" name="Picture 3" descr="image.png"/>
          <p:cNvPicPr>
            <a:picLocks noChangeAspect="1"/>
          </p:cNvPicPr>
          <p:nvPr/>
        </p:nvPicPr>
        <p:blipFill>
          <a:blip r:embed="rId2"/>
          <a:stretch>
            <a:fillRect/>
          </a:stretch>
        </p:blipFill>
        <p:spPr>
          <a:xfrm>
            <a:off x="3518701" y="2796469"/>
            <a:ext cx="5154598" cy="3843805"/>
          </a:xfrm>
          <a:prstGeom prst="rect">
            <a:avLst/>
          </a:prstGeom>
        </p:spPr>
      </p:pic>
    </p:spTree>
  </p:cSld>
  <p:clrMapOvr>
    <a:masterClrMapping/>
  </p:clrMapOvr>
</p:sld>
</file>

<file path=ppt/slides/slide5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149273" y="4882988"/>
            <a:ext cx="5767028" cy="769441"/>
          </a:xfrm>
          <a:prstGeom prst="rect">
            <a:avLst/>
          </a:prstGeom>
          <a:noFill/>
        </p:spPr>
        <p:txBody>
          <a:bodyPr wrap="none">
            <a:spAutoFit/>
          </a:bodyPr>
          <a:lstStyle/>
          <a:p>
            <a:pPr>
              <a:defRPr/>
            </a:pPr>
            <a:r>
              <a:t>update D(b) for all b adjacent to a and not in N' : </a:t>
            </a:r>
          </a:p>
          <a:p>
            <a:pPr>
              <a:defRPr/>
            </a:pPr>
            <a:r>
              <a:t>     D(b) = min ( D(b), D(a) + ca,b ) </a:t>
            </a:r>
          </a:p>
        </p:txBody>
      </p:sp>
      <p:sp>
        <p:nvSpPr>
          <p:cNvPr id="3" name="TextBox 2"/>
          <p:cNvSpPr txBox="1"/>
          <p:nvPr/>
        </p:nvSpPr>
        <p:spPr>
          <a:xfrm>
            <a:off x="1397181" y="1647825"/>
            <a:ext cx="706437" cy="2225675"/>
          </a:xfrm>
          <a:prstGeom prst="rect">
            <a:avLst/>
          </a:prstGeom>
          <a:noFill/>
        </p:spPr>
        <p:txBody>
          <a:bodyPr wrap="none">
            <a:spAutoFit/>
          </a:bodyPr>
          <a:lstStyle/>
          <a:p>
            <a:pPr>
              <a:defRPr/>
            </a:pPr>
            <a:r>
              <a:t>Step</a:t>
            </a:r>
          </a:p>
          <a:p>
            <a:pPr>
              <a:defRPr/>
            </a:pPr>
            <a:r>
              <a:t>0</a:t>
            </a:r>
          </a:p>
          <a:p>
            <a:pPr>
              <a:defRPr/>
            </a:pPr>
            <a:r>
              <a:t>1</a:t>
            </a:r>
          </a:p>
          <a:p>
            <a:pPr>
              <a:defRPr/>
            </a:pPr>
            <a:r>
              <a:t>2</a:t>
            </a:r>
          </a:p>
          <a:p>
            <a:pPr>
              <a:defRPr/>
            </a:pPr>
            <a:r>
              <a:t>3</a:t>
            </a:r>
          </a:p>
          <a:p>
            <a:pPr>
              <a:defRPr/>
            </a:pPr>
            <a:r>
              <a:t>4</a:t>
            </a:r>
          </a:p>
          <a:p>
            <a:pPr>
              <a:defRPr/>
            </a:pPr>
            <a:r>
              <a:t>5</a:t>
            </a:r>
          </a:p>
        </p:txBody>
      </p:sp>
      <p:sp>
        <p:nvSpPr>
          <p:cNvPr id="4" name="TextBox 3"/>
          <p:cNvSpPr txBox="1"/>
          <p:nvPr/>
        </p:nvSpPr>
        <p:spPr>
          <a:xfrm>
            <a:off x="3007285" y="1657350"/>
            <a:ext cx="420308" cy="400110"/>
          </a:xfrm>
          <a:prstGeom prst="rect">
            <a:avLst/>
          </a:prstGeom>
          <a:noFill/>
        </p:spPr>
        <p:txBody>
          <a:bodyPr wrap="none">
            <a:spAutoFit/>
          </a:bodyPr>
          <a:lstStyle/>
          <a:p>
            <a:pPr>
              <a:defRPr/>
            </a:pPr>
            <a:r>
              <a:t>N'</a:t>
            </a:r>
          </a:p>
        </p:txBody>
      </p:sp>
      <p:sp>
        <p:nvSpPr>
          <p:cNvPr id="5" name="TextBox 4"/>
          <p:cNvSpPr txBox="1"/>
          <p:nvPr/>
        </p:nvSpPr>
        <p:spPr>
          <a:xfrm>
            <a:off x="3932260" y="1626727"/>
            <a:ext cx="1180130" cy="400110"/>
          </a:xfrm>
          <a:prstGeom prst="rect">
            <a:avLst/>
          </a:prstGeom>
          <a:noFill/>
        </p:spPr>
        <p:txBody>
          <a:bodyPr wrap="none">
            <a:spAutoFit/>
          </a:bodyPr>
          <a:lstStyle/>
          <a:p>
            <a:pPr>
              <a:defRPr/>
            </a:pPr>
            <a:r>
              <a:t>D(v),p(v)</a:t>
            </a:r>
          </a:p>
        </p:txBody>
      </p:sp>
      <p:sp>
        <p:nvSpPr>
          <p:cNvPr id="6" name="TextBox 5"/>
          <p:cNvSpPr txBox="1"/>
          <p:nvPr/>
        </p:nvSpPr>
        <p:spPr>
          <a:xfrm>
            <a:off x="6534634" y="1626726"/>
            <a:ext cx="1180131" cy="400110"/>
          </a:xfrm>
          <a:prstGeom prst="rect">
            <a:avLst/>
          </a:prstGeom>
          <a:noFill/>
        </p:spPr>
        <p:txBody>
          <a:bodyPr wrap="none">
            <a:spAutoFit/>
          </a:bodyPr>
          <a:lstStyle/>
          <a:p>
            <a:pPr>
              <a:defRPr/>
            </a:pPr>
            <a:r>
              <a:t>D(x),p(x)</a:t>
            </a:r>
          </a:p>
        </p:txBody>
      </p:sp>
      <p:sp>
        <p:nvSpPr>
          <p:cNvPr id="7" name="TextBox 6"/>
          <p:cNvSpPr txBox="1"/>
          <p:nvPr/>
        </p:nvSpPr>
        <p:spPr>
          <a:xfrm>
            <a:off x="7856559" y="1638300"/>
            <a:ext cx="1180131" cy="400110"/>
          </a:xfrm>
          <a:prstGeom prst="rect">
            <a:avLst/>
          </a:prstGeom>
          <a:noFill/>
        </p:spPr>
        <p:txBody>
          <a:bodyPr wrap="none">
            <a:spAutoFit/>
          </a:bodyPr>
          <a:lstStyle/>
          <a:p>
            <a:pPr>
              <a:defRPr/>
            </a:pPr>
            <a:r>
              <a:t>D(y),p(y)</a:t>
            </a:r>
          </a:p>
        </p:txBody>
      </p:sp>
      <p:sp>
        <p:nvSpPr>
          <p:cNvPr id="8" name="TextBox 7"/>
          <p:cNvSpPr txBox="1"/>
          <p:nvPr/>
        </p:nvSpPr>
        <p:spPr>
          <a:xfrm>
            <a:off x="9163535" y="1638300"/>
            <a:ext cx="1180130" cy="400110"/>
          </a:xfrm>
          <a:prstGeom prst="rect">
            <a:avLst/>
          </a:prstGeom>
          <a:noFill/>
        </p:spPr>
        <p:txBody>
          <a:bodyPr wrap="none">
            <a:spAutoFit/>
          </a:bodyPr>
          <a:lstStyle/>
          <a:p>
            <a:pPr>
              <a:defRPr/>
            </a:pPr>
            <a:r>
              <a:t>D(z),p(z)</a:t>
            </a:r>
          </a:p>
        </p:txBody>
      </p:sp>
      <p:sp>
        <p:nvSpPr>
          <p:cNvPr id="9" name="TextBox 8"/>
          <p:cNvSpPr txBox="1"/>
          <p:nvPr/>
        </p:nvSpPr>
        <p:spPr>
          <a:xfrm>
            <a:off x="1519418" y="1998662"/>
            <a:ext cx="8505825" cy="9525"/>
          </a:xfrm>
          <a:prstGeom prst="rect">
            <a:avLst/>
          </a:prstGeom>
          <a:noFill/>
        </p:spPr>
        <p:txBody>
          <a:bodyPr wrap="none">
            <a:spAutoFit/>
          </a:bodyPr>
          <a:lstStyle/>
          <a:p>
            <a:pPr>
              <a:defRPr/>
            </a:pPr>
          </a:p>
        </p:txBody>
      </p:sp>
      <p:sp>
        <p:nvSpPr>
          <p:cNvPr id="10" name="TextBox 9"/>
          <p:cNvSpPr txBox="1"/>
          <p:nvPr/>
        </p:nvSpPr>
        <p:spPr>
          <a:xfrm>
            <a:off x="5169951" y="1633417"/>
            <a:ext cx="1295547" cy="400110"/>
          </a:xfrm>
          <a:prstGeom prst="rect">
            <a:avLst/>
          </a:prstGeom>
          <a:noFill/>
        </p:spPr>
        <p:txBody>
          <a:bodyPr wrap="none">
            <a:spAutoFit/>
          </a:bodyPr>
          <a:lstStyle/>
          <a:p>
            <a:pPr>
              <a:defRPr/>
            </a:pPr>
            <a:r>
              <a:t>D(w),p(w)</a:t>
            </a:r>
          </a:p>
        </p:txBody>
      </p:sp>
      <p:sp>
        <p:nvSpPr>
          <p:cNvPr id="11" name="TextBox 10"/>
          <p:cNvSpPr txBox="1"/>
          <p:nvPr/>
        </p:nvSpPr>
        <p:spPr>
          <a:xfrm>
            <a:off x="3082181" y="1941646"/>
            <a:ext cx="327334" cy="400110"/>
          </a:xfrm>
          <a:prstGeom prst="rect">
            <a:avLst/>
          </a:prstGeom>
          <a:noFill/>
        </p:spPr>
        <p:txBody>
          <a:bodyPr wrap="none">
            <a:spAutoFit/>
          </a:bodyPr>
          <a:lstStyle/>
          <a:p>
            <a:pPr>
              <a:defRPr/>
            </a:pPr>
            <a:r>
              <a:t>u</a:t>
            </a:r>
          </a:p>
        </p:txBody>
      </p:sp>
      <p:sp>
        <p:nvSpPr>
          <p:cNvPr id="12" name="TextBox 11"/>
          <p:cNvSpPr txBox="1"/>
          <p:nvPr/>
        </p:nvSpPr>
        <p:spPr>
          <a:xfrm>
            <a:off x="5517465" y="3427169"/>
            <a:ext cx="1221809" cy="2308324"/>
          </a:xfrm>
          <a:prstGeom prst="rect">
            <a:avLst/>
          </a:prstGeom>
          <a:noFill/>
        </p:spPr>
        <p:txBody>
          <a:bodyPr wrap="none">
            <a:spAutoFit/>
          </a:bodyPr>
          <a:lstStyle/>
          <a:p>
            <a:pPr>
              <a:defRPr/>
            </a:pPr>
          </a:p>
          <a:p>
            <a:pPr>
              <a:defRPr/>
            </a:pPr>
            <a:r>
              <a:t>8   Loop </a:t>
            </a:r>
          </a:p>
          <a:p>
            <a:pPr>
              <a:defRPr/>
            </a:pPr>
            <a:r>
              <a:t>9     </a:t>
            </a:r>
          </a:p>
          <a:p>
            <a:pPr>
              <a:defRPr/>
            </a:pPr>
            <a:r>
              <a:t>10</a:t>
            </a:r>
          </a:p>
          <a:p>
            <a:pPr>
              <a:defRPr/>
            </a:pPr>
            <a:r>
              <a:t>11</a:t>
            </a:r>
          </a:p>
          <a:p>
            <a:pPr>
              <a:defRPr/>
            </a:pPr>
            <a:r>
              <a:t>    </a:t>
            </a:r>
          </a:p>
        </p:txBody>
      </p:sp>
      <p:sp>
        <p:nvSpPr>
          <p:cNvPr id="13" name="TextBox 12"/>
          <p:cNvSpPr txBox="1"/>
          <p:nvPr/>
        </p:nvSpPr>
        <p:spPr>
          <a:xfrm>
            <a:off x="6076265" y="3750132"/>
            <a:ext cx="5864426" cy="1200329"/>
          </a:xfrm>
          <a:prstGeom prst="rect">
            <a:avLst/>
          </a:prstGeom>
          <a:noFill/>
        </p:spPr>
        <p:txBody>
          <a:bodyPr wrap="none">
            <a:spAutoFit/>
          </a:bodyPr>
          <a:lstStyle/>
          <a:p>
            <a:pPr>
              <a:defRPr/>
            </a:pPr>
          </a:p>
          <a:p>
            <a:pPr>
              <a:defRPr/>
            </a:pPr>
            <a:r>
              <a:t> find a not in N' such that D(a) is a minimum </a:t>
            </a:r>
          </a:p>
          <a:p>
            <a:pPr>
              <a:defRPr/>
            </a:pPr>
            <a:r>
              <a:t> add a to N' </a:t>
            </a:r>
          </a:p>
        </p:txBody>
      </p:sp>
      <p:sp>
        <p:nvSpPr>
          <p:cNvPr id="14" name="TextBox 13"/>
          <p:cNvSpPr txBox="1"/>
          <p:nvPr/>
        </p:nvSpPr>
        <p:spPr>
          <a:xfrm>
            <a:off x="6843529" y="2025568"/>
            <a:ext cx="602852" cy="301972"/>
          </a:xfrm>
          <a:prstGeom prst="rect">
            <a:avLst/>
          </a:prstGeom>
          <a:noFill/>
        </p:spPr>
        <p:txBody>
          <a:bodyPr wrap="none">
            <a:spAutoFit/>
          </a:bodyPr>
          <a:lstStyle/>
          <a:p>
            <a:pPr>
              <a:defRPr/>
            </a:pPr>
          </a:p>
        </p:txBody>
      </p:sp>
      <p:sp>
        <p:nvSpPr>
          <p:cNvPr id="15" name="TextBox 14"/>
          <p:cNvSpPr txBox="1"/>
          <p:nvPr/>
        </p:nvSpPr>
        <p:spPr>
          <a:xfrm>
            <a:off x="2958516" y="2241520"/>
            <a:ext cx="455574" cy="400110"/>
          </a:xfrm>
          <a:prstGeom prst="rect">
            <a:avLst/>
          </a:prstGeom>
          <a:noFill/>
        </p:spPr>
        <p:txBody>
          <a:bodyPr wrap="none">
            <a:spAutoFit/>
          </a:bodyPr>
          <a:lstStyle/>
          <a:p>
            <a:pPr>
              <a:defRPr/>
            </a:pPr>
            <a:r>
              <a:t>ux</a:t>
            </a:r>
          </a:p>
        </p:txBody>
      </p:sp>
      <p:sp>
        <p:nvSpPr>
          <p:cNvPr id="16" name="TextBox 15"/>
          <p:cNvSpPr txBox="1"/>
          <p:nvPr/>
        </p:nvSpPr>
        <p:spPr>
          <a:xfrm>
            <a:off x="4322868" y="1212035"/>
            <a:ext cx="346570" cy="523220"/>
          </a:xfrm>
          <a:prstGeom prst="rect">
            <a:avLst/>
          </a:prstGeom>
          <a:noFill/>
        </p:spPr>
        <p:txBody>
          <a:bodyPr wrap="none">
            <a:spAutoFit/>
          </a:bodyPr>
          <a:lstStyle/>
          <a:p>
            <a:pPr>
              <a:defRPr/>
            </a:pPr>
            <a:r>
              <a:t>v</a:t>
            </a:r>
          </a:p>
        </p:txBody>
      </p:sp>
      <p:sp>
        <p:nvSpPr>
          <p:cNvPr id="17" name="TextBox 16"/>
          <p:cNvSpPr txBox="1"/>
          <p:nvPr/>
        </p:nvSpPr>
        <p:spPr>
          <a:xfrm>
            <a:off x="5598013" y="1206430"/>
            <a:ext cx="441146" cy="523220"/>
          </a:xfrm>
          <a:prstGeom prst="rect">
            <a:avLst/>
          </a:prstGeom>
          <a:noFill/>
        </p:spPr>
        <p:txBody>
          <a:bodyPr wrap="none">
            <a:spAutoFit/>
          </a:bodyPr>
          <a:lstStyle/>
          <a:p>
            <a:pPr>
              <a:defRPr/>
            </a:pPr>
            <a:r>
              <a:t>w</a:t>
            </a:r>
          </a:p>
        </p:txBody>
      </p:sp>
      <p:sp>
        <p:nvSpPr>
          <p:cNvPr id="18" name="TextBox 17"/>
          <p:cNvSpPr txBox="1"/>
          <p:nvPr/>
        </p:nvSpPr>
        <p:spPr>
          <a:xfrm>
            <a:off x="6907883" y="1200825"/>
            <a:ext cx="340158" cy="523220"/>
          </a:xfrm>
          <a:prstGeom prst="rect">
            <a:avLst/>
          </a:prstGeom>
          <a:noFill/>
        </p:spPr>
        <p:txBody>
          <a:bodyPr wrap="none">
            <a:spAutoFit/>
          </a:bodyPr>
          <a:lstStyle/>
          <a:p>
            <a:pPr>
              <a:defRPr/>
            </a:pPr>
            <a:r>
              <a:t>x</a:t>
            </a:r>
          </a:p>
        </p:txBody>
      </p:sp>
      <p:sp>
        <p:nvSpPr>
          <p:cNvPr id="19" name="TextBox 18"/>
          <p:cNvSpPr txBox="1"/>
          <p:nvPr/>
        </p:nvSpPr>
        <p:spPr>
          <a:xfrm>
            <a:off x="8240903" y="1206795"/>
            <a:ext cx="346570" cy="523220"/>
          </a:xfrm>
          <a:prstGeom prst="rect">
            <a:avLst/>
          </a:prstGeom>
          <a:noFill/>
        </p:spPr>
        <p:txBody>
          <a:bodyPr wrap="none">
            <a:spAutoFit/>
          </a:bodyPr>
          <a:lstStyle/>
          <a:p>
            <a:pPr>
              <a:defRPr/>
            </a:pPr>
            <a:r>
              <a:t>y</a:t>
            </a:r>
          </a:p>
        </p:txBody>
      </p:sp>
      <p:sp>
        <p:nvSpPr>
          <p:cNvPr id="20" name="TextBox 19"/>
          <p:cNvSpPr txBox="1"/>
          <p:nvPr/>
        </p:nvSpPr>
        <p:spPr>
          <a:xfrm>
            <a:off x="9504473" y="1224340"/>
            <a:ext cx="325730" cy="523220"/>
          </a:xfrm>
          <a:prstGeom prst="rect">
            <a:avLst/>
          </a:prstGeom>
          <a:noFill/>
        </p:spPr>
        <p:txBody>
          <a:bodyPr wrap="none">
            <a:spAutoFit/>
          </a:bodyPr>
          <a:lstStyle/>
          <a:p>
            <a:pPr>
              <a:defRPr/>
            </a:pPr>
            <a:r>
              <a:t>z</a:t>
            </a:r>
          </a:p>
        </p:txBody>
      </p:sp>
      <p:sp>
        <p:nvSpPr>
          <p:cNvPr id="21" name="TextBox 20"/>
          <p:cNvSpPr txBox="1"/>
          <p:nvPr/>
        </p:nvSpPr>
        <p:spPr>
          <a:xfrm>
            <a:off x="8195837" y="2316864"/>
            <a:ext cx="602852" cy="301972"/>
          </a:xfrm>
          <a:prstGeom prst="rect">
            <a:avLst/>
          </a:prstGeom>
          <a:noFill/>
        </p:spPr>
        <p:txBody>
          <a:bodyPr wrap="none">
            <a:spAutoFit/>
          </a:bodyPr>
          <a:lstStyle/>
          <a:p>
            <a:pPr>
              <a:defRPr/>
            </a:pPr>
          </a:p>
        </p:txBody>
      </p:sp>
      <p:sp>
        <p:nvSpPr>
          <p:cNvPr id="22" name="TextBox 21"/>
          <p:cNvSpPr txBox="1"/>
          <p:nvPr/>
        </p:nvSpPr>
        <p:spPr>
          <a:xfrm>
            <a:off x="2816771" y="2546463"/>
            <a:ext cx="583814" cy="400110"/>
          </a:xfrm>
          <a:prstGeom prst="rect">
            <a:avLst/>
          </a:prstGeom>
          <a:noFill/>
        </p:spPr>
        <p:txBody>
          <a:bodyPr wrap="none">
            <a:spAutoFit/>
          </a:bodyPr>
          <a:lstStyle/>
          <a:p>
            <a:pPr>
              <a:defRPr/>
            </a:pPr>
            <a:r>
              <a:t>uxy</a:t>
            </a:r>
          </a:p>
        </p:txBody>
      </p:sp>
      <p:sp>
        <p:nvSpPr>
          <p:cNvPr id="23" name="TextBox 22"/>
          <p:cNvSpPr txBox="1"/>
          <p:nvPr/>
        </p:nvSpPr>
        <p:spPr>
          <a:xfrm>
            <a:off x="4252576" y="2608159"/>
            <a:ext cx="602852" cy="301972"/>
          </a:xfrm>
          <a:prstGeom prst="rect">
            <a:avLst/>
          </a:prstGeom>
          <a:noFill/>
        </p:spPr>
        <p:txBody>
          <a:bodyPr wrap="none">
            <a:spAutoFit/>
          </a:bodyPr>
          <a:lstStyle/>
          <a:p>
            <a:pPr>
              <a:defRPr/>
            </a:pPr>
          </a:p>
        </p:txBody>
      </p:sp>
      <p:sp>
        <p:nvSpPr>
          <p:cNvPr id="24" name="TextBox 23"/>
          <p:cNvSpPr txBox="1"/>
          <p:nvPr/>
        </p:nvSpPr>
        <p:spPr>
          <a:xfrm>
            <a:off x="2698178" y="2856764"/>
            <a:ext cx="712054" cy="400110"/>
          </a:xfrm>
          <a:prstGeom prst="rect">
            <a:avLst/>
          </a:prstGeom>
          <a:noFill/>
        </p:spPr>
        <p:txBody>
          <a:bodyPr wrap="none">
            <a:spAutoFit/>
          </a:bodyPr>
          <a:lstStyle/>
          <a:p>
            <a:pPr>
              <a:defRPr/>
            </a:pPr>
            <a:r>
              <a:t>uxyv</a:t>
            </a:r>
          </a:p>
        </p:txBody>
      </p:sp>
      <p:sp>
        <p:nvSpPr>
          <p:cNvPr id="25" name="TextBox 24"/>
          <p:cNvSpPr txBox="1"/>
          <p:nvPr/>
        </p:nvSpPr>
        <p:spPr>
          <a:xfrm>
            <a:off x="838199" y="354060"/>
            <a:ext cx="11179629" cy="894622"/>
          </a:xfrm>
          <a:prstGeom prst="rect">
            <a:avLst/>
          </a:prstGeom>
          <a:noFill/>
        </p:spPr>
        <p:txBody>
          <a:bodyPr wrap="none">
            <a:spAutoFit/>
          </a:bodyPr>
          <a:lstStyle/>
          <a:p>
            <a:pPr>
              <a:defRPr/>
            </a:pPr>
            <a:r>
              <a:t>Dijkstra’s Algorithm: an Example</a:t>
            </a:r>
          </a:p>
        </p:txBody>
      </p:sp>
    </p:spTree>
  </p:cSld>
  <p:clrMapOvr>
    <a:masterClrMapping/>
  </p:clrMapOvr>
</p:sld>
</file>

<file path=ppt/slides/slide5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397181" y="1647825"/>
            <a:ext cx="706437" cy="2225675"/>
          </a:xfrm>
          <a:prstGeom prst="rect">
            <a:avLst/>
          </a:prstGeom>
          <a:noFill/>
        </p:spPr>
        <p:txBody>
          <a:bodyPr wrap="none">
            <a:spAutoFit/>
          </a:bodyPr>
          <a:lstStyle/>
          <a:p>
            <a:pPr>
              <a:defRPr/>
            </a:pPr>
            <a:r>
              <a:t>Step</a:t>
            </a:r>
          </a:p>
          <a:p>
            <a:pPr>
              <a:defRPr/>
            </a:pPr>
            <a:r>
              <a:t>0</a:t>
            </a:r>
          </a:p>
          <a:p>
            <a:pPr>
              <a:defRPr/>
            </a:pPr>
            <a:r>
              <a:t>1</a:t>
            </a:r>
          </a:p>
          <a:p>
            <a:pPr>
              <a:defRPr/>
            </a:pPr>
            <a:r>
              <a:t>2</a:t>
            </a:r>
          </a:p>
          <a:p>
            <a:pPr>
              <a:defRPr/>
            </a:pPr>
            <a:r>
              <a:t>3</a:t>
            </a:r>
          </a:p>
          <a:p>
            <a:pPr>
              <a:defRPr/>
            </a:pPr>
            <a:r>
              <a:t>4</a:t>
            </a:r>
          </a:p>
          <a:p>
            <a:pPr>
              <a:defRPr/>
            </a:pPr>
            <a:r>
              <a:t>5</a:t>
            </a:r>
          </a:p>
        </p:txBody>
      </p:sp>
      <p:sp>
        <p:nvSpPr>
          <p:cNvPr id="3" name="TextBox 2"/>
          <p:cNvSpPr txBox="1"/>
          <p:nvPr/>
        </p:nvSpPr>
        <p:spPr>
          <a:xfrm>
            <a:off x="3007285" y="1657350"/>
            <a:ext cx="420308" cy="400110"/>
          </a:xfrm>
          <a:prstGeom prst="rect">
            <a:avLst/>
          </a:prstGeom>
          <a:noFill/>
        </p:spPr>
        <p:txBody>
          <a:bodyPr wrap="none">
            <a:spAutoFit/>
          </a:bodyPr>
          <a:lstStyle/>
          <a:p>
            <a:pPr>
              <a:defRPr/>
            </a:pPr>
            <a:r>
              <a:t>N'</a:t>
            </a:r>
          </a:p>
        </p:txBody>
      </p:sp>
      <p:sp>
        <p:nvSpPr>
          <p:cNvPr id="4" name="TextBox 3"/>
          <p:cNvSpPr txBox="1"/>
          <p:nvPr/>
        </p:nvSpPr>
        <p:spPr>
          <a:xfrm>
            <a:off x="3932260" y="1626727"/>
            <a:ext cx="1180130" cy="400110"/>
          </a:xfrm>
          <a:prstGeom prst="rect">
            <a:avLst/>
          </a:prstGeom>
          <a:noFill/>
        </p:spPr>
        <p:txBody>
          <a:bodyPr wrap="none">
            <a:spAutoFit/>
          </a:bodyPr>
          <a:lstStyle/>
          <a:p>
            <a:pPr>
              <a:defRPr/>
            </a:pPr>
            <a:r>
              <a:t>D(v),p(v)</a:t>
            </a:r>
          </a:p>
        </p:txBody>
      </p:sp>
      <p:sp>
        <p:nvSpPr>
          <p:cNvPr id="5" name="TextBox 4"/>
          <p:cNvSpPr txBox="1"/>
          <p:nvPr/>
        </p:nvSpPr>
        <p:spPr>
          <a:xfrm>
            <a:off x="6534634" y="1626726"/>
            <a:ext cx="1180131" cy="400110"/>
          </a:xfrm>
          <a:prstGeom prst="rect">
            <a:avLst/>
          </a:prstGeom>
          <a:noFill/>
        </p:spPr>
        <p:txBody>
          <a:bodyPr wrap="none">
            <a:spAutoFit/>
          </a:bodyPr>
          <a:lstStyle/>
          <a:p>
            <a:pPr>
              <a:defRPr/>
            </a:pPr>
            <a:r>
              <a:t>D(x),p(x)</a:t>
            </a:r>
          </a:p>
        </p:txBody>
      </p:sp>
      <p:sp>
        <p:nvSpPr>
          <p:cNvPr id="6" name="TextBox 5"/>
          <p:cNvSpPr txBox="1"/>
          <p:nvPr/>
        </p:nvSpPr>
        <p:spPr>
          <a:xfrm>
            <a:off x="7856559" y="1638300"/>
            <a:ext cx="1180131" cy="400110"/>
          </a:xfrm>
          <a:prstGeom prst="rect">
            <a:avLst/>
          </a:prstGeom>
          <a:noFill/>
        </p:spPr>
        <p:txBody>
          <a:bodyPr wrap="none">
            <a:spAutoFit/>
          </a:bodyPr>
          <a:lstStyle/>
          <a:p>
            <a:pPr>
              <a:defRPr/>
            </a:pPr>
            <a:r>
              <a:t>D(y),p(y)</a:t>
            </a:r>
          </a:p>
        </p:txBody>
      </p:sp>
      <p:sp>
        <p:nvSpPr>
          <p:cNvPr id="7" name="TextBox 6"/>
          <p:cNvSpPr txBox="1"/>
          <p:nvPr/>
        </p:nvSpPr>
        <p:spPr>
          <a:xfrm>
            <a:off x="9163535" y="1638300"/>
            <a:ext cx="1180130" cy="400110"/>
          </a:xfrm>
          <a:prstGeom prst="rect">
            <a:avLst/>
          </a:prstGeom>
          <a:noFill/>
        </p:spPr>
        <p:txBody>
          <a:bodyPr wrap="none">
            <a:spAutoFit/>
          </a:bodyPr>
          <a:lstStyle/>
          <a:p>
            <a:pPr>
              <a:defRPr/>
            </a:pPr>
            <a:r>
              <a:t>D(z),p(z)</a:t>
            </a:r>
          </a:p>
        </p:txBody>
      </p:sp>
      <p:sp>
        <p:nvSpPr>
          <p:cNvPr id="8" name="TextBox 7"/>
          <p:cNvSpPr txBox="1"/>
          <p:nvPr/>
        </p:nvSpPr>
        <p:spPr>
          <a:xfrm>
            <a:off x="1519418" y="1998662"/>
            <a:ext cx="8505825" cy="9525"/>
          </a:xfrm>
          <a:prstGeom prst="rect">
            <a:avLst/>
          </a:prstGeom>
          <a:noFill/>
        </p:spPr>
        <p:txBody>
          <a:bodyPr wrap="none">
            <a:spAutoFit/>
          </a:bodyPr>
          <a:lstStyle/>
          <a:p>
            <a:pPr>
              <a:defRPr/>
            </a:pPr>
          </a:p>
        </p:txBody>
      </p:sp>
      <p:sp>
        <p:nvSpPr>
          <p:cNvPr id="9" name="TextBox 8"/>
          <p:cNvSpPr txBox="1"/>
          <p:nvPr/>
        </p:nvSpPr>
        <p:spPr>
          <a:xfrm>
            <a:off x="5169951" y="1633417"/>
            <a:ext cx="1295547" cy="400110"/>
          </a:xfrm>
          <a:prstGeom prst="rect">
            <a:avLst/>
          </a:prstGeom>
          <a:noFill/>
        </p:spPr>
        <p:txBody>
          <a:bodyPr wrap="none">
            <a:spAutoFit/>
          </a:bodyPr>
          <a:lstStyle/>
          <a:p>
            <a:pPr>
              <a:defRPr/>
            </a:pPr>
            <a:r>
              <a:t>D(w),p(w)</a:t>
            </a:r>
          </a:p>
        </p:txBody>
      </p:sp>
      <p:sp>
        <p:nvSpPr>
          <p:cNvPr id="10" name="TextBox 9"/>
          <p:cNvSpPr txBox="1"/>
          <p:nvPr/>
        </p:nvSpPr>
        <p:spPr>
          <a:xfrm>
            <a:off x="3082181" y="1941646"/>
            <a:ext cx="327334" cy="400110"/>
          </a:xfrm>
          <a:prstGeom prst="rect">
            <a:avLst/>
          </a:prstGeom>
          <a:noFill/>
        </p:spPr>
        <p:txBody>
          <a:bodyPr wrap="none">
            <a:spAutoFit/>
          </a:bodyPr>
          <a:lstStyle/>
          <a:p>
            <a:pPr>
              <a:defRPr/>
            </a:pPr>
            <a:r>
              <a:t>u</a:t>
            </a:r>
          </a:p>
        </p:txBody>
      </p:sp>
      <p:sp>
        <p:nvSpPr>
          <p:cNvPr id="11" name="TextBox 10"/>
          <p:cNvSpPr txBox="1"/>
          <p:nvPr/>
        </p:nvSpPr>
        <p:spPr>
          <a:xfrm>
            <a:off x="5517465" y="3427169"/>
            <a:ext cx="1221809" cy="1938992"/>
          </a:xfrm>
          <a:prstGeom prst="rect">
            <a:avLst/>
          </a:prstGeom>
          <a:noFill/>
        </p:spPr>
        <p:txBody>
          <a:bodyPr wrap="none">
            <a:spAutoFit/>
          </a:bodyPr>
          <a:lstStyle/>
          <a:p>
            <a:pPr>
              <a:defRPr/>
            </a:pPr>
          </a:p>
          <a:p>
            <a:pPr>
              <a:defRPr/>
            </a:pPr>
            <a:r>
              <a:t>8   Loop </a:t>
            </a:r>
          </a:p>
          <a:p>
            <a:pPr>
              <a:defRPr/>
            </a:pPr>
            <a:r>
              <a:t>9     </a:t>
            </a:r>
          </a:p>
          <a:p>
            <a:pPr>
              <a:defRPr/>
            </a:pPr>
            <a:r>
              <a:t>10</a:t>
            </a:r>
          </a:p>
          <a:p>
            <a:pPr>
              <a:defRPr/>
            </a:pPr>
            <a:r>
              <a:t>    </a:t>
            </a:r>
          </a:p>
        </p:txBody>
      </p:sp>
      <p:sp>
        <p:nvSpPr>
          <p:cNvPr id="12" name="TextBox 11"/>
          <p:cNvSpPr txBox="1"/>
          <p:nvPr/>
        </p:nvSpPr>
        <p:spPr>
          <a:xfrm>
            <a:off x="6076265" y="3750132"/>
            <a:ext cx="5864426" cy="1200329"/>
          </a:xfrm>
          <a:prstGeom prst="rect">
            <a:avLst/>
          </a:prstGeom>
          <a:noFill/>
        </p:spPr>
        <p:txBody>
          <a:bodyPr wrap="none">
            <a:spAutoFit/>
          </a:bodyPr>
          <a:lstStyle/>
          <a:p>
            <a:pPr>
              <a:defRPr/>
            </a:pPr>
          </a:p>
          <a:p>
            <a:pPr>
              <a:defRPr/>
            </a:pPr>
            <a:r>
              <a:t> find a not in N' such that D(a) is a minimum </a:t>
            </a:r>
          </a:p>
          <a:p>
            <a:pPr>
              <a:defRPr/>
            </a:pPr>
            <a:r>
              <a:t> add a to N' </a:t>
            </a:r>
          </a:p>
        </p:txBody>
      </p:sp>
      <p:sp>
        <p:nvSpPr>
          <p:cNvPr id="13" name="TextBox 12"/>
          <p:cNvSpPr txBox="1"/>
          <p:nvPr/>
        </p:nvSpPr>
        <p:spPr>
          <a:xfrm>
            <a:off x="6843529" y="2025568"/>
            <a:ext cx="602852" cy="301972"/>
          </a:xfrm>
          <a:prstGeom prst="rect">
            <a:avLst/>
          </a:prstGeom>
          <a:noFill/>
        </p:spPr>
        <p:txBody>
          <a:bodyPr wrap="none">
            <a:spAutoFit/>
          </a:bodyPr>
          <a:lstStyle/>
          <a:p>
            <a:pPr>
              <a:defRPr/>
            </a:pPr>
          </a:p>
        </p:txBody>
      </p:sp>
      <p:sp>
        <p:nvSpPr>
          <p:cNvPr id="14" name="TextBox 13"/>
          <p:cNvSpPr txBox="1"/>
          <p:nvPr/>
        </p:nvSpPr>
        <p:spPr>
          <a:xfrm>
            <a:off x="2958516" y="2241520"/>
            <a:ext cx="455574" cy="400110"/>
          </a:xfrm>
          <a:prstGeom prst="rect">
            <a:avLst/>
          </a:prstGeom>
          <a:noFill/>
        </p:spPr>
        <p:txBody>
          <a:bodyPr wrap="none">
            <a:spAutoFit/>
          </a:bodyPr>
          <a:lstStyle/>
          <a:p>
            <a:pPr>
              <a:defRPr/>
            </a:pPr>
            <a:r>
              <a:t>ux</a:t>
            </a:r>
          </a:p>
        </p:txBody>
      </p:sp>
      <p:sp>
        <p:nvSpPr>
          <p:cNvPr id="15" name="TextBox 14"/>
          <p:cNvSpPr txBox="1"/>
          <p:nvPr/>
        </p:nvSpPr>
        <p:spPr>
          <a:xfrm>
            <a:off x="4322868" y="1212035"/>
            <a:ext cx="346570" cy="523220"/>
          </a:xfrm>
          <a:prstGeom prst="rect">
            <a:avLst/>
          </a:prstGeom>
          <a:noFill/>
        </p:spPr>
        <p:txBody>
          <a:bodyPr wrap="none">
            <a:spAutoFit/>
          </a:bodyPr>
          <a:lstStyle/>
          <a:p>
            <a:pPr>
              <a:defRPr/>
            </a:pPr>
            <a:r>
              <a:t>v</a:t>
            </a:r>
          </a:p>
        </p:txBody>
      </p:sp>
      <p:sp>
        <p:nvSpPr>
          <p:cNvPr id="16" name="TextBox 15"/>
          <p:cNvSpPr txBox="1"/>
          <p:nvPr/>
        </p:nvSpPr>
        <p:spPr>
          <a:xfrm>
            <a:off x="5598013" y="1206430"/>
            <a:ext cx="441146" cy="523220"/>
          </a:xfrm>
          <a:prstGeom prst="rect">
            <a:avLst/>
          </a:prstGeom>
          <a:noFill/>
        </p:spPr>
        <p:txBody>
          <a:bodyPr wrap="none">
            <a:spAutoFit/>
          </a:bodyPr>
          <a:lstStyle/>
          <a:p>
            <a:pPr>
              <a:defRPr/>
            </a:pPr>
            <a:r>
              <a:t>w</a:t>
            </a:r>
          </a:p>
        </p:txBody>
      </p:sp>
      <p:sp>
        <p:nvSpPr>
          <p:cNvPr id="17" name="TextBox 16"/>
          <p:cNvSpPr txBox="1"/>
          <p:nvPr/>
        </p:nvSpPr>
        <p:spPr>
          <a:xfrm>
            <a:off x="6907883" y="1200825"/>
            <a:ext cx="340158" cy="523220"/>
          </a:xfrm>
          <a:prstGeom prst="rect">
            <a:avLst/>
          </a:prstGeom>
          <a:noFill/>
        </p:spPr>
        <p:txBody>
          <a:bodyPr wrap="none">
            <a:spAutoFit/>
          </a:bodyPr>
          <a:lstStyle/>
          <a:p>
            <a:pPr>
              <a:defRPr/>
            </a:pPr>
            <a:r>
              <a:t>x</a:t>
            </a:r>
          </a:p>
        </p:txBody>
      </p:sp>
      <p:sp>
        <p:nvSpPr>
          <p:cNvPr id="18" name="TextBox 17"/>
          <p:cNvSpPr txBox="1"/>
          <p:nvPr/>
        </p:nvSpPr>
        <p:spPr>
          <a:xfrm>
            <a:off x="8240903" y="1206795"/>
            <a:ext cx="346570" cy="523220"/>
          </a:xfrm>
          <a:prstGeom prst="rect">
            <a:avLst/>
          </a:prstGeom>
          <a:noFill/>
        </p:spPr>
        <p:txBody>
          <a:bodyPr wrap="none">
            <a:spAutoFit/>
          </a:bodyPr>
          <a:lstStyle/>
          <a:p>
            <a:pPr>
              <a:defRPr/>
            </a:pPr>
            <a:r>
              <a:t>y</a:t>
            </a:r>
          </a:p>
        </p:txBody>
      </p:sp>
      <p:sp>
        <p:nvSpPr>
          <p:cNvPr id="19" name="TextBox 18"/>
          <p:cNvSpPr txBox="1"/>
          <p:nvPr/>
        </p:nvSpPr>
        <p:spPr>
          <a:xfrm>
            <a:off x="9504473" y="1224340"/>
            <a:ext cx="325730" cy="523220"/>
          </a:xfrm>
          <a:prstGeom prst="rect">
            <a:avLst/>
          </a:prstGeom>
          <a:noFill/>
        </p:spPr>
        <p:txBody>
          <a:bodyPr wrap="none">
            <a:spAutoFit/>
          </a:bodyPr>
          <a:lstStyle/>
          <a:p>
            <a:pPr>
              <a:defRPr/>
            </a:pPr>
            <a:r>
              <a:t>z</a:t>
            </a:r>
          </a:p>
        </p:txBody>
      </p:sp>
      <p:sp>
        <p:nvSpPr>
          <p:cNvPr id="20" name="TextBox 19"/>
          <p:cNvSpPr txBox="1"/>
          <p:nvPr/>
        </p:nvSpPr>
        <p:spPr>
          <a:xfrm>
            <a:off x="8195837" y="2316864"/>
            <a:ext cx="602852" cy="301972"/>
          </a:xfrm>
          <a:prstGeom prst="rect">
            <a:avLst/>
          </a:prstGeom>
          <a:noFill/>
        </p:spPr>
        <p:txBody>
          <a:bodyPr wrap="none">
            <a:spAutoFit/>
          </a:bodyPr>
          <a:lstStyle/>
          <a:p>
            <a:pPr>
              <a:defRPr/>
            </a:pPr>
          </a:p>
        </p:txBody>
      </p:sp>
      <p:sp>
        <p:nvSpPr>
          <p:cNvPr id="21" name="TextBox 20"/>
          <p:cNvSpPr txBox="1"/>
          <p:nvPr/>
        </p:nvSpPr>
        <p:spPr>
          <a:xfrm>
            <a:off x="2816771" y="2546463"/>
            <a:ext cx="583814" cy="400110"/>
          </a:xfrm>
          <a:prstGeom prst="rect">
            <a:avLst/>
          </a:prstGeom>
          <a:noFill/>
        </p:spPr>
        <p:txBody>
          <a:bodyPr wrap="none">
            <a:spAutoFit/>
          </a:bodyPr>
          <a:lstStyle/>
          <a:p>
            <a:pPr>
              <a:defRPr/>
            </a:pPr>
            <a:r>
              <a:t>uxy</a:t>
            </a:r>
          </a:p>
        </p:txBody>
      </p:sp>
      <p:sp>
        <p:nvSpPr>
          <p:cNvPr id="22" name="TextBox 21"/>
          <p:cNvSpPr txBox="1"/>
          <p:nvPr/>
        </p:nvSpPr>
        <p:spPr>
          <a:xfrm>
            <a:off x="4252576" y="2608159"/>
            <a:ext cx="602852" cy="301972"/>
          </a:xfrm>
          <a:prstGeom prst="rect">
            <a:avLst/>
          </a:prstGeom>
          <a:noFill/>
        </p:spPr>
        <p:txBody>
          <a:bodyPr wrap="none">
            <a:spAutoFit/>
          </a:bodyPr>
          <a:lstStyle/>
          <a:p>
            <a:pPr>
              <a:defRPr/>
            </a:pPr>
          </a:p>
        </p:txBody>
      </p:sp>
      <p:sp>
        <p:nvSpPr>
          <p:cNvPr id="23" name="TextBox 22"/>
          <p:cNvSpPr txBox="1"/>
          <p:nvPr/>
        </p:nvSpPr>
        <p:spPr>
          <a:xfrm>
            <a:off x="2698178" y="2856764"/>
            <a:ext cx="712054" cy="400110"/>
          </a:xfrm>
          <a:prstGeom prst="rect">
            <a:avLst/>
          </a:prstGeom>
          <a:noFill/>
        </p:spPr>
        <p:txBody>
          <a:bodyPr wrap="none">
            <a:spAutoFit/>
          </a:bodyPr>
          <a:lstStyle/>
          <a:p>
            <a:pPr>
              <a:defRPr/>
            </a:pPr>
            <a:r>
              <a:t>uxyv</a:t>
            </a:r>
          </a:p>
        </p:txBody>
      </p:sp>
      <p:sp>
        <p:nvSpPr>
          <p:cNvPr id="24" name="TextBox 23"/>
          <p:cNvSpPr txBox="1"/>
          <p:nvPr/>
        </p:nvSpPr>
        <p:spPr>
          <a:xfrm>
            <a:off x="5545236" y="2930322"/>
            <a:ext cx="602852" cy="301972"/>
          </a:xfrm>
          <a:prstGeom prst="rect">
            <a:avLst/>
          </a:prstGeom>
          <a:noFill/>
        </p:spPr>
        <p:txBody>
          <a:bodyPr wrap="none">
            <a:spAutoFit/>
          </a:bodyPr>
          <a:lstStyle/>
          <a:p>
            <a:pPr>
              <a:defRPr/>
            </a:pPr>
          </a:p>
        </p:txBody>
      </p:sp>
      <p:sp>
        <p:nvSpPr>
          <p:cNvPr id="25" name="TextBox 24"/>
          <p:cNvSpPr txBox="1"/>
          <p:nvPr/>
        </p:nvSpPr>
        <p:spPr>
          <a:xfrm>
            <a:off x="2521874" y="3178926"/>
            <a:ext cx="898003" cy="400110"/>
          </a:xfrm>
          <a:prstGeom prst="rect">
            <a:avLst/>
          </a:prstGeom>
          <a:noFill/>
        </p:spPr>
        <p:txBody>
          <a:bodyPr wrap="none">
            <a:spAutoFit/>
          </a:bodyPr>
          <a:lstStyle/>
          <a:p>
            <a:pPr>
              <a:defRPr/>
            </a:pPr>
            <a:r>
              <a:t>uxyvw</a:t>
            </a:r>
          </a:p>
        </p:txBody>
      </p:sp>
      <p:sp>
        <p:nvSpPr>
          <p:cNvPr id="26" name="TextBox 25"/>
          <p:cNvSpPr txBox="1"/>
          <p:nvPr/>
        </p:nvSpPr>
        <p:spPr>
          <a:xfrm>
            <a:off x="838199" y="354060"/>
            <a:ext cx="11179629" cy="894622"/>
          </a:xfrm>
          <a:prstGeom prst="rect">
            <a:avLst/>
          </a:prstGeom>
          <a:noFill/>
        </p:spPr>
        <p:txBody>
          <a:bodyPr wrap="none">
            <a:spAutoFit/>
          </a:bodyPr>
          <a:lstStyle/>
          <a:p>
            <a:pPr>
              <a:defRPr/>
            </a:pPr>
            <a:r>
              <a:t>Dijkstra’s Algorithm: an Example</a:t>
            </a:r>
          </a:p>
        </p:txBody>
      </p:sp>
    </p:spTree>
  </p:cSld>
  <p:clrMapOvr>
    <a:masterClrMapping/>
  </p:clrMapOvr>
</p:sld>
</file>

<file path=ppt/slides/slide5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149273" y="4882988"/>
            <a:ext cx="5767028" cy="769441"/>
          </a:xfrm>
          <a:prstGeom prst="rect">
            <a:avLst/>
          </a:prstGeom>
          <a:noFill/>
        </p:spPr>
        <p:txBody>
          <a:bodyPr wrap="none">
            <a:spAutoFit/>
          </a:bodyPr>
          <a:lstStyle/>
          <a:p>
            <a:pPr>
              <a:defRPr/>
            </a:pPr>
            <a:r>
              <a:t>update D(b) for all b adjacent to a and not in N' : </a:t>
            </a:r>
          </a:p>
          <a:p>
            <a:pPr>
              <a:defRPr/>
            </a:pPr>
            <a:r>
              <a:t>     D(b) = min ( D(b), D(a) + ca,b ) </a:t>
            </a:r>
          </a:p>
        </p:txBody>
      </p:sp>
      <p:sp>
        <p:nvSpPr>
          <p:cNvPr id="3" name="TextBox 2"/>
          <p:cNvSpPr txBox="1"/>
          <p:nvPr/>
        </p:nvSpPr>
        <p:spPr>
          <a:xfrm>
            <a:off x="1397181" y="1647825"/>
            <a:ext cx="706437" cy="2225675"/>
          </a:xfrm>
          <a:prstGeom prst="rect">
            <a:avLst/>
          </a:prstGeom>
          <a:noFill/>
        </p:spPr>
        <p:txBody>
          <a:bodyPr wrap="none">
            <a:spAutoFit/>
          </a:bodyPr>
          <a:lstStyle/>
          <a:p>
            <a:pPr>
              <a:defRPr/>
            </a:pPr>
            <a:r>
              <a:t>Step</a:t>
            </a:r>
          </a:p>
          <a:p>
            <a:pPr>
              <a:defRPr/>
            </a:pPr>
            <a:r>
              <a:t>0</a:t>
            </a:r>
          </a:p>
          <a:p>
            <a:pPr>
              <a:defRPr/>
            </a:pPr>
            <a:r>
              <a:t>1</a:t>
            </a:r>
          </a:p>
          <a:p>
            <a:pPr>
              <a:defRPr/>
            </a:pPr>
            <a:r>
              <a:t>2</a:t>
            </a:r>
          </a:p>
          <a:p>
            <a:pPr>
              <a:defRPr/>
            </a:pPr>
            <a:r>
              <a:t>3</a:t>
            </a:r>
          </a:p>
          <a:p>
            <a:pPr>
              <a:defRPr/>
            </a:pPr>
            <a:r>
              <a:t>4</a:t>
            </a:r>
          </a:p>
          <a:p>
            <a:pPr>
              <a:defRPr/>
            </a:pPr>
            <a:r>
              <a:t>5</a:t>
            </a:r>
          </a:p>
        </p:txBody>
      </p:sp>
      <p:sp>
        <p:nvSpPr>
          <p:cNvPr id="4" name="TextBox 3"/>
          <p:cNvSpPr txBox="1"/>
          <p:nvPr/>
        </p:nvSpPr>
        <p:spPr>
          <a:xfrm>
            <a:off x="3007285" y="1657350"/>
            <a:ext cx="420308" cy="400110"/>
          </a:xfrm>
          <a:prstGeom prst="rect">
            <a:avLst/>
          </a:prstGeom>
          <a:noFill/>
        </p:spPr>
        <p:txBody>
          <a:bodyPr wrap="none">
            <a:spAutoFit/>
          </a:bodyPr>
          <a:lstStyle/>
          <a:p>
            <a:pPr>
              <a:defRPr/>
            </a:pPr>
            <a:r>
              <a:t>N'</a:t>
            </a:r>
          </a:p>
        </p:txBody>
      </p:sp>
      <p:sp>
        <p:nvSpPr>
          <p:cNvPr id="5" name="TextBox 4"/>
          <p:cNvSpPr txBox="1"/>
          <p:nvPr/>
        </p:nvSpPr>
        <p:spPr>
          <a:xfrm>
            <a:off x="3932260" y="1626727"/>
            <a:ext cx="1180130" cy="400110"/>
          </a:xfrm>
          <a:prstGeom prst="rect">
            <a:avLst/>
          </a:prstGeom>
          <a:noFill/>
        </p:spPr>
        <p:txBody>
          <a:bodyPr wrap="none">
            <a:spAutoFit/>
          </a:bodyPr>
          <a:lstStyle/>
          <a:p>
            <a:pPr>
              <a:defRPr/>
            </a:pPr>
            <a:r>
              <a:t>D(v),p(v)</a:t>
            </a:r>
          </a:p>
        </p:txBody>
      </p:sp>
      <p:sp>
        <p:nvSpPr>
          <p:cNvPr id="6" name="TextBox 5"/>
          <p:cNvSpPr txBox="1"/>
          <p:nvPr/>
        </p:nvSpPr>
        <p:spPr>
          <a:xfrm>
            <a:off x="6534634" y="1626726"/>
            <a:ext cx="1180131" cy="400110"/>
          </a:xfrm>
          <a:prstGeom prst="rect">
            <a:avLst/>
          </a:prstGeom>
          <a:noFill/>
        </p:spPr>
        <p:txBody>
          <a:bodyPr wrap="none">
            <a:spAutoFit/>
          </a:bodyPr>
          <a:lstStyle/>
          <a:p>
            <a:pPr>
              <a:defRPr/>
            </a:pPr>
            <a:r>
              <a:t>D(x),p(x)</a:t>
            </a:r>
          </a:p>
        </p:txBody>
      </p:sp>
      <p:sp>
        <p:nvSpPr>
          <p:cNvPr id="7" name="TextBox 6"/>
          <p:cNvSpPr txBox="1"/>
          <p:nvPr/>
        </p:nvSpPr>
        <p:spPr>
          <a:xfrm>
            <a:off x="7856559" y="1638300"/>
            <a:ext cx="1180131" cy="400110"/>
          </a:xfrm>
          <a:prstGeom prst="rect">
            <a:avLst/>
          </a:prstGeom>
          <a:noFill/>
        </p:spPr>
        <p:txBody>
          <a:bodyPr wrap="none">
            <a:spAutoFit/>
          </a:bodyPr>
          <a:lstStyle/>
          <a:p>
            <a:pPr>
              <a:defRPr/>
            </a:pPr>
            <a:r>
              <a:t>D(y),p(y)</a:t>
            </a:r>
          </a:p>
        </p:txBody>
      </p:sp>
      <p:sp>
        <p:nvSpPr>
          <p:cNvPr id="8" name="TextBox 7"/>
          <p:cNvSpPr txBox="1"/>
          <p:nvPr/>
        </p:nvSpPr>
        <p:spPr>
          <a:xfrm>
            <a:off x="9163535" y="1638300"/>
            <a:ext cx="1180130" cy="400110"/>
          </a:xfrm>
          <a:prstGeom prst="rect">
            <a:avLst/>
          </a:prstGeom>
          <a:noFill/>
        </p:spPr>
        <p:txBody>
          <a:bodyPr wrap="none">
            <a:spAutoFit/>
          </a:bodyPr>
          <a:lstStyle/>
          <a:p>
            <a:pPr>
              <a:defRPr/>
            </a:pPr>
            <a:r>
              <a:t>D(z),p(z)</a:t>
            </a:r>
          </a:p>
        </p:txBody>
      </p:sp>
      <p:sp>
        <p:nvSpPr>
          <p:cNvPr id="9" name="TextBox 8"/>
          <p:cNvSpPr txBox="1"/>
          <p:nvPr/>
        </p:nvSpPr>
        <p:spPr>
          <a:xfrm>
            <a:off x="1519418" y="1998662"/>
            <a:ext cx="8505825" cy="9525"/>
          </a:xfrm>
          <a:prstGeom prst="rect">
            <a:avLst/>
          </a:prstGeom>
          <a:noFill/>
        </p:spPr>
        <p:txBody>
          <a:bodyPr wrap="none">
            <a:spAutoFit/>
          </a:bodyPr>
          <a:lstStyle/>
          <a:p>
            <a:pPr>
              <a:defRPr/>
            </a:pPr>
          </a:p>
        </p:txBody>
      </p:sp>
      <p:sp>
        <p:nvSpPr>
          <p:cNvPr id="10" name="TextBox 9"/>
          <p:cNvSpPr txBox="1"/>
          <p:nvPr/>
        </p:nvSpPr>
        <p:spPr>
          <a:xfrm>
            <a:off x="5169951" y="1633417"/>
            <a:ext cx="1295547" cy="400110"/>
          </a:xfrm>
          <a:prstGeom prst="rect">
            <a:avLst/>
          </a:prstGeom>
          <a:noFill/>
        </p:spPr>
        <p:txBody>
          <a:bodyPr wrap="none">
            <a:spAutoFit/>
          </a:bodyPr>
          <a:lstStyle/>
          <a:p>
            <a:pPr>
              <a:defRPr/>
            </a:pPr>
            <a:r>
              <a:t>D(w),p(w)</a:t>
            </a:r>
          </a:p>
        </p:txBody>
      </p:sp>
      <p:sp>
        <p:nvSpPr>
          <p:cNvPr id="11" name="TextBox 10"/>
          <p:cNvSpPr txBox="1"/>
          <p:nvPr/>
        </p:nvSpPr>
        <p:spPr>
          <a:xfrm>
            <a:off x="3082181" y="1941646"/>
            <a:ext cx="327334" cy="400110"/>
          </a:xfrm>
          <a:prstGeom prst="rect">
            <a:avLst/>
          </a:prstGeom>
          <a:noFill/>
        </p:spPr>
        <p:txBody>
          <a:bodyPr wrap="none">
            <a:spAutoFit/>
          </a:bodyPr>
          <a:lstStyle/>
          <a:p>
            <a:pPr>
              <a:defRPr/>
            </a:pPr>
            <a:r>
              <a:t>u</a:t>
            </a:r>
          </a:p>
        </p:txBody>
      </p:sp>
      <p:sp>
        <p:nvSpPr>
          <p:cNvPr id="12" name="TextBox 11"/>
          <p:cNvSpPr txBox="1"/>
          <p:nvPr/>
        </p:nvSpPr>
        <p:spPr>
          <a:xfrm>
            <a:off x="5517465" y="3427169"/>
            <a:ext cx="1221809" cy="2308324"/>
          </a:xfrm>
          <a:prstGeom prst="rect">
            <a:avLst/>
          </a:prstGeom>
          <a:noFill/>
        </p:spPr>
        <p:txBody>
          <a:bodyPr wrap="none">
            <a:spAutoFit/>
          </a:bodyPr>
          <a:lstStyle/>
          <a:p>
            <a:pPr>
              <a:defRPr/>
            </a:pPr>
          </a:p>
          <a:p>
            <a:pPr>
              <a:defRPr/>
            </a:pPr>
            <a:r>
              <a:t>8   Loop </a:t>
            </a:r>
          </a:p>
          <a:p>
            <a:pPr>
              <a:defRPr/>
            </a:pPr>
            <a:r>
              <a:t>9     </a:t>
            </a:r>
          </a:p>
          <a:p>
            <a:pPr>
              <a:defRPr/>
            </a:pPr>
            <a:r>
              <a:t>10</a:t>
            </a:r>
          </a:p>
          <a:p>
            <a:pPr>
              <a:defRPr/>
            </a:pPr>
            <a:r>
              <a:t>11</a:t>
            </a:r>
          </a:p>
          <a:p>
            <a:pPr>
              <a:defRPr/>
            </a:pPr>
            <a:r>
              <a:t>    </a:t>
            </a:r>
          </a:p>
        </p:txBody>
      </p:sp>
      <p:sp>
        <p:nvSpPr>
          <p:cNvPr id="13" name="TextBox 12"/>
          <p:cNvSpPr txBox="1"/>
          <p:nvPr/>
        </p:nvSpPr>
        <p:spPr>
          <a:xfrm>
            <a:off x="6076265" y="3750132"/>
            <a:ext cx="5864426" cy="1200329"/>
          </a:xfrm>
          <a:prstGeom prst="rect">
            <a:avLst/>
          </a:prstGeom>
          <a:noFill/>
        </p:spPr>
        <p:txBody>
          <a:bodyPr wrap="none">
            <a:spAutoFit/>
          </a:bodyPr>
          <a:lstStyle/>
          <a:p>
            <a:pPr>
              <a:defRPr/>
            </a:pPr>
          </a:p>
          <a:p>
            <a:pPr>
              <a:defRPr/>
            </a:pPr>
            <a:r>
              <a:t> find a not in N' such that D(a) is a minimum </a:t>
            </a:r>
          </a:p>
          <a:p>
            <a:pPr>
              <a:defRPr/>
            </a:pPr>
            <a:r>
              <a:t> add a to N' </a:t>
            </a:r>
          </a:p>
        </p:txBody>
      </p:sp>
      <p:sp>
        <p:nvSpPr>
          <p:cNvPr id="14" name="TextBox 13"/>
          <p:cNvSpPr txBox="1"/>
          <p:nvPr/>
        </p:nvSpPr>
        <p:spPr>
          <a:xfrm>
            <a:off x="6843529" y="2025568"/>
            <a:ext cx="602852" cy="301972"/>
          </a:xfrm>
          <a:prstGeom prst="rect">
            <a:avLst/>
          </a:prstGeom>
          <a:noFill/>
        </p:spPr>
        <p:txBody>
          <a:bodyPr wrap="none">
            <a:spAutoFit/>
          </a:bodyPr>
          <a:lstStyle/>
          <a:p>
            <a:pPr>
              <a:defRPr/>
            </a:pPr>
          </a:p>
        </p:txBody>
      </p:sp>
      <p:sp>
        <p:nvSpPr>
          <p:cNvPr id="15" name="TextBox 14"/>
          <p:cNvSpPr txBox="1"/>
          <p:nvPr/>
        </p:nvSpPr>
        <p:spPr>
          <a:xfrm>
            <a:off x="2958516" y="2241520"/>
            <a:ext cx="455574" cy="400110"/>
          </a:xfrm>
          <a:prstGeom prst="rect">
            <a:avLst/>
          </a:prstGeom>
          <a:noFill/>
        </p:spPr>
        <p:txBody>
          <a:bodyPr wrap="none">
            <a:spAutoFit/>
          </a:bodyPr>
          <a:lstStyle/>
          <a:p>
            <a:pPr>
              <a:defRPr/>
            </a:pPr>
            <a:r>
              <a:t>ux</a:t>
            </a:r>
          </a:p>
        </p:txBody>
      </p:sp>
      <p:sp>
        <p:nvSpPr>
          <p:cNvPr id="16" name="TextBox 15"/>
          <p:cNvSpPr txBox="1"/>
          <p:nvPr/>
        </p:nvSpPr>
        <p:spPr>
          <a:xfrm>
            <a:off x="4322868" y="1212035"/>
            <a:ext cx="346570" cy="523220"/>
          </a:xfrm>
          <a:prstGeom prst="rect">
            <a:avLst/>
          </a:prstGeom>
          <a:noFill/>
        </p:spPr>
        <p:txBody>
          <a:bodyPr wrap="none">
            <a:spAutoFit/>
          </a:bodyPr>
          <a:lstStyle/>
          <a:p>
            <a:pPr>
              <a:defRPr/>
            </a:pPr>
            <a:r>
              <a:t>v</a:t>
            </a:r>
          </a:p>
        </p:txBody>
      </p:sp>
      <p:sp>
        <p:nvSpPr>
          <p:cNvPr id="17" name="TextBox 16"/>
          <p:cNvSpPr txBox="1"/>
          <p:nvPr/>
        </p:nvSpPr>
        <p:spPr>
          <a:xfrm>
            <a:off x="5598013" y="1206430"/>
            <a:ext cx="441146" cy="523220"/>
          </a:xfrm>
          <a:prstGeom prst="rect">
            <a:avLst/>
          </a:prstGeom>
          <a:noFill/>
        </p:spPr>
        <p:txBody>
          <a:bodyPr wrap="none">
            <a:spAutoFit/>
          </a:bodyPr>
          <a:lstStyle/>
          <a:p>
            <a:pPr>
              <a:defRPr/>
            </a:pPr>
            <a:r>
              <a:t>w</a:t>
            </a:r>
          </a:p>
        </p:txBody>
      </p:sp>
      <p:sp>
        <p:nvSpPr>
          <p:cNvPr id="18" name="TextBox 17"/>
          <p:cNvSpPr txBox="1"/>
          <p:nvPr/>
        </p:nvSpPr>
        <p:spPr>
          <a:xfrm>
            <a:off x="6907883" y="1200825"/>
            <a:ext cx="340158" cy="523220"/>
          </a:xfrm>
          <a:prstGeom prst="rect">
            <a:avLst/>
          </a:prstGeom>
          <a:noFill/>
        </p:spPr>
        <p:txBody>
          <a:bodyPr wrap="none">
            <a:spAutoFit/>
          </a:bodyPr>
          <a:lstStyle/>
          <a:p>
            <a:pPr>
              <a:defRPr/>
            </a:pPr>
            <a:r>
              <a:t>x</a:t>
            </a:r>
          </a:p>
        </p:txBody>
      </p:sp>
      <p:sp>
        <p:nvSpPr>
          <p:cNvPr id="19" name="TextBox 18"/>
          <p:cNvSpPr txBox="1"/>
          <p:nvPr/>
        </p:nvSpPr>
        <p:spPr>
          <a:xfrm>
            <a:off x="8240903" y="1206795"/>
            <a:ext cx="346570" cy="523220"/>
          </a:xfrm>
          <a:prstGeom prst="rect">
            <a:avLst/>
          </a:prstGeom>
          <a:noFill/>
        </p:spPr>
        <p:txBody>
          <a:bodyPr wrap="none">
            <a:spAutoFit/>
          </a:bodyPr>
          <a:lstStyle/>
          <a:p>
            <a:pPr>
              <a:defRPr/>
            </a:pPr>
            <a:r>
              <a:t>y</a:t>
            </a:r>
          </a:p>
        </p:txBody>
      </p:sp>
      <p:sp>
        <p:nvSpPr>
          <p:cNvPr id="20" name="TextBox 19"/>
          <p:cNvSpPr txBox="1"/>
          <p:nvPr/>
        </p:nvSpPr>
        <p:spPr>
          <a:xfrm>
            <a:off x="9504473" y="1224340"/>
            <a:ext cx="325730" cy="523220"/>
          </a:xfrm>
          <a:prstGeom prst="rect">
            <a:avLst/>
          </a:prstGeom>
          <a:noFill/>
        </p:spPr>
        <p:txBody>
          <a:bodyPr wrap="none">
            <a:spAutoFit/>
          </a:bodyPr>
          <a:lstStyle/>
          <a:p>
            <a:pPr>
              <a:defRPr/>
            </a:pPr>
            <a:r>
              <a:t>z</a:t>
            </a:r>
          </a:p>
        </p:txBody>
      </p:sp>
      <p:sp>
        <p:nvSpPr>
          <p:cNvPr id="21" name="TextBox 20"/>
          <p:cNvSpPr txBox="1"/>
          <p:nvPr/>
        </p:nvSpPr>
        <p:spPr>
          <a:xfrm>
            <a:off x="8195837" y="2316864"/>
            <a:ext cx="602852" cy="301972"/>
          </a:xfrm>
          <a:prstGeom prst="rect">
            <a:avLst/>
          </a:prstGeom>
          <a:noFill/>
        </p:spPr>
        <p:txBody>
          <a:bodyPr wrap="none">
            <a:spAutoFit/>
          </a:bodyPr>
          <a:lstStyle/>
          <a:p>
            <a:pPr>
              <a:defRPr/>
            </a:pPr>
          </a:p>
        </p:txBody>
      </p:sp>
      <p:sp>
        <p:nvSpPr>
          <p:cNvPr id="22" name="TextBox 21"/>
          <p:cNvSpPr txBox="1"/>
          <p:nvPr/>
        </p:nvSpPr>
        <p:spPr>
          <a:xfrm>
            <a:off x="2816771" y="2546463"/>
            <a:ext cx="583814" cy="400110"/>
          </a:xfrm>
          <a:prstGeom prst="rect">
            <a:avLst/>
          </a:prstGeom>
          <a:noFill/>
        </p:spPr>
        <p:txBody>
          <a:bodyPr wrap="none">
            <a:spAutoFit/>
          </a:bodyPr>
          <a:lstStyle/>
          <a:p>
            <a:pPr>
              <a:defRPr/>
            </a:pPr>
            <a:r>
              <a:t>uxy</a:t>
            </a:r>
          </a:p>
        </p:txBody>
      </p:sp>
      <p:sp>
        <p:nvSpPr>
          <p:cNvPr id="23" name="TextBox 22"/>
          <p:cNvSpPr txBox="1"/>
          <p:nvPr/>
        </p:nvSpPr>
        <p:spPr>
          <a:xfrm>
            <a:off x="4252576" y="2608159"/>
            <a:ext cx="602852" cy="301972"/>
          </a:xfrm>
          <a:prstGeom prst="rect">
            <a:avLst/>
          </a:prstGeom>
          <a:noFill/>
        </p:spPr>
        <p:txBody>
          <a:bodyPr wrap="none">
            <a:spAutoFit/>
          </a:bodyPr>
          <a:lstStyle/>
          <a:p>
            <a:pPr>
              <a:defRPr/>
            </a:pPr>
          </a:p>
        </p:txBody>
      </p:sp>
      <p:sp>
        <p:nvSpPr>
          <p:cNvPr id="24" name="TextBox 23"/>
          <p:cNvSpPr txBox="1"/>
          <p:nvPr/>
        </p:nvSpPr>
        <p:spPr>
          <a:xfrm>
            <a:off x="2698178" y="2856764"/>
            <a:ext cx="712054" cy="400110"/>
          </a:xfrm>
          <a:prstGeom prst="rect">
            <a:avLst/>
          </a:prstGeom>
          <a:noFill/>
        </p:spPr>
        <p:txBody>
          <a:bodyPr wrap="none">
            <a:spAutoFit/>
          </a:bodyPr>
          <a:lstStyle/>
          <a:p>
            <a:pPr>
              <a:defRPr/>
            </a:pPr>
            <a:r>
              <a:t>uxyv</a:t>
            </a:r>
          </a:p>
        </p:txBody>
      </p:sp>
      <p:sp>
        <p:nvSpPr>
          <p:cNvPr id="25" name="TextBox 24"/>
          <p:cNvSpPr txBox="1"/>
          <p:nvPr/>
        </p:nvSpPr>
        <p:spPr>
          <a:xfrm>
            <a:off x="5545236" y="2930322"/>
            <a:ext cx="602852" cy="301972"/>
          </a:xfrm>
          <a:prstGeom prst="rect">
            <a:avLst/>
          </a:prstGeom>
          <a:noFill/>
        </p:spPr>
        <p:txBody>
          <a:bodyPr wrap="none">
            <a:spAutoFit/>
          </a:bodyPr>
          <a:lstStyle/>
          <a:p>
            <a:pPr>
              <a:defRPr/>
            </a:pPr>
          </a:p>
        </p:txBody>
      </p:sp>
      <p:sp>
        <p:nvSpPr>
          <p:cNvPr id="26" name="TextBox 25"/>
          <p:cNvSpPr txBox="1"/>
          <p:nvPr/>
        </p:nvSpPr>
        <p:spPr>
          <a:xfrm>
            <a:off x="2521874" y="3178926"/>
            <a:ext cx="898003" cy="400110"/>
          </a:xfrm>
          <a:prstGeom prst="rect">
            <a:avLst/>
          </a:prstGeom>
          <a:noFill/>
        </p:spPr>
        <p:txBody>
          <a:bodyPr wrap="none">
            <a:spAutoFit/>
          </a:bodyPr>
          <a:lstStyle/>
          <a:p>
            <a:pPr>
              <a:defRPr/>
            </a:pPr>
            <a:r>
              <a:t>uxyvw</a:t>
            </a:r>
          </a:p>
        </p:txBody>
      </p:sp>
      <p:sp>
        <p:nvSpPr>
          <p:cNvPr id="27" name="TextBox 26"/>
          <p:cNvSpPr txBox="1"/>
          <p:nvPr/>
        </p:nvSpPr>
        <p:spPr>
          <a:xfrm>
            <a:off x="9497173" y="3197610"/>
            <a:ext cx="526105" cy="400110"/>
          </a:xfrm>
          <a:prstGeom prst="rect">
            <a:avLst/>
          </a:prstGeom>
          <a:noFill/>
        </p:spPr>
        <p:txBody>
          <a:bodyPr wrap="none">
            <a:spAutoFit/>
          </a:bodyPr>
          <a:lstStyle/>
          <a:p>
            <a:pPr>
              <a:defRPr/>
            </a:pPr>
            <a:r>
              <a:t>4,y</a:t>
            </a:r>
          </a:p>
        </p:txBody>
      </p:sp>
      <p:sp>
        <p:nvSpPr>
          <p:cNvPr id="28" name="TextBox 27"/>
          <p:cNvSpPr txBox="1"/>
          <p:nvPr/>
        </p:nvSpPr>
        <p:spPr>
          <a:xfrm>
            <a:off x="838199" y="354060"/>
            <a:ext cx="11179629" cy="894622"/>
          </a:xfrm>
          <a:prstGeom prst="rect">
            <a:avLst/>
          </a:prstGeom>
          <a:noFill/>
        </p:spPr>
        <p:txBody>
          <a:bodyPr wrap="none">
            <a:spAutoFit/>
          </a:bodyPr>
          <a:lstStyle/>
          <a:p>
            <a:pPr>
              <a:defRPr/>
            </a:pPr>
            <a:r>
              <a:t>Dijkstra’s Algorithm: an Example</a:t>
            </a:r>
          </a:p>
        </p:txBody>
      </p:sp>
    </p:spTree>
  </p:cSld>
  <p:clrMapOvr>
    <a:masterClrMapping/>
  </p:clrMapOvr>
</p:sld>
</file>

<file path=ppt/slides/slide5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397181" y="1647825"/>
            <a:ext cx="706437" cy="2225675"/>
          </a:xfrm>
          <a:prstGeom prst="rect">
            <a:avLst/>
          </a:prstGeom>
          <a:noFill/>
        </p:spPr>
        <p:txBody>
          <a:bodyPr wrap="none">
            <a:spAutoFit/>
          </a:bodyPr>
          <a:lstStyle/>
          <a:p>
            <a:pPr>
              <a:defRPr/>
            </a:pPr>
            <a:r>
              <a:t>Step</a:t>
            </a:r>
          </a:p>
          <a:p>
            <a:pPr>
              <a:defRPr/>
            </a:pPr>
            <a:r>
              <a:t>0</a:t>
            </a:r>
          </a:p>
          <a:p>
            <a:pPr>
              <a:defRPr/>
            </a:pPr>
            <a:r>
              <a:t>1</a:t>
            </a:r>
          </a:p>
          <a:p>
            <a:pPr>
              <a:defRPr/>
            </a:pPr>
            <a:r>
              <a:t>2</a:t>
            </a:r>
          </a:p>
          <a:p>
            <a:pPr>
              <a:defRPr/>
            </a:pPr>
            <a:r>
              <a:t>3</a:t>
            </a:r>
          </a:p>
          <a:p>
            <a:pPr>
              <a:defRPr/>
            </a:pPr>
            <a:r>
              <a:t>4</a:t>
            </a:r>
          </a:p>
          <a:p>
            <a:pPr>
              <a:defRPr/>
            </a:pPr>
            <a:r>
              <a:t>5</a:t>
            </a:r>
          </a:p>
        </p:txBody>
      </p:sp>
      <p:sp>
        <p:nvSpPr>
          <p:cNvPr id="3" name="TextBox 2"/>
          <p:cNvSpPr txBox="1"/>
          <p:nvPr/>
        </p:nvSpPr>
        <p:spPr>
          <a:xfrm>
            <a:off x="3007285" y="1657350"/>
            <a:ext cx="420308" cy="400110"/>
          </a:xfrm>
          <a:prstGeom prst="rect">
            <a:avLst/>
          </a:prstGeom>
          <a:noFill/>
        </p:spPr>
        <p:txBody>
          <a:bodyPr wrap="none">
            <a:spAutoFit/>
          </a:bodyPr>
          <a:lstStyle/>
          <a:p>
            <a:pPr>
              <a:defRPr/>
            </a:pPr>
            <a:r>
              <a:t>N'</a:t>
            </a:r>
          </a:p>
        </p:txBody>
      </p:sp>
      <p:sp>
        <p:nvSpPr>
          <p:cNvPr id="4" name="TextBox 3"/>
          <p:cNvSpPr txBox="1"/>
          <p:nvPr/>
        </p:nvSpPr>
        <p:spPr>
          <a:xfrm>
            <a:off x="3932260" y="1626727"/>
            <a:ext cx="1180130" cy="400110"/>
          </a:xfrm>
          <a:prstGeom prst="rect">
            <a:avLst/>
          </a:prstGeom>
          <a:noFill/>
        </p:spPr>
        <p:txBody>
          <a:bodyPr wrap="none">
            <a:spAutoFit/>
          </a:bodyPr>
          <a:lstStyle/>
          <a:p>
            <a:pPr>
              <a:defRPr/>
            </a:pPr>
            <a:r>
              <a:t>D(v),p(v)</a:t>
            </a:r>
          </a:p>
        </p:txBody>
      </p:sp>
      <p:sp>
        <p:nvSpPr>
          <p:cNvPr id="5" name="TextBox 4"/>
          <p:cNvSpPr txBox="1"/>
          <p:nvPr/>
        </p:nvSpPr>
        <p:spPr>
          <a:xfrm>
            <a:off x="6534634" y="1626726"/>
            <a:ext cx="1180131" cy="400110"/>
          </a:xfrm>
          <a:prstGeom prst="rect">
            <a:avLst/>
          </a:prstGeom>
          <a:noFill/>
        </p:spPr>
        <p:txBody>
          <a:bodyPr wrap="none">
            <a:spAutoFit/>
          </a:bodyPr>
          <a:lstStyle/>
          <a:p>
            <a:pPr>
              <a:defRPr/>
            </a:pPr>
            <a:r>
              <a:t>D(x),p(x)</a:t>
            </a:r>
          </a:p>
        </p:txBody>
      </p:sp>
      <p:sp>
        <p:nvSpPr>
          <p:cNvPr id="6" name="TextBox 5"/>
          <p:cNvSpPr txBox="1"/>
          <p:nvPr/>
        </p:nvSpPr>
        <p:spPr>
          <a:xfrm>
            <a:off x="7856559" y="1638300"/>
            <a:ext cx="1180131" cy="400110"/>
          </a:xfrm>
          <a:prstGeom prst="rect">
            <a:avLst/>
          </a:prstGeom>
          <a:noFill/>
        </p:spPr>
        <p:txBody>
          <a:bodyPr wrap="none">
            <a:spAutoFit/>
          </a:bodyPr>
          <a:lstStyle/>
          <a:p>
            <a:pPr>
              <a:defRPr/>
            </a:pPr>
            <a:r>
              <a:t>D(y),p(y)</a:t>
            </a:r>
          </a:p>
        </p:txBody>
      </p:sp>
      <p:sp>
        <p:nvSpPr>
          <p:cNvPr id="7" name="TextBox 6"/>
          <p:cNvSpPr txBox="1"/>
          <p:nvPr/>
        </p:nvSpPr>
        <p:spPr>
          <a:xfrm>
            <a:off x="9163535" y="1638300"/>
            <a:ext cx="1180130" cy="400110"/>
          </a:xfrm>
          <a:prstGeom prst="rect">
            <a:avLst/>
          </a:prstGeom>
          <a:noFill/>
        </p:spPr>
        <p:txBody>
          <a:bodyPr wrap="none">
            <a:spAutoFit/>
          </a:bodyPr>
          <a:lstStyle/>
          <a:p>
            <a:pPr>
              <a:defRPr/>
            </a:pPr>
            <a:r>
              <a:t>D(z),p(z)</a:t>
            </a:r>
          </a:p>
        </p:txBody>
      </p:sp>
      <p:sp>
        <p:nvSpPr>
          <p:cNvPr id="8" name="TextBox 7"/>
          <p:cNvSpPr txBox="1"/>
          <p:nvPr/>
        </p:nvSpPr>
        <p:spPr>
          <a:xfrm>
            <a:off x="1519418" y="1998662"/>
            <a:ext cx="8505825" cy="9525"/>
          </a:xfrm>
          <a:prstGeom prst="rect">
            <a:avLst/>
          </a:prstGeom>
          <a:noFill/>
        </p:spPr>
        <p:txBody>
          <a:bodyPr wrap="none">
            <a:spAutoFit/>
          </a:bodyPr>
          <a:lstStyle/>
          <a:p>
            <a:pPr>
              <a:defRPr/>
            </a:pPr>
          </a:p>
        </p:txBody>
      </p:sp>
      <p:sp>
        <p:nvSpPr>
          <p:cNvPr id="9" name="TextBox 8"/>
          <p:cNvSpPr txBox="1"/>
          <p:nvPr/>
        </p:nvSpPr>
        <p:spPr>
          <a:xfrm>
            <a:off x="5169951" y="1633417"/>
            <a:ext cx="1295547" cy="400110"/>
          </a:xfrm>
          <a:prstGeom prst="rect">
            <a:avLst/>
          </a:prstGeom>
          <a:noFill/>
        </p:spPr>
        <p:txBody>
          <a:bodyPr wrap="none">
            <a:spAutoFit/>
          </a:bodyPr>
          <a:lstStyle/>
          <a:p>
            <a:pPr>
              <a:defRPr/>
            </a:pPr>
            <a:r>
              <a:t>D(w),p(w)</a:t>
            </a:r>
          </a:p>
        </p:txBody>
      </p:sp>
      <p:sp>
        <p:nvSpPr>
          <p:cNvPr id="10" name="TextBox 9"/>
          <p:cNvSpPr txBox="1"/>
          <p:nvPr/>
        </p:nvSpPr>
        <p:spPr>
          <a:xfrm>
            <a:off x="3082181" y="1941646"/>
            <a:ext cx="327334" cy="400110"/>
          </a:xfrm>
          <a:prstGeom prst="rect">
            <a:avLst/>
          </a:prstGeom>
          <a:noFill/>
        </p:spPr>
        <p:txBody>
          <a:bodyPr wrap="none">
            <a:spAutoFit/>
          </a:bodyPr>
          <a:lstStyle/>
          <a:p>
            <a:pPr>
              <a:defRPr/>
            </a:pPr>
            <a:r>
              <a:t>u</a:t>
            </a:r>
          </a:p>
        </p:txBody>
      </p:sp>
      <p:sp>
        <p:nvSpPr>
          <p:cNvPr id="11" name="TextBox 10"/>
          <p:cNvSpPr txBox="1"/>
          <p:nvPr/>
        </p:nvSpPr>
        <p:spPr>
          <a:xfrm>
            <a:off x="5517465" y="3427169"/>
            <a:ext cx="1221809" cy="1938992"/>
          </a:xfrm>
          <a:prstGeom prst="rect">
            <a:avLst/>
          </a:prstGeom>
          <a:noFill/>
        </p:spPr>
        <p:txBody>
          <a:bodyPr wrap="none">
            <a:spAutoFit/>
          </a:bodyPr>
          <a:lstStyle/>
          <a:p>
            <a:pPr>
              <a:defRPr/>
            </a:pPr>
          </a:p>
          <a:p>
            <a:pPr>
              <a:defRPr/>
            </a:pPr>
            <a:r>
              <a:t>8   Loop </a:t>
            </a:r>
          </a:p>
          <a:p>
            <a:pPr>
              <a:defRPr/>
            </a:pPr>
            <a:r>
              <a:t>9     </a:t>
            </a:r>
          </a:p>
          <a:p>
            <a:pPr>
              <a:defRPr/>
            </a:pPr>
            <a:r>
              <a:t>10</a:t>
            </a:r>
          </a:p>
          <a:p>
            <a:pPr>
              <a:defRPr/>
            </a:pPr>
            <a:r>
              <a:t>    </a:t>
            </a:r>
          </a:p>
        </p:txBody>
      </p:sp>
      <p:sp>
        <p:nvSpPr>
          <p:cNvPr id="12" name="TextBox 11"/>
          <p:cNvSpPr txBox="1"/>
          <p:nvPr/>
        </p:nvSpPr>
        <p:spPr>
          <a:xfrm>
            <a:off x="6076265" y="3750132"/>
            <a:ext cx="5864426" cy="1200329"/>
          </a:xfrm>
          <a:prstGeom prst="rect">
            <a:avLst/>
          </a:prstGeom>
          <a:noFill/>
        </p:spPr>
        <p:txBody>
          <a:bodyPr wrap="none">
            <a:spAutoFit/>
          </a:bodyPr>
          <a:lstStyle/>
          <a:p>
            <a:pPr>
              <a:defRPr/>
            </a:pPr>
          </a:p>
          <a:p>
            <a:pPr>
              <a:defRPr/>
            </a:pPr>
            <a:r>
              <a:t> find a not in N' such that D(a) is a minimum </a:t>
            </a:r>
          </a:p>
          <a:p>
            <a:pPr>
              <a:defRPr/>
            </a:pPr>
            <a:r>
              <a:t> add a to N' </a:t>
            </a:r>
          </a:p>
        </p:txBody>
      </p:sp>
      <p:sp>
        <p:nvSpPr>
          <p:cNvPr id="13" name="TextBox 12"/>
          <p:cNvSpPr txBox="1"/>
          <p:nvPr/>
        </p:nvSpPr>
        <p:spPr>
          <a:xfrm>
            <a:off x="6843529" y="2025568"/>
            <a:ext cx="602852" cy="301972"/>
          </a:xfrm>
          <a:prstGeom prst="rect">
            <a:avLst/>
          </a:prstGeom>
          <a:noFill/>
        </p:spPr>
        <p:txBody>
          <a:bodyPr wrap="none">
            <a:spAutoFit/>
          </a:bodyPr>
          <a:lstStyle/>
          <a:p>
            <a:pPr>
              <a:defRPr/>
            </a:pPr>
          </a:p>
        </p:txBody>
      </p:sp>
      <p:sp>
        <p:nvSpPr>
          <p:cNvPr id="14" name="TextBox 13"/>
          <p:cNvSpPr txBox="1"/>
          <p:nvPr/>
        </p:nvSpPr>
        <p:spPr>
          <a:xfrm>
            <a:off x="2958516" y="2241520"/>
            <a:ext cx="455574" cy="400110"/>
          </a:xfrm>
          <a:prstGeom prst="rect">
            <a:avLst/>
          </a:prstGeom>
          <a:noFill/>
        </p:spPr>
        <p:txBody>
          <a:bodyPr wrap="none">
            <a:spAutoFit/>
          </a:bodyPr>
          <a:lstStyle/>
          <a:p>
            <a:pPr>
              <a:defRPr/>
            </a:pPr>
            <a:r>
              <a:t>ux</a:t>
            </a:r>
          </a:p>
        </p:txBody>
      </p:sp>
      <p:sp>
        <p:nvSpPr>
          <p:cNvPr id="15" name="TextBox 14"/>
          <p:cNvSpPr txBox="1"/>
          <p:nvPr/>
        </p:nvSpPr>
        <p:spPr>
          <a:xfrm>
            <a:off x="4322868" y="1212035"/>
            <a:ext cx="346570" cy="523220"/>
          </a:xfrm>
          <a:prstGeom prst="rect">
            <a:avLst/>
          </a:prstGeom>
          <a:noFill/>
        </p:spPr>
        <p:txBody>
          <a:bodyPr wrap="none">
            <a:spAutoFit/>
          </a:bodyPr>
          <a:lstStyle/>
          <a:p>
            <a:pPr>
              <a:defRPr/>
            </a:pPr>
            <a:r>
              <a:t>v</a:t>
            </a:r>
          </a:p>
        </p:txBody>
      </p:sp>
      <p:sp>
        <p:nvSpPr>
          <p:cNvPr id="16" name="TextBox 15"/>
          <p:cNvSpPr txBox="1"/>
          <p:nvPr/>
        </p:nvSpPr>
        <p:spPr>
          <a:xfrm>
            <a:off x="5598013" y="1206430"/>
            <a:ext cx="441146" cy="523220"/>
          </a:xfrm>
          <a:prstGeom prst="rect">
            <a:avLst/>
          </a:prstGeom>
          <a:noFill/>
        </p:spPr>
        <p:txBody>
          <a:bodyPr wrap="none">
            <a:spAutoFit/>
          </a:bodyPr>
          <a:lstStyle/>
          <a:p>
            <a:pPr>
              <a:defRPr/>
            </a:pPr>
            <a:r>
              <a:t>w</a:t>
            </a:r>
          </a:p>
        </p:txBody>
      </p:sp>
      <p:sp>
        <p:nvSpPr>
          <p:cNvPr id="17" name="TextBox 16"/>
          <p:cNvSpPr txBox="1"/>
          <p:nvPr/>
        </p:nvSpPr>
        <p:spPr>
          <a:xfrm>
            <a:off x="6907883" y="1200825"/>
            <a:ext cx="340158" cy="523220"/>
          </a:xfrm>
          <a:prstGeom prst="rect">
            <a:avLst/>
          </a:prstGeom>
          <a:noFill/>
        </p:spPr>
        <p:txBody>
          <a:bodyPr wrap="none">
            <a:spAutoFit/>
          </a:bodyPr>
          <a:lstStyle/>
          <a:p>
            <a:pPr>
              <a:defRPr/>
            </a:pPr>
            <a:r>
              <a:t>x</a:t>
            </a:r>
          </a:p>
        </p:txBody>
      </p:sp>
      <p:sp>
        <p:nvSpPr>
          <p:cNvPr id="18" name="TextBox 17"/>
          <p:cNvSpPr txBox="1"/>
          <p:nvPr/>
        </p:nvSpPr>
        <p:spPr>
          <a:xfrm>
            <a:off x="8240903" y="1206795"/>
            <a:ext cx="346570" cy="523220"/>
          </a:xfrm>
          <a:prstGeom prst="rect">
            <a:avLst/>
          </a:prstGeom>
          <a:noFill/>
        </p:spPr>
        <p:txBody>
          <a:bodyPr wrap="none">
            <a:spAutoFit/>
          </a:bodyPr>
          <a:lstStyle/>
          <a:p>
            <a:pPr>
              <a:defRPr/>
            </a:pPr>
            <a:r>
              <a:t>y</a:t>
            </a:r>
          </a:p>
        </p:txBody>
      </p:sp>
      <p:sp>
        <p:nvSpPr>
          <p:cNvPr id="19" name="TextBox 18"/>
          <p:cNvSpPr txBox="1"/>
          <p:nvPr/>
        </p:nvSpPr>
        <p:spPr>
          <a:xfrm>
            <a:off x="9504473" y="1224340"/>
            <a:ext cx="325730" cy="523220"/>
          </a:xfrm>
          <a:prstGeom prst="rect">
            <a:avLst/>
          </a:prstGeom>
          <a:noFill/>
        </p:spPr>
        <p:txBody>
          <a:bodyPr wrap="none">
            <a:spAutoFit/>
          </a:bodyPr>
          <a:lstStyle/>
          <a:p>
            <a:pPr>
              <a:defRPr/>
            </a:pPr>
            <a:r>
              <a:t>z</a:t>
            </a:r>
          </a:p>
        </p:txBody>
      </p:sp>
      <p:sp>
        <p:nvSpPr>
          <p:cNvPr id="20" name="TextBox 19"/>
          <p:cNvSpPr txBox="1"/>
          <p:nvPr/>
        </p:nvSpPr>
        <p:spPr>
          <a:xfrm>
            <a:off x="8195837" y="2316864"/>
            <a:ext cx="602852" cy="301972"/>
          </a:xfrm>
          <a:prstGeom prst="rect">
            <a:avLst/>
          </a:prstGeom>
          <a:noFill/>
        </p:spPr>
        <p:txBody>
          <a:bodyPr wrap="none">
            <a:spAutoFit/>
          </a:bodyPr>
          <a:lstStyle/>
          <a:p>
            <a:pPr>
              <a:defRPr/>
            </a:pPr>
          </a:p>
        </p:txBody>
      </p:sp>
      <p:sp>
        <p:nvSpPr>
          <p:cNvPr id="21" name="TextBox 20"/>
          <p:cNvSpPr txBox="1"/>
          <p:nvPr/>
        </p:nvSpPr>
        <p:spPr>
          <a:xfrm>
            <a:off x="2816771" y="2546463"/>
            <a:ext cx="583814" cy="400110"/>
          </a:xfrm>
          <a:prstGeom prst="rect">
            <a:avLst/>
          </a:prstGeom>
          <a:noFill/>
        </p:spPr>
        <p:txBody>
          <a:bodyPr wrap="none">
            <a:spAutoFit/>
          </a:bodyPr>
          <a:lstStyle/>
          <a:p>
            <a:pPr>
              <a:defRPr/>
            </a:pPr>
            <a:r>
              <a:t>uxy</a:t>
            </a:r>
          </a:p>
        </p:txBody>
      </p:sp>
      <p:sp>
        <p:nvSpPr>
          <p:cNvPr id="22" name="TextBox 21"/>
          <p:cNvSpPr txBox="1"/>
          <p:nvPr/>
        </p:nvSpPr>
        <p:spPr>
          <a:xfrm>
            <a:off x="4252576" y="2608159"/>
            <a:ext cx="602852" cy="301972"/>
          </a:xfrm>
          <a:prstGeom prst="rect">
            <a:avLst/>
          </a:prstGeom>
          <a:noFill/>
        </p:spPr>
        <p:txBody>
          <a:bodyPr wrap="none">
            <a:spAutoFit/>
          </a:bodyPr>
          <a:lstStyle/>
          <a:p>
            <a:pPr>
              <a:defRPr/>
            </a:pPr>
          </a:p>
        </p:txBody>
      </p:sp>
      <p:sp>
        <p:nvSpPr>
          <p:cNvPr id="23" name="TextBox 22"/>
          <p:cNvSpPr txBox="1"/>
          <p:nvPr/>
        </p:nvSpPr>
        <p:spPr>
          <a:xfrm>
            <a:off x="2698178" y="2856764"/>
            <a:ext cx="712054" cy="400110"/>
          </a:xfrm>
          <a:prstGeom prst="rect">
            <a:avLst/>
          </a:prstGeom>
          <a:noFill/>
        </p:spPr>
        <p:txBody>
          <a:bodyPr wrap="none">
            <a:spAutoFit/>
          </a:bodyPr>
          <a:lstStyle/>
          <a:p>
            <a:pPr>
              <a:defRPr/>
            </a:pPr>
            <a:r>
              <a:t>uxyv</a:t>
            </a:r>
          </a:p>
        </p:txBody>
      </p:sp>
      <p:sp>
        <p:nvSpPr>
          <p:cNvPr id="24" name="TextBox 23"/>
          <p:cNvSpPr txBox="1"/>
          <p:nvPr/>
        </p:nvSpPr>
        <p:spPr>
          <a:xfrm>
            <a:off x="5545236" y="2930322"/>
            <a:ext cx="602852" cy="301972"/>
          </a:xfrm>
          <a:prstGeom prst="rect">
            <a:avLst/>
          </a:prstGeom>
          <a:noFill/>
        </p:spPr>
        <p:txBody>
          <a:bodyPr wrap="none">
            <a:spAutoFit/>
          </a:bodyPr>
          <a:lstStyle/>
          <a:p>
            <a:pPr>
              <a:defRPr/>
            </a:pPr>
          </a:p>
        </p:txBody>
      </p:sp>
      <p:sp>
        <p:nvSpPr>
          <p:cNvPr id="25" name="TextBox 24"/>
          <p:cNvSpPr txBox="1"/>
          <p:nvPr/>
        </p:nvSpPr>
        <p:spPr>
          <a:xfrm>
            <a:off x="2521874" y="3178926"/>
            <a:ext cx="898003" cy="400110"/>
          </a:xfrm>
          <a:prstGeom prst="rect">
            <a:avLst/>
          </a:prstGeom>
          <a:noFill/>
        </p:spPr>
        <p:txBody>
          <a:bodyPr wrap="none">
            <a:spAutoFit/>
          </a:bodyPr>
          <a:lstStyle/>
          <a:p>
            <a:pPr>
              <a:defRPr/>
            </a:pPr>
            <a:r>
              <a:t>uxyvw</a:t>
            </a:r>
          </a:p>
        </p:txBody>
      </p:sp>
      <p:sp>
        <p:nvSpPr>
          <p:cNvPr id="26" name="TextBox 25"/>
          <p:cNvSpPr txBox="1"/>
          <p:nvPr/>
        </p:nvSpPr>
        <p:spPr>
          <a:xfrm>
            <a:off x="9497173" y="3197610"/>
            <a:ext cx="526105" cy="400110"/>
          </a:xfrm>
          <a:prstGeom prst="rect">
            <a:avLst/>
          </a:prstGeom>
          <a:noFill/>
        </p:spPr>
        <p:txBody>
          <a:bodyPr wrap="none">
            <a:spAutoFit/>
          </a:bodyPr>
          <a:lstStyle/>
          <a:p>
            <a:pPr>
              <a:defRPr/>
            </a:pPr>
            <a:r>
              <a:t>4,y</a:t>
            </a:r>
          </a:p>
        </p:txBody>
      </p:sp>
      <p:sp>
        <p:nvSpPr>
          <p:cNvPr id="27" name="TextBox 26"/>
          <p:cNvSpPr txBox="1"/>
          <p:nvPr/>
        </p:nvSpPr>
        <p:spPr>
          <a:xfrm>
            <a:off x="9438034" y="3267919"/>
            <a:ext cx="602852" cy="301972"/>
          </a:xfrm>
          <a:prstGeom prst="rect">
            <a:avLst/>
          </a:prstGeom>
          <a:noFill/>
        </p:spPr>
        <p:txBody>
          <a:bodyPr wrap="none">
            <a:spAutoFit/>
          </a:bodyPr>
          <a:lstStyle/>
          <a:p>
            <a:pPr>
              <a:defRPr/>
            </a:pPr>
          </a:p>
        </p:txBody>
      </p:sp>
      <p:sp>
        <p:nvSpPr>
          <p:cNvPr id="28" name="TextBox 27"/>
          <p:cNvSpPr txBox="1"/>
          <p:nvPr/>
        </p:nvSpPr>
        <p:spPr>
          <a:xfrm>
            <a:off x="2380129" y="3488080"/>
            <a:ext cx="1026243" cy="400110"/>
          </a:xfrm>
          <a:prstGeom prst="rect">
            <a:avLst/>
          </a:prstGeom>
          <a:noFill/>
        </p:spPr>
        <p:txBody>
          <a:bodyPr wrap="none">
            <a:spAutoFit/>
          </a:bodyPr>
          <a:lstStyle/>
          <a:p>
            <a:pPr>
              <a:defRPr/>
            </a:pPr>
            <a:r>
              <a:t>uxyvwz</a:t>
            </a:r>
          </a:p>
        </p:txBody>
      </p:sp>
      <p:sp>
        <p:nvSpPr>
          <p:cNvPr id="29" name="TextBox 28"/>
          <p:cNvSpPr txBox="1"/>
          <p:nvPr/>
        </p:nvSpPr>
        <p:spPr>
          <a:xfrm>
            <a:off x="838199" y="354060"/>
            <a:ext cx="11179629" cy="894622"/>
          </a:xfrm>
          <a:prstGeom prst="rect">
            <a:avLst/>
          </a:prstGeom>
          <a:noFill/>
        </p:spPr>
        <p:txBody>
          <a:bodyPr wrap="none">
            <a:spAutoFit/>
          </a:bodyPr>
          <a:lstStyle/>
          <a:p>
            <a:pPr>
              <a:defRPr/>
            </a:pPr>
            <a:r>
              <a:t>Dijkstra’s Algorithm: an Example</a:t>
            </a:r>
          </a:p>
        </p:txBody>
      </p:sp>
    </p:spTree>
  </p:cSld>
  <p:clrMapOvr>
    <a:masterClrMapping/>
  </p:clrMapOvr>
</p:sld>
</file>

<file path=ppt/slides/slide5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397181" y="1647825"/>
            <a:ext cx="706437" cy="2225675"/>
          </a:xfrm>
          <a:prstGeom prst="rect">
            <a:avLst/>
          </a:prstGeom>
          <a:noFill/>
        </p:spPr>
        <p:txBody>
          <a:bodyPr wrap="none">
            <a:spAutoFit/>
          </a:bodyPr>
          <a:lstStyle/>
          <a:p>
            <a:pPr>
              <a:defRPr/>
            </a:pPr>
            <a:r>
              <a:t>Step</a:t>
            </a:r>
          </a:p>
          <a:p>
            <a:pPr>
              <a:defRPr/>
            </a:pPr>
            <a:r>
              <a:t>0</a:t>
            </a:r>
          </a:p>
          <a:p>
            <a:pPr>
              <a:defRPr/>
            </a:pPr>
            <a:r>
              <a:t>1</a:t>
            </a:r>
          </a:p>
          <a:p>
            <a:pPr>
              <a:defRPr/>
            </a:pPr>
            <a:r>
              <a:t>2</a:t>
            </a:r>
          </a:p>
          <a:p>
            <a:pPr>
              <a:defRPr/>
            </a:pPr>
            <a:r>
              <a:t>3</a:t>
            </a:r>
          </a:p>
          <a:p>
            <a:pPr>
              <a:defRPr/>
            </a:pPr>
            <a:r>
              <a:t>4</a:t>
            </a:r>
          </a:p>
          <a:p>
            <a:pPr>
              <a:defRPr/>
            </a:pPr>
            <a:r>
              <a:t>5</a:t>
            </a:r>
          </a:p>
        </p:txBody>
      </p:sp>
      <p:sp>
        <p:nvSpPr>
          <p:cNvPr id="3" name="TextBox 2"/>
          <p:cNvSpPr txBox="1"/>
          <p:nvPr/>
        </p:nvSpPr>
        <p:spPr>
          <a:xfrm>
            <a:off x="3007285" y="1657350"/>
            <a:ext cx="420308" cy="400110"/>
          </a:xfrm>
          <a:prstGeom prst="rect">
            <a:avLst/>
          </a:prstGeom>
          <a:noFill/>
        </p:spPr>
        <p:txBody>
          <a:bodyPr wrap="none">
            <a:spAutoFit/>
          </a:bodyPr>
          <a:lstStyle/>
          <a:p>
            <a:pPr>
              <a:defRPr/>
            </a:pPr>
            <a:r>
              <a:t>N'</a:t>
            </a:r>
          </a:p>
        </p:txBody>
      </p:sp>
      <p:sp>
        <p:nvSpPr>
          <p:cNvPr id="4" name="TextBox 3"/>
          <p:cNvSpPr txBox="1"/>
          <p:nvPr/>
        </p:nvSpPr>
        <p:spPr>
          <a:xfrm>
            <a:off x="3932260" y="1626727"/>
            <a:ext cx="1180130" cy="400110"/>
          </a:xfrm>
          <a:prstGeom prst="rect">
            <a:avLst/>
          </a:prstGeom>
          <a:noFill/>
        </p:spPr>
        <p:txBody>
          <a:bodyPr wrap="none">
            <a:spAutoFit/>
          </a:bodyPr>
          <a:lstStyle/>
          <a:p>
            <a:pPr>
              <a:defRPr/>
            </a:pPr>
            <a:r>
              <a:t>D(v),p(v)</a:t>
            </a:r>
          </a:p>
        </p:txBody>
      </p:sp>
      <p:sp>
        <p:nvSpPr>
          <p:cNvPr id="5" name="TextBox 4"/>
          <p:cNvSpPr txBox="1"/>
          <p:nvPr/>
        </p:nvSpPr>
        <p:spPr>
          <a:xfrm>
            <a:off x="6534634" y="1626726"/>
            <a:ext cx="1180131" cy="400110"/>
          </a:xfrm>
          <a:prstGeom prst="rect">
            <a:avLst/>
          </a:prstGeom>
          <a:noFill/>
        </p:spPr>
        <p:txBody>
          <a:bodyPr wrap="none">
            <a:spAutoFit/>
          </a:bodyPr>
          <a:lstStyle/>
          <a:p>
            <a:pPr>
              <a:defRPr/>
            </a:pPr>
            <a:r>
              <a:t>D(x),p(x)</a:t>
            </a:r>
          </a:p>
        </p:txBody>
      </p:sp>
      <p:sp>
        <p:nvSpPr>
          <p:cNvPr id="6" name="TextBox 5"/>
          <p:cNvSpPr txBox="1"/>
          <p:nvPr/>
        </p:nvSpPr>
        <p:spPr>
          <a:xfrm>
            <a:off x="7856559" y="1638300"/>
            <a:ext cx="1180131" cy="400110"/>
          </a:xfrm>
          <a:prstGeom prst="rect">
            <a:avLst/>
          </a:prstGeom>
          <a:noFill/>
        </p:spPr>
        <p:txBody>
          <a:bodyPr wrap="none">
            <a:spAutoFit/>
          </a:bodyPr>
          <a:lstStyle/>
          <a:p>
            <a:pPr>
              <a:defRPr/>
            </a:pPr>
            <a:r>
              <a:t>D(y),p(y)</a:t>
            </a:r>
          </a:p>
        </p:txBody>
      </p:sp>
      <p:sp>
        <p:nvSpPr>
          <p:cNvPr id="7" name="TextBox 6"/>
          <p:cNvSpPr txBox="1"/>
          <p:nvPr/>
        </p:nvSpPr>
        <p:spPr>
          <a:xfrm>
            <a:off x="9163535" y="1638300"/>
            <a:ext cx="1180130" cy="400110"/>
          </a:xfrm>
          <a:prstGeom prst="rect">
            <a:avLst/>
          </a:prstGeom>
          <a:noFill/>
        </p:spPr>
        <p:txBody>
          <a:bodyPr wrap="none">
            <a:spAutoFit/>
          </a:bodyPr>
          <a:lstStyle/>
          <a:p>
            <a:pPr>
              <a:defRPr/>
            </a:pPr>
            <a:r>
              <a:t>D(z),p(z)</a:t>
            </a:r>
          </a:p>
        </p:txBody>
      </p:sp>
      <p:sp>
        <p:nvSpPr>
          <p:cNvPr id="8" name="TextBox 7"/>
          <p:cNvSpPr txBox="1"/>
          <p:nvPr/>
        </p:nvSpPr>
        <p:spPr>
          <a:xfrm>
            <a:off x="1519418" y="1998662"/>
            <a:ext cx="8505825" cy="9525"/>
          </a:xfrm>
          <a:prstGeom prst="rect">
            <a:avLst/>
          </a:prstGeom>
          <a:noFill/>
        </p:spPr>
        <p:txBody>
          <a:bodyPr wrap="none">
            <a:spAutoFit/>
          </a:bodyPr>
          <a:lstStyle/>
          <a:p>
            <a:pPr>
              <a:defRPr/>
            </a:pPr>
          </a:p>
        </p:txBody>
      </p:sp>
      <p:sp>
        <p:nvSpPr>
          <p:cNvPr id="9" name="TextBox 8"/>
          <p:cNvSpPr txBox="1"/>
          <p:nvPr/>
        </p:nvSpPr>
        <p:spPr>
          <a:xfrm>
            <a:off x="5169951" y="1633417"/>
            <a:ext cx="1295547" cy="400110"/>
          </a:xfrm>
          <a:prstGeom prst="rect">
            <a:avLst/>
          </a:prstGeom>
          <a:noFill/>
        </p:spPr>
        <p:txBody>
          <a:bodyPr wrap="none">
            <a:spAutoFit/>
          </a:bodyPr>
          <a:lstStyle/>
          <a:p>
            <a:pPr>
              <a:defRPr/>
            </a:pPr>
            <a:r>
              <a:t>D(w),p(w)</a:t>
            </a:r>
          </a:p>
        </p:txBody>
      </p:sp>
      <p:sp>
        <p:nvSpPr>
          <p:cNvPr id="10" name="TextBox 9"/>
          <p:cNvSpPr txBox="1"/>
          <p:nvPr/>
        </p:nvSpPr>
        <p:spPr>
          <a:xfrm>
            <a:off x="3082181" y="1941646"/>
            <a:ext cx="327334" cy="400110"/>
          </a:xfrm>
          <a:prstGeom prst="rect">
            <a:avLst/>
          </a:prstGeom>
          <a:noFill/>
        </p:spPr>
        <p:txBody>
          <a:bodyPr wrap="none">
            <a:spAutoFit/>
          </a:bodyPr>
          <a:lstStyle/>
          <a:p>
            <a:pPr>
              <a:defRPr/>
            </a:pPr>
            <a:r>
              <a:t>u</a:t>
            </a:r>
          </a:p>
        </p:txBody>
      </p:sp>
      <p:sp>
        <p:nvSpPr>
          <p:cNvPr id="11" name="TextBox 10"/>
          <p:cNvSpPr txBox="1"/>
          <p:nvPr/>
        </p:nvSpPr>
        <p:spPr>
          <a:xfrm>
            <a:off x="5517465" y="3427169"/>
            <a:ext cx="1221809" cy="2308324"/>
          </a:xfrm>
          <a:prstGeom prst="rect">
            <a:avLst/>
          </a:prstGeom>
          <a:noFill/>
        </p:spPr>
        <p:txBody>
          <a:bodyPr wrap="none">
            <a:spAutoFit/>
          </a:bodyPr>
          <a:lstStyle/>
          <a:p>
            <a:pPr>
              <a:defRPr/>
            </a:pPr>
          </a:p>
          <a:p>
            <a:pPr>
              <a:defRPr/>
            </a:pPr>
            <a:r>
              <a:t>8   Loop </a:t>
            </a:r>
          </a:p>
          <a:p>
            <a:pPr>
              <a:defRPr/>
            </a:pPr>
            <a:r>
              <a:t>9     </a:t>
            </a:r>
          </a:p>
          <a:p>
            <a:pPr>
              <a:defRPr/>
            </a:pPr>
            <a:r>
              <a:t>10</a:t>
            </a:r>
          </a:p>
          <a:p>
            <a:pPr>
              <a:defRPr/>
            </a:pPr>
            <a:r>
              <a:t>11</a:t>
            </a:r>
          </a:p>
          <a:p>
            <a:pPr>
              <a:defRPr/>
            </a:pPr>
            <a:r>
              <a:t>    </a:t>
            </a:r>
          </a:p>
        </p:txBody>
      </p:sp>
      <p:sp>
        <p:nvSpPr>
          <p:cNvPr id="12" name="TextBox 11"/>
          <p:cNvSpPr txBox="1"/>
          <p:nvPr/>
        </p:nvSpPr>
        <p:spPr>
          <a:xfrm>
            <a:off x="6076265" y="3750132"/>
            <a:ext cx="5864426" cy="1200329"/>
          </a:xfrm>
          <a:prstGeom prst="rect">
            <a:avLst/>
          </a:prstGeom>
          <a:noFill/>
        </p:spPr>
        <p:txBody>
          <a:bodyPr wrap="none">
            <a:spAutoFit/>
          </a:bodyPr>
          <a:lstStyle/>
          <a:p>
            <a:pPr>
              <a:defRPr/>
            </a:pPr>
          </a:p>
          <a:p>
            <a:pPr>
              <a:defRPr/>
            </a:pPr>
            <a:r>
              <a:t> find a not in N' such that D(a) is a minimum </a:t>
            </a:r>
          </a:p>
          <a:p>
            <a:pPr>
              <a:defRPr/>
            </a:pPr>
            <a:r>
              <a:t> add a to N' </a:t>
            </a:r>
          </a:p>
        </p:txBody>
      </p:sp>
      <p:sp>
        <p:nvSpPr>
          <p:cNvPr id="13" name="TextBox 12"/>
          <p:cNvSpPr txBox="1"/>
          <p:nvPr/>
        </p:nvSpPr>
        <p:spPr>
          <a:xfrm>
            <a:off x="6843529" y="2025568"/>
            <a:ext cx="602852" cy="301972"/>
          </a:xfrm>
          <a:prstGeom prst="rect">
            <a:avLst/>
          </a:prstGeom>
          <a:noFill/>
        </p:spPr>
        <p:txBody>
          <a:bodyPr wrap="none">
            <a:spAutoFit/>
          </a:bodyPr>
          <a:lstStyle/>
          <a:p>
            <a:pPr>
              <a:defRPr/>
            </a:pPr>
          </a:p>
        </p:txBody>
      </p:sp>
      <p:sp>
        <p:nvSpPr>
          <p:cNvPr id="14" name="TextBox 13"/>
          <p:cNvSpPr txBox="1"/>
          <p:nvPr/>
        </p:nvSpPr>
        <p:spPr>
          <a:xfrm>
            <a:off x="2958516" y="2241520"/>
            <a:ext cx="455574" cy="400110"/>
          </a:xfrm>
          <a:prstGeom prst="rect">
            <a:avLst/>
          </a:prstGeom>
          <a:noFill/>
        </p:spPr>
        <p:txBody>
          <a:bodyPr wrap="none">
            <a:spAutoFit/>
          </a:bodyPr>
          <a:lstStyle/>
          <a:p>
            <a:pPr>
              <a:defRPr/>
            </a:pPr>
            <a:r>
              <a:t>ux</a:t>
            </a:r>
          </a:p>
        </p:txBody>
      </p:sp>
      <p:sp>
        <p:nvSpPr>
          <p:cNvPr id="15" name="TextBox 14"/>
          <p:cNvSpPr txBox="1"/>
          <p:nvPr/>
        </p:nvSpPr>
        <p:spPr>
          <a:xfrm>
            <a:off x="4322868" y="1212035"/>
            <a:ext cx="346570" cy="523220"/>
          </a:xfrm>
          <a:prstGeom prst="rect">
            <a:avLst/>
          </a:prstGeom>
          <a:noFill/>
        </p:spPr>
        <p:txBody>
          <a:bodyPr wrap="none">
            <a:spAutoFit/>
          </a:bodyPr>
          <a:lstStyle/>
          <a:p>
            <a:pPr>
              <a:defRPr/>
            </a:pPr>
            <a:r>
              <a:t>v</a:t>
            </a:r>
          </a:p>
        </p:txBody>
      </p:sp>
      <p:sp>
        <p:nvSpPr>
          <p:cNvPr id="16" name="TextBox 15"/>
          <p:cNvSpPr txBox="1"/>
          <p:nvPr/>
        </p:nvSpPr>
        <p:spPr>
          <a:xfrm>
            <a:off x="5598013" y="1206430"/>
            <a:ext cx="441146" cy="523220"/>
          </a:xfrm>
          <a:prstGeom prst="rect">
            <a:avLst/>
          </a:prstGeom>
          <a:noFill/>
        </p:spPr>
        <p:txBody>
          <a:bodyPr wrap="none">
            <a:spAutoFit/>
          </a:bodyPr>
          <a:lstStyle/>
          <a:p>
            <a:pPr>
              <a:defRPr/>
            </a:pPr>
            <a:r>
              <a:t>w</a:t>
            </a:r>
          </a:p>
        </p:txBody>
      </p:sp>
      <p:sp>
        <p:nvSpPr>
          <p:cNvPr id="17" name="TextBox 16"/>
          <p:cNvSpPr txBox="1"/>
          <p:nvPr/>
        </p:nvSpPr>
        <p:spPr>
          <a:xfrm>
            <a:off x="6907883" y="1200825"/>
            <a:ext cx="340158" cy="523220"/>
          </a:xfrm>
          <a:prstGeom prst="rect">
            <a:avLst/>
          </a:prstGeom>
          <a:noFill/>
        </p:spPr>
        <p:txBody>
          <a:bodyPr wrap="none">
            <a:spAutoFit/>
          </a:bodyPr>
          <a:lstStyle/>
          <a:p>
            <a:pPr>
              <a:defRPr/>
            </a:pPr>
            <a:r>
              <a:t>x</a:t>
            </a:r>
          </a:p>
        </p:txBody>
      </p:sp>
      <p:sp>
        <p:nvSpPr>
          <p:cNvPr id="18" name="TextBox 17"/>
          <p:cNvSpPr txBox="1"/>
          <p:nvPr/>
        </p:nvSpPr>
        <p:spPr>
          <a:xfrm>
            <a:off x="8240903" y="1206795"/>
            <a:ext cx="346570" cy="523220"/>
          </a:xfrm>
          <a:prstGeom prst="rect">
            <a:avLst/>
          </a:prstGeom>
          <a:noFill/>
        </p:spPr>
        <p:txBody>
          <a:bodyPr wrap="none">
            <a:spAutoFit/>
          </a:bodyPr>
          <a:lstStyle/>
          <a:p>
            <a:pPr>
              <a:defRPr/>
            </a:pPr>
            <a:r>
              <a:t>y</a:t>
            </a:r>
          </a:p>
        </p:txBody>
      </p:sp>
      <p:sp>
        <p:nvSpPr>
          <p:cNvPr id="19" name="TextBox 18"/>
          <p:cNvSpPr txBox="1"/>
          <p:nvPr/>
        </p:nvSpPr>
        <p:spPr>
          <a:xfrm>
            <a:off x="9504473" y="1224340"/>
            <a:ext cx="325730" cy="523220"/>
          </a:xfrm>
          <a:prstGeom prst="rect">
            <a:avLst/>
          </a:prstGeom>
          <a:noFill/>
        </p:spPr>
        <p:txBody>
          <a:bodyPr wrap="none">
            <a:spAutoFit/>
          </a:bodyPr>
          <a:lstStyle/>
          <a:p>
            <a:pPr>
              <a:defRPr/>
            </a:pPr>
            <a:r>
              <a:t>z</a:t>
            </a:r>
          </a:p>
        </p:txBody>
      </p:sp>
      <p:sp>
        <p:nvSpPr>
          <p:cNvPr id="20" name="TextBox 19"/>
          <p:cNvSpPr txBox="1"/>
          <p:nvPr/>
        </p:nvSpPr>
        <p:spPr>
          <a:xfrm>
            <a:off x="8195837" y="2316864"/>
            <a:ext cx="602852" cy="301972"/>
          </a:xfrm>
          <a:prstGeom prst="rect">
            <a:avLst/>
          </a:prstGeom>
          <a:noFill/>
        </p:spPr>
        <p:txBody>
          <a:bodyPr wrap="none">
            <a:spAutoFit/>
          </a:bodyPr>
          <a:lstStyle/>
          <a:p>
            <a:pPr>
              <a:defRPr/>
            </a:pPr>
          </a:p>
        </p:txBody>
      </p:sp>
      <p:sp>
        <p:nvSpPr>
          <p:cNvPr id="21" name="TextBox 20"/>
          <p:cNvSpPr txBox="1"/>
          <p:nvPr/>
        </p:nvSpPr>
        <p:spPr>
          <a:xfrm>
            <a:off x="2816771" y="2546463"/>
            <a:ext cx="583814" cy="400110"/>
          </a:xfrm>
          <a:prstGeom prst="rect">
            <a:avLst/>
          </a:prstGeom>
          <a:noFill/>
        </p:spPr>
        <p:txBody>
          <a:bodyPr wrap="none">
            <a:spAutoFit/>
          </a:bodyPr>
          <a:lstStyle/>
          <a:p>
            <a:pPr>
              <a:defRPr/>
            </a:pPr>
            <a:r>
              <a:t>uxy</a:t>
            </a:r>
          </a:p>
        </p:txBody>
      </p:sp>
      <p:sp>
        <p:nvSpPr>
          <p:cNvPr id="22" name="TextBox 21"/>
          <p:cNvSpPr txBox="1"/>
          <p:nvPr/>
        </p:nvSpPr>
        <p:spPr>
          <a:xfrm>
            <a:off x="4252576" y="2608159"/>
            <a:ext cx="602852" cy="301972"/>
          </a:xfrm>
          <a:prstGeom prst="rect">
            <a:avLst/>
          </a:prstGeom>
          <a:noFill/>
        </p:spPr>
        <p:txBody>
          <a:bodyPr wrap="none">
            <a:spAutoFit/>
          </a:bodyPr>
          <a:lstStyle/>
          <a:p>
            <a:pPr>
              <a:defRPr/>
            </a:pPr>
          </a:p>
        </p:txBody>
      </p:sp>
      <p:sp>
        <p:nvSpPr>
          <p:cNvPr id="23" name="TextBox 22"/>
          <p:cNvSpPr txBox="1"/>
          <p:nvPr/>
        </p:nvSpPr>
        <p:spPr>
          <a:xfrm>
            <a:off x="2698178" y="2856764"/>
            <a:ext cx="712054" cy="400110"/>
          </a:xfrm>
          <a:prstGeom prst="rect">
            <a:avLst/>
          </a:prstGeom>
          <a:noFill/>
        </p:spPr>
        <p:txBody>
          <a:bodyPr wrap="none">
            <a:spAutoFit/>
          </a:bodyPr>
          <a:lstStyle/>
          <a:p>
            <a:pPr>
              <a:defRPr/>
            </a:pPr>
            <a:r>
              <a:t>uxyv</a:t>
            </a:r>
          </a:p>
        </p:txBody>
      </p:sp>
      <p:sp>
        <p:nvSpPr>
          <p:cNvPr id="24" name="TextBox 23"/>
          <p:cNvSpPr txBox="1"/>
          <p:nvPr/>
        </p:nvSpPr>
        <p:spPr>
          <a:xfrm>
            <a:off x="5545236" y="2930322"/>
            <a:ext cx="602852" cy="301972"/>
          </a:xfrm>
          <a:prstGeom prst="rect">
            <a:avLst/>
          </a:prstGeom>
          <a:noFill/>
        </p:spPr>
        <p:txBody>
          <a:bodyPr wrap="none">
            <a:spAutoFit/>
          </a:bodyPr>
          <a:lstStyle/>
          <a:p>
            <a:pPr>
              <a:defRPr/>
            </a:pPr>
          </a:p>
        </p:txBody>
      </p:sp>
      <p:sp>
        <p:nvSpPr>
          <p:cNvPr id="25" name="TextBox 24"/>
          <p:cNvSpPr txBox="1"/>
          <p:nvPr/>
        </p:nvSpPr>
        <p:spPr>
          <a:xfrm>
            <a:off x="2521874" y="3178926"/>
            <a:ext cx="898003" cy="400110"/>
          </a:xfrm>
          <a:prstGeom prst="rect">
            <a:avLst/>
          </a:prstGeom>
          <a:noFill/>
        </p:spPr>
        <p:txBody>
          <a:bodyPr wrap="none">
            <a:spAutoFit/>
          </a:bodyPr>
          <a:lstStyle/>
          <a:p>
            <a:pPr>
              <a:defRPr/>
            </a:pPr>
            <a:r>
              <a:t>uxyvw</a:t>
            </a:r>
          </a:p>
        </p:txBody>
      </p:sp>
      <p:sp>
        <p:nvSpPr>
          <p:cNvPr id="26" name="TextBox 25"/>
          <p:cNvSpPr txBox="1"/>
          <p:nvPr/>
        </p:nvSpPr>
        <p:spPr>
          <a:xfrm>
            <a:off x="9497173" y="3197610"/>
            <a:ext cx="526105" cy="400110"/>
          </a:xfrm>
          <a:prstGeom prst="rect">
            <a:avLst/>
          </a:prstGeom>
          <a:noFill/>
        </p:spPr>
        <p:txBody>
          <a:bodyPr wrap="none">
            <a:spAutoFit/>
          </a:bodyPr>
          <a:lstStyle/>
          <a:p>
            <a:pPr>
              <a:defRPr/>
            </a:pPr>
            <a:r>
              <a:t>4,y</a:t>
            </a:r>
          </a:p>
        </p:txBody>
      </p:sp>
      <p:sp>
        <p:nvSpPr>
          <p:cNvPr id="27" name="TextBox 26"/>
          <p:cNvSpPr txBox="1"/>
          <p:nvPr/>
        </p:nvSpPr>
        <p:spPr>
          <a:xfrm>
            <a:off x="9438034" y="3267919"/>
            <a:ext cx="602852" cy="301972"/>
          </a:xfrm>
          <a:prstGeom prst="rect">
            <a:avLst/>
          </a:prstGeom>
          <a:noFill/>
        </p:spPr>
        <p:txBody>
          <a:bodyPr wrap="none">
            <a:spAutoFit/>
          </a:bodyPr>
          <a:lstStyle/>
          <a:p>
            <a:pPr>
              <a:defRPr/>
            </a:pPr>
          </a:p>
        </p:txBody>
      </p:sp>
      <p:sp>
        <p:nvSpPr>
          <p:cNvPr id="28" name="TextBox 27"/>
          <p:cNvSpPr txBox="1"/>
          <p:nvPr/>
        </p:nvSpPr>
        <p:spPr>
          <a:xfrm>
            <a:off x="2380129" y="3488080"/>
            <a:ext cx="1026243" cy="400110"/>
          </a:xfrm>
          <a:prstGeom prst="rect">
            <a:avLst/>
          </a:prstGeom>
          <a:noFill/>
        </p:spPr>
        <p:txBody>
          <a:bodyPr wrap="none">
            <a:spAutoFit/>
          </a:bodyPr>
          <a:lstStyle/>
          <a:p>
            <a:pPr>
              <a:defRPr/>
            </a:pPr>
            <a:r>
              <a:t>uxyvwz</a:t>
            </a:r>
          </a:p>
        </p:txBody>
      </p:sp>
      <p:sp>
        <p:nvSpPr>
          <p:cNvPr id="29" name="TextBox 28"/>
          <p:cNvSpPr txBox="1"/>
          <p:nvPr/>
        </p:nvSpPr>
        <p:spPr>
          <a:xfrm>
            <a:off x="6149273" y="4882988"/>
            <a:ext cx="5767028" cy="769441"/>
          </a:xfrm>
          <a:prstGeom prst="rect">
            <a:avLst/>
          </a:prstGeom>
          <a:noFill/>
        </p:spPr>
        <p:txBody>
          <a:bodyPr wrap="none">
            <a:spAutoFit/>
          </a:bodyPr>
          <a:lstStyle/>
          <a:p>
            <a:pPr>
              <a:defRPr/>
            </a:pPr>
            <a:r>
              <a:t>update D(b) for all b adjacent to a and not in N' : </a:t>
            </a:r>
          </a:p>
          <a:p>
            <a:pPr>
              <a:defRPr/>
            </a:pPr>
            <a:r>
              <a:t>     D(b) = min ( D(b), D(a) + ca,b ) </a:t>
            </a:r>
          </a:p>
        </p:txBody>
      </p:sp>
      <p:sp>
        <p:nvSpPr>
          <p:cNvPr id="30" name="TextBox 29"/>
          <p:cNvSpPr txBox="1"/>
          <p:nvPr/>
        </p:nvSpPr>
        <p:spPr>
          <a:xfrm>
            <a:off x="838199" y="354060"/>
            <a:ext cx="11179629" cy="894622"/>
          </a:xfrm>
          <a:prstGeom prst="rect">
            <a:avLst/>
          </a:prstGeom>
          <a:noFill/>
        </p:spPr>
        <p:txBody>
          <a:bodyPr wrap="none">
            <a:spAutoFit/>
          </a:bodyPr>
          <a:lstStyle/>
          <a:p>
            <a:pPr>
              <a:defRPr/>
            </a:pPr>
            <a:r>
              <a:t>Dijkstra’s Algorithm: an Example</a:t>
            </a:r>
          </a:p>
        </p:txBody>
      </p:sp>
    </p:spTree>
  </p:cSld>
  <p:clrMapOvr>
    <a:masterClrMapping/>
  </p:clrMapOvr>
</p:sld>
</file>

<file path=ppt/slides/slide5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41194" y="3975560"/>
            <a:ext cx="4752135" cy="461665"/>
          </a:xfrm>
          <a:prstGeom prst="rect">
            <a:avLst/>
          </a:prstGeom>
          <a:noFill/>
        </p:spPr>
        <p:txBody>
          <a:bodyPr wrap="none">
            <a:spAutoFit/>
          </a:bodyPr>
          <a:lstStyle/>
          <a:p>
            <a:pPr>
              <a:defRPr/>
            </a:pPr>
            <a:r>
              <a:t>resulting least-cost-path tree from u:</a:t>
            </a:r>
          </a:p>
        </p:txBody>
      </p:sp>
      <p:sp>
        <p:nvSpPr>
          <p:cNvPr id="3" name="TextBox 2"/>
          <p:cNvSpPr txBox="1"/>
          <p:nvPr/>
        </p:nvSpPr>
        <p:spPr>
          <a:xfrm>
            <a:off x="838199" y="354060"/>
            <a:ext cx="11179629" cy="894622"/>
          </a:xfrm>
          <a:prstGeom prst="rect">
            <a:avLst/>
          </a:prstGeom>
          <a:noFill/>
        </p:spPr>
        <p:txBody>
          <a:bodyPr wrap="none">
            <a:spAutoFit/>
          </a:bodyPr>
          <a:lstStyle/>
          <a:p>
            <a:pPr>
              <a:defRPr/>
            </a:pPr>
            <a:r>
              <a:t>Dijkstra’s Algorithm: an Example</a:t>
            </a:r>
          </a:p>
        </p:txBody>
      </p:sp>
    </p:spTree>
  </p:cSld>
  <p:clrMapOvr>
    <a:masterClrMapping/>
  </p:clrMapOvr>
</p:sld>
</file>

<file path=ppt/slides/slide5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354060"/>
            <a:ext cx="11179629" cy="894622"/>
          </a:xfrm>
          <a:prstGeom prst="rect">
            <a:avLst/>
          </a:prstGeom>
          <a:noFill/>
        </p:spPr>
        <p:txBody>
          <a:bodyPr wrap="none">
            <a:spAutoFit/>
          </a:bodyPr>
          <a:lstStyle/>
          <a:p>
            <a:pPr>
              <a:defRPr/>
            </a:pPr>
            <a:r>
              <a:t>Dijkstra’s Algorithm: Discussion</a:t>
            </a:r>
          </a:p>
        </p:txBody>
      </p:sp>
      <p:sp>
        <p:nvSpPr>
          <p:cNvPr id="3" name="TextBox 2"/>
          <p:cNvSpPr txBox="1"/>
          <p:nvPr/>
        </p:nvSpPr>
        <p:spPr>
          <a:xfrm>
            <a:off x="739458" y="1447800"/>
            <a:ext cx="8709342" cy="2484119"/>
          </a:xfrm>
          <a:prstGeom prst="rect">
            <a:avLst/>
          </a:prstGeom>
          <a:noFill/>
        </p:spPr>
        <p:txBody>
          <a:bodyPr wrap="none">
            <a:spAutoFit/>
          </a:bodyPr>
          <a:lstStyle/>
          <a:p>
            <a:pPr>
              <a:defRPr/>
            </a:pPr>
            <a:r>
              <a:t>Algorithm complexity: n nodes</a:t>
            </a:r>
          </a:p>
          <a:p>
            <a:pPr>
              <a:defRPr/>
            </a:pPr>
            <a:r>
              <a:t>Each of n iteration: need to check all nodes, w, not in N</a:t>
            </a:r>
          </a:p>
          <a:p>
            <a:pPr>
              <a:defRPr/>
            </a:pPr>
            <a:r>
              <a:t>n(n+1)/2 comparisons: O(n2) complexity</a:t>
            </a:r>
          </a:p>
          <a:p>
            <a:pPr>
              <a:defRPr/>
            </a:pPr>
            <a:r>
              <a:t>More efficient implementations possible: O(nlogn)</a:t>
            </a:r>
          </a:p>
        </p:txBody>
      </p:sp>
      <p:sp>
        <p:nvSpPr>
          <p:cNvPr id="4" name="TextBox 3"/>
          <p:cNvSpPr txBox="1"/>
          <p:nvPr/>
        </p:nvSpPr>
        <p:spPr>
          <a:xfrm>
            <a:off x="739458" y="3843020"/>
            <a:ext cx="11310302" cy="2832100"/>
          </a:xfrm>
          <a:prstGeom prst="rect">
            <a:avLst/>
          </a:prstGeom>
          <a:noFill/>
        </p:spPr>
        <p:txBody>
          <a:bodyPr wrap="none">
            <a:spAutoFit/>
          </a:bodyPr>
          <a:lstStyle/>
          <a:p>
            <a:pPr>
              <a:defRPr/>
            </a:pPr>
            <a:r>
              <a:t>Message complexity: </a:t>
            </a:r>
          </a:p>
          <a:p>
            <a:pPr>
              <a:defRPr/>
            </a:pPr>
            <a:r>
              <a:t>Each router must broadcast its link state information to other n routers </a:t>
            </a:r>
          </a:p>
          <a:p>
            <a:pPr>
              <a:defRPr/>
            </a:pPr>
            <a:r>
              <a:t>Efficient (and interesting!) broadcast algorithms: O(n) link crossings to disseminate a broadcast message from one source</a:t>
            </a:r>
          </a:p>
          <a:p>
            <a:pPr>
              <a:defRPr/>
            </a:pPr>
            <a:r>
              <a:t>Each router’s message crosses O(n) links: overall message complexity: O(n2)</a:t>
            </a:r>
          </a:p>
        </p:txBody>
      </p:sp>
    </p:spTree>
  </p:cSld>
  <p:clrMapOvr>
    <a:masterClrMapping/>
  </p:clrMapOvr>
</p:sld>
</file>

<file path=ppt/slides/slide5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6, Lecture 1: IP Header and IP Security</a:t>
            </a:r>
          </a:p>
        </p:txBody>
      </p:sp>
    </p:spTree>
  </p:cSld>
  <p:clrMapOvr>
    <a:masterClrMapping/>
  </p:clrMapOvr>
</p:sld>
</file>

<file path=ppt/slides/slide5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IP(v4) Header</a:t>
            </a:r>
          </a:p>
          <a:p>
            <a:pPr>
              <a:defRPr/>
            </a:pPr>
            <a:r>
              <a:t>IP Security</a:t>
            </a:r>
          </a:p>
          <a:p>
            <a:pPr>
              <a:defRPr/>
            </a:pPr>
          </a:p>
          <a:p>
            <a:pPr>
              <a:defRPr/>
            </a:pPr>
          </a:p>
        </p:txBody>
      </p:sp>
    </p:spTree>
  </p:cSld>
  <p:clrMapOvr>
    <a:masterClrMapping/>
  </p:clrMapOvr>
</p:sld>
</file>

<file path=ppt/slides/slide5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137652"/>
            <a:ext cx="10453141" cy="894622"/>
          </a:xfrm>
          <a:prstGeom prst="rect">
            <a:avLst/>
          </a:prstGeom>
          <a:noFill/>
        </p:spPr>
        <p:txBody>
          <a:bodyPr wrap="none">
            <a:spAutoFit/>
          </a:bodyPr>
          <a:lstStyle/>
          <a:p>
            <a:pPr>
              <a:defRPr/>
            </a:pPr>
            <a:r>
              <a:t>IP Header Design Goals</a:t>
            </a:r>
          </a:p>
        </p:txBody>
      </p:sp>
      <p:sp>
        <p:nvSpPr>
          <p:cNvPr id="3" name="TextBox 2"/>
          <p:cNvSpPr txBox="1"/>
          <p:nvPr/>
        </p:nvSpPr>
        <p:spPr>
          <a:xfrm>
            <a:off x="804793" y="1163699"/>
            <a:ext cx="10517777" cy="5030623"/>
          </a:xfrm>
          <a:prstGeom prst="rect">
            <a:avLst/>
          </a:prstGeom>
          <a:noFill/>
        </p:spPr>
        <p:txBody>
          <a:bodyPr wrap="none">
            <a:spAutoFit/>
          </a:bodyPr>
          <a:lstStyle/>
          <a:p>
            <a:pPr>
              <a:defRPr/>
            </a:pPr>
            <a:r>
              <a:t>Think of the IP header as an interface:</a:t>
            </a:r>
          </a:p>
          <a:p>
            <a:pPr>
              <a:defRPr/>
            </a:pPr>
            <a:r>
              <a:t>Forwarding and routing: allows the source and intermediate routers to exchange information</a:t>
            </a:r>
          </a:p>
          <a:p>
            <a:pPr>
              <a:defRPr/>
            </a:pPr>
            <a:r>
              <a:t>Data exchange: allows the source and destination to exchange information</a:t>
            </a:r>
          </a:p>
          <a:p>
            <a:pPr>
              <a:defRPr/>
            </a:pPr>
            <a:r>
              <a:t>Design goals:</a:t>
            </a:r>
          </a:p>
          <a:p>
            <a:pPr>
              <a:defRPr/>
            </a:pPr>
            <a:r>
              <a:t>Small: A larger IP header makes every single IP packet (IP datagram) larger</a:t>
            </a:r>
          </a:p>
          <a:p>
            <a:pPr>
              <a:defRPr/>
            </a:pPr>
            <a:r>
              <a:t>Simple: Routers have to process packets quickly</a:t>
            </a:r>
          </a:p>
          <a:p>
            <a:pPr>
              <a:defRPr/>
            </a:pPr>
            <a:r>
              <a:t>What fields are in the IP header?</a:t>
            </a:r>
          </a:p>
          <a:p>
            <a:pPr>
              <a:defRPr/>
            </a:pPr>
            <a:r>
              <a:t>It depends on what tasks IP needs to perform</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325563"/>
          </a:xfrm>
          <a:prstGeom prst="rect">
            <a:avLst/>
          </a:prstGeom>
          <a:noFill/>
        </p:spPr>
        <p:txBody>
          <a:bodyPr wrap="none">
            <a:spAutoFit/>
          </a:bodyPr>
          <a:lstStyle/>
          <a:p>
            <a:pPr>
              <a:defRPr/>
            </a:pPr>
            <a:r>
              <a:t>AES Algorithm: SubBytes()</a:t>
            </a:r>
          </a:p>
        </p:txBody>
      </p:sp>
      <p:sp>
        <p:nvSpPr>
          <p:cNvPr id="3" name="TextBox 2"/>
          <p:cNvSpPr txBox="1"/>
          <p:nvPr/>
        </p:nvSpPr>
        <p:spPr>
          <a:xfrm>
            <a:off x="838200" y="1825625"/>
            <a:ext cx="10515600" cy="1154642"/>
          </a:xfrm>
          <a:prstGeom prst="rect">
            <a:avLst/>
          </a:prstGeom>
          <a:noFill/>
        </p:spPr>
        <p:txBody>
          <a:bodyPr wrap="none">
            <a:spAutoFit/>
          </a:bodyPr>
          <a:lstStyle/>
          <a:p>
            <a:pPr>
              <a:defRPr/>
            </a:pPr>
            <a:r>
              <a:t>Replace each byte in the block with another byte using an 8-bit substitution box</a:t>
            </a:r>
          </a:p>
          <a:p>
            <a:pPr>
              <a:defRPr/>
            </a:pPr>
          </a:p>
        </p:txBody>
      </p:sp>
      <p:pic>
        <p:nvPicPr>
          <p:cNvPr id="4" name="Picture 3" descr="image.png"/>
          <p:cNvPicPr>
            <a:picLocks noChangeAspect="1"/>
          </p:cNvPicPr>
          <p:nvPr/>
        </p:nvPicPr>
        <p:blipFill>
          <a:blip r:embed="rId2"/>
          <a:stretch>
            <a:fillRect/>
          </a:stretch>
        </p:blipFill>
        <p:spPr>
          <a:xfrm>
            <a:off x="3174075" y="3115204"/>
            <a:ext cx="5843849" cy="2975900"/>
          </a:xfrm>
          <a:prstGeom prst="rect">
            <a:avLst/>
          </a:prstGeom>
        </p:spPr>
      </p:pic>
    </p:spTree>
  </p:cSld>
  <p:clrMapOvr>
    <a:masterClrMapping/>
  </p:clrMapOvr>
</p:sld>
</file>

<file path=ppt/slides/slide5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894622"/>
          </a:xfrm>
          <a:prstGeom prst="rect">
            <a:avLst/>
          </a:prstGeom>
          <a:noFill/>
        </p:spPr>
        <p:txBody>
          <a:bodyPr wrap="none">
            <a:spAutoFit/>
          </a:bodyPr>
          <a:lstStyle/>
          <a:p>
            <a:pPr>
              <a:defRPr/>
            </a:pPr>
            <a:r>
              <a:t>Introducing the IP Header</a:t>
            </a:r>
          </a:p>
        </p:txBody>
      </p:sp>
      <p:sp>
        <p:nvSpPr>
          <p:cNvPr id="3" name="TextBox 2"/>
          <p:cNvSpPr txBox="1"/>
          <p:nvPr/>
        </p:nvSpPr>
        <p:spPr>
          <a:xfrm>
            <a:off x="6394607" y="1102046"/>
            <a:ext cx="5415555" cy="1877437"/>
          </a:xfrm>
          <a:prstGeom prst="rect">
            <a:avLst/>
          </a:prstGeom>
          <a:noFill/>
        </p:spPr>
        <p:txBody>
          <a:bodyPr wrap="none">
            <a:spAutoFit/>
          </a:bodyPr>
          <a:lstStyle/>
          <a:p>
            <a:pPr>
              <a:defRPr/>
            </a:pPr>
            <a:r>
              <a:t>Our goal:</a:t>
            </a:r>
          </a:p>
          <a:p>
            <a:pPr>
              <a:defRPr/>
            </a:pPr>
            <a:r>
              <a:t>Understand the fields in IP header</a:t>
            </a:r>
          </a:p>
          <a:p>
            <a:pPr>
              <a:defRPr/>
            </a:pPr>
            <a:r>
              <a:t>Understand the design choices in making this header</a:t>
            </a:r>
          </a:p>
        </p:txBody>
      </p:sp>
      <p:sp>
        <p:nvSpPr>
          <p:cNvPr id="4" name="TextBox 3"/>
          <p:cNvSpPr txBox="1"/>
          <p:nvPr/>
        </p:nvSpPr>
        <p:spPr>
          <a:xfrm>
            <a:off x="10309806" y="4650074"/>
            <a:ext cx="1458914" cy="461635"/>
          </a:xfrm>
          <a:prstGeom prst="rect">
            <a:avLst/>
          </a:prstGeom>
          <a:noFill/>
        </p:spPr>
        <p:txBody>
          <a:bodyPr wrap="none">
            <a:spAutoFit/>
          </a:bodyPr>
          <a:lstStyle/>
          <a:p>
            <a:pPr>
              <a:defRPr/>
            </a:pPr>
            <a:r>
              <a:t>IP Header</a:t>
            </a:r>
          </a:p>
        </p:txBody>
      </p:sp>
      <p:sp>
        <p:nvSpPr>
          <p:cNvPr id="5" name="TextBox 4"/>
          <p:cNvSpPr txBox="1"/>
          <p:nvPr/>
        </p:nvSpPr>
        <p:spPr>
          <a:xfrm>
            <a:off x="10776150" y="6076814"/>
            <a:ext cx="1415850" cy="461635"/>
          </a:xfrm>
          <a:prstGeom prst="rect">
            <a:avLst/>
          </a:prstGeom>
          <a:noFill/>
        </p:spPr>
        <p:txBody>
          <a:bodyPr wrap="none">
            <a:spAutoFit/>
          </a:bodyPr>
          <a:lstStyle/>
          <a:p>
            <a:pPr>
              <a:defRPr/>
            </a:pPr>
            <a:r>
              <a:t>IP Payload</a:t>
            </a:r>
          </a:p>
        </p:txBody>
      </p:sp>
      <p:sp>
        <p:nvSpPr>
          <p:cNvPr id="6" name="TextBox 5"/>
          <p:cNvSpPr txBox="1"/>
          <p:nvPr/>
        </p:nvSpPr>
        <p:spPr>
          <a:xfrm>
            <a:off x="0" y="941924"/>
            <a:ext cx="6290632" cy="2291417"/>
          </a:xfrm>
          <a:prstGeom prst="rect">
            <a:avLst/>
          </a:prstGeom>
          <a:noFill/>
        </p:spPr>
        <p:txBody>
          <a:bodyPr wrap="none">
            <a:spAutoFit/>
          </a:bodyPr>
          <a:lstStyle/>
          <a:p>
            <a:pPr>
              <a:defRPr/>
            </a:pPr>
            <a:r>
              <a:t>What IP does (functions):</a:t>
            </a:r>
          </a:p>
          <a:p>
            <a:pPr>
              <a:defRPr/>
            </a:pPr>
            <a:r>
              <a:t>Addressing: IP addr, addr configuration &amp; translation</a:t>
            </a:r>
          </a:p>
          <a:p>
            <a:pPr>
              <a:defRPr/>
            </a:pPr>
            <a:r>
              <a:t>Encapsulation: Wraps segments in IP datagrams</a:t>
            </a:r>
          </a:p>
          <a:p>
            <a:pPr>
              <a:defRPr/>
            </a:pPr>
            <a:r>
              <a:t>Forwarding: Moves packets hop-by-hop</a:t>
            </a:r>
          </a:p>
          <a:p>
            <a:pPr>
              <a:defRPr/>
            </a:pPr>
            <a:r>
              <a:t>Fragmentation: Breaks/reassembles packets</a:t>
            </a:r>
          </a:p>
        </p:txBody>
      </p:sp>
    </p:spTree>
  </p:cSld>
  <p:clrMapOvr>
    <a:masterClrMapping/>
  </p:clrMapOvr>
</p:sld>
</file>

<file path=ppt/slides/slide5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IP Tasks</a:t>
            </a:r>
          </a:p>
        </p:txBody>
      </p:sp>
      <p:sp>
        <p:nvSpPr>
          <p:cNvPr id="3" name="TextBox 2"/>
          <p:cNvSpPr txBox="1"/>
          <p:nvPr/>
        </p:nvSpPr>
        <p:spPr>
          <a:xfrm>
            <a:off x="804793" y="1163699"/>
            <a:ext cx="10517777" cy="5030623"/>
          </a:xfrm>
          <a:prstGeom prst="rect">
            <a:avLst/>
          </a:prstGeom>
          <a:noFill/>
        </p:spPr>
        <p:txBody>
          <a:bodyPr wrap="none">
            <a:spAutoFit/>
          </a:bodyPr>
          <a:lstStyle/>
          <a:p>
            <a:pPr>
              <a:defRPr/>
            </a:pPr>
            <a:r>
              <a:t>IP functionality can be classified into 6 tasks. Some tasks are done by only routers or the destination host; Others are done by both:</a:t>
            </a:r>
          </a:p>
          <a:p>
            <a:pPr>
              <a:defRPr/>
            </a:pPr>
            <a:r>
              <a:t>Parse the packet (both router and destination)</a:t>
            </a:r>
          </a:p>
          <a:p>
            <a:pPr>
              <a:defRPr/>
            </a:pPr>
            <a:r>
              <a:t>Forward packet to the next hop (router only)</a:t>
            </a:r>
          </a:p>
          <a:p>
            <a:pPr>
              <a:defRPr/>
            </a:pPr>
            <a:r>
              <a:t>Tell the destination what to do next (destination only)</a:t>
            </a:r>
          </a:p>
          <a:p>
            <a:pPr>
              <a:defRPr/>
            </a:pPr>
            <a:r>
              <a:t>Send responses back to the source  (both router and destination)</a:t>
            </a:r>
          </a:p>
          <a:p>
            <a:pPr>
              <a:defRPr/>
            </a:pPr>
            <a:r>
              <a:t>Handle errors (both router and destination)</a:t>
            </a:r>
          </a:p>
          <a:p>
            <a:pPr>
              <a:defRPr/>
            </a:pPr>
            <a:r>
              <a:t>Specify any special packet handling (both router and destination)</a:t>
            </a:r>
          </a:p>
        </p:txBody>
      </p:sp>
    </p:spTree>
  </p:cSld>
  <p:clrMapOvr>
    <a:masterClrMapping/>
  </p:clrMapOvr>
</p:sld>
</file>

<file path=ppt/slides/slide5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1: Parse the Packet</a:t>
            </a:r>
          </a:p>
        </p:txBody>
      </p:sp>
      <p:sp>
        <p:nvSpPr>
          <p:cNvPr id="3" name="TextBox 2"/>
          <p:cNvSpPr txBox="1"/>
          <p:nvPr/>
        </p:nvSpPr>
        <p:spPr>
          <a:xfrm>
            <a:off x="-1" y="1166199"/>
            <a:ext cx="6844749" cy="1887652"/>
          </a:xfrm>
          <a:prstGeom prst="rect">
            <a:avLst/>
          </a:prstGeom>
          <a:noFill/>
        </p:spPr>
        <p:txBody>
          <a:bodyPr wrap="none">
            <a:spAutoFit/>
          </a:bodyPr>
          <a:lstStyle/>
          <a:p>
            <a:pPr>
              <a:defRPr/>
            </a:pPr>
            <a:r>
              <a:t>Version: What version of IP?</a:t>
            </a:r>
          </a:p>
          <a:p>
            <a:pPr>
              <a:defRPr/>
            </a:pPr>
            <a:r>
              <a:t>Header length (Internet Header Length (IHL)): </a:t>
            </a:r>
          </a:p>
          <a:p>
            <a:pPr>
              <a:defRPr/>
            </a:pPr>
            <a:r>
              <a:t> A 4-bit field called IHL that specifies the header length</a:t>
            </a:r>
          </a:p>
          <a:p>
            <a:pPr>
              <a:defRPr/>
            </a:pPr>
            <a:r>
              <a:t>Each value represents 4 bytes instead of 1 byte</a:t>
            </a:r>
          </a:p>
        </p:txBody>
      </p:sp>
      <p:sp>
        <p:nvSpPr>
          <p:cNvPr id="4" name="TextBox 3"/>
          <p:cNvSpPr txBox="1"/>
          <p:nvPr/>
        </p:nvSpPr>
        <p:spPr>
          <a:xfrm>
            <a:off x="6685746" y="1166199"/>
            <a:ext cx="5175786" cy="1631216"/>
          </a:xfrm>
          <a:prstGeom prst="rect">
            <a:avLst/>
          </a:prstGeom>
          <a:noFill/>
        </p:spPr>
        <p:txBody>
          <a:bodyPr wrap="none">
            <a:spAutoFit/>
          </a:bodyPr>
          <a:lstStyle/>
          <a:p>
            <a:pPr>
              <a:defRPr/>
            </a:pPr>
            <a:r>
              <a:t>Total length (measured in bytes): </a:t>
            </a:r>
          </a:p>
          <a:p>
            <a:pPr>
              <a:defRPr/>
            </a:pPr>
            <a:r>
              <a:t>Total Length = IP Header Length + IP Payload Length</a:t>
            </a:r>
          </a:p>
          <a:p>
            <a:pPr>
              <a:defRPr/>
            </a:pPr>
            <a:r>
              <a:t>Where does the packet end?</a:t>
            </a:r>
          </a:p>
        </p:txBody>
      </p:sp>
      <p:sp>
        <p:nvSpPr>
          <p:cNvPr id="5" name="TextBox 4"/>
          <p:cNvSpPr txBox="1"/>
          <p:nvPr/>
        </p:nvSpPr>
        <p:spPr>
          <a:xfrm>
            <a:off x="7083287" y="3648895"/>
            <a:ext cx="5108713" cy="2462213"/>
          </a:xfrm>
          <a:prstGeom prst="rect">
            <a:avLst/>
          </a:prstGeom>
          <a:noFill/>
        </p:spPr>
        <p:txBody>
          <a:bodyPr wrap="none">
            <a:spAutoFit/>
          </a:bodyPr>
          <a:lstStyle/>
          <a:p>
            <a:pPr>
              <a:defRPr/>
            </a:pPr>
            <a:r>
              <a:t>“Malformed Packet: IPv4”:</a:t>
            </a:r>
          </a:p>
          <a:p>
            <a:pPr>
              <a:defRPr/>
            </a:pPr>
            <a:r>
              <a:t>Wireshark detected something wrong</a:t>
            </a:r>
          </a:p>
          <a:p>
            <a:pPr>
              <a:defRPr/>
            </a:pPr>
            <a:r>
              <a:t>Packet capture error: Only part of the packet was captured</a:t>
            </a:r>
          </a:p>
          <a:p>
            <a:pPr>
              <a:defRPr/>
            </a:pPr>
            <a:r>
              <a:t>Network corruption: Packet was damaged in transit</a:t>
            </a:r>
          </a:p>
          <a:p>
            <a:pPr>
              <a:defRPr/>
            </a:pPr>
            <a:r>
              <a:t>Malicious packet: Deliberately crafted to be malformed, etc.</a:t>
            </a:r>
          </a:p>
        </p:txBody>
      </p:sp>
      <p:sp>
        <p:nvSpPr>
          <p:cNvPr id="6" name="TextBox 5"/>
          <p:cNvSpPr txBox="1"/>
          <p:nvPr/>
        </p:nvSpPr>
        <p:spPr>
          <a:xfrm>
            <a:off x="389020" y="6056245"/>
            <a:ext cx="11413958" cy="775803"/>
          </a:xfrm>
          <a:prstGeom prst="rect">
            <a:avLst/>
          </a:prstGeom>
          <a:noFill/>
        </p:spPr>
        <p:txBody>
          <a:bodyPr wrap="none">
            <a:spAutoFit/>
          </a:bodyPr>
          <a:lstStyle/>
          <a:p>
            <a:pPr>
              <a:defRPr/>
            </a:pPr>
            <a:r>
              <a:t>In a healthy IP packet, you'd see something like:</a:t>
            </a:r>
          </a:p>
          <a:p>
            <a:pPr>
              <a:defRPr/>
            </a:pPr>
            <a:r>
              <a:t>IHL: (0101) 20 bytes Total Length: 1500 bytes  IP Payload: 1500 - 20 = 1480 bytes (TCP/UDP/ICMP data)</a:t>
            </a:r>
          </a:p>
        </p:txBody>
      </p:sp>
    </p:spTree>
  </p:cSld>
  <p:clrMapOvr>
    <a:masterClrMapping/>
  </p:clrMapOvr>
</p:sld>
</file>

<file path=ppt/slides/slide5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2: Forward Packet to Next Hop</a:t>
            </a:r>
          </a:p>
        </p:txBody>
      </p:sp>
      <p:sp>
        <p:nvSpPr>
          <p:cNvPr id="3" name="TextBox 2"/>
          <p:cNvSpPr txBox="1"/>
          <p:nvPr/>
        </p:nvSpPr>
        <p:spPr>
          <a:xfrm>
            <a:off x="804793" y="1163700"/>
            <a:ext cx="10517777" cy="1041338"/>
          </a:xfrm>
          <a:prstGeom prst="rect">
            <a:avLst/>
          </a:prstGeom>
          <a:noFill/>
        </p:spPr>
        <p:txBody>
          <a:bodyPr wrap="none">
            <a:spAutoFit/>
          </a:bodyPr>
          <a:lstStyle/>
          <a:p>
            <a:pPr>
              <a:defRPr/>
            </a:pPr>
            <a:r>
              <a:t>Destination IP address</a:t>
            </a:r>
          </a:p>
        </p:txBody>
      </p:sp>
      <p:sp>
        <p:nvSpPr>
          <p:cNvPr id="4" name="TextBox 3"/>
          <p:cNvSpPr txBox="1"/>
          <p:nvPr/>
        </p:nvSpPr>
        <p:spPr>
          <a:xfrm>
            <a:off x="10309808" y="4436308"/>
            <a:ext cx="1458914" cy="461635"/>
          </a:xfrm>
          <a:prstGeom prst="rect">
            <a:avLst/>
          </a:prstGeom>
          <a:noFill/>
        </p:spPr>
        <p:txBody>
          <a:bodyPr wrap="none">
            <a:spAutoFit/>
          </a:bodyPr>
          <a:lstStyle/>
          <a:p>
            <a:pPr>
              <a:defRPr/>
            </a:pPr>
            <a:r>
              <a:t>IP Header</a:t>
            </a:r>
          </a:p>
        </p:txBody>
      </p:sp>
      <p:sp>
        <p:nvSpPr>
          <p:cNvPr id="5" name="TextBox 4"/>
          <p:cNvSpPr txBox="1"/>
          <p:nvPr/>
        </p:nvSpPr>
        <p:spPr>
          <a:xfrm>
            <a:off x="10776152" y="5863048"/>
            <a:ext cx="1415850" cy="461635"/>
          </a:xfrm>
          <a:prstGeom prst="rect">
            <a:avLst/>
          </a:prstGeom>
          <a:noFill/>
        </p:spPr>
        <p:txBody>
          <a:bodyPr wrap="none">
            <a:spAutoFit/>
          </a:bodyPr>
          <a:lstStyle/>
          <a:p>
            <a:pPr>
              <a:defRPr/>
            </a:pPr>
            <a:r>
              <a:t>IP Payload</a:t>
            </a:r>
          </a:p>
        </p:txBody>
      </p:sp>
    </p:spTree>
  </p:cSld>
  <p:clrMapOvr>
    <a:masterClrMapping/>
  </p:clrMapOvr>
</p:sld>
</file>

<file path=ppt/slides/slide5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3: Tell Destination What to Do Next</a:t>
            </a:r>
          </a:p>
        </p:txBody>
      </p:sp>
      <p:sp>
        <p:nvSpPr>
          <p:cNvPr id="3" name="TextBox 2"/>
          <p:cNvSpPr txBox="1"/>
          <p:nvPr/>
        </p:nvSpPr>
        <p:spPr>
          <a:xfrm>
            <a:off x="209706" y="933559"/>
            <a:ext cx="5580767" cy="2259209"/>
          </a:xfrm>
          <a:prstGeom prst="rect">
            <a:avLst/>
          </a:prstGeom>
          <a:noFill/>
        </p:spPr>
        <p:txBody>
          <a:bodyPr wrap="none">
            <a:spAutoFit/>
          </a:bodyPr>
          <a:lstStyle/>
          <a:p>
            <a:pPr>
              <a:defRPr/>
            </a:pPr>
            <a:r>
              <a:t>Protocol field: </a:t>
            </a:r>
          </a:p>
          <a:p>
            <a:pPr>
              <a:defRPr/>
            </a:pPr>
            <a:r>
              <a:t>Identify the Layer 4 (Transport Layer) protocol to pass the payload to</a:t>
            </a:r>
          </a:p>
          <a:p>
            <a:pPr>
              <a:defRPr/>
            </a:pPr>
            <a:r>
              <a:t>List of IP protocol numbers: https://en.wikipedia.org/wiki/List_of_IP_protocol_numbers</a:t>
            </a:r>
          </a:p>
        </p:txBody>
      </p:sp>
      <p:sp>
        <p:nvSpPr>
          <p:cNvPr id="4" name="TextBox 3"/>
          <p:cNvSpPr txBox="1"/>
          <p:nvPr/>
        </p:nvSpPr>
        <p:spPr>
          <a:xfrm>
            <a:off x="10309806" y="4813957"/>
            <a:ext cx="1458914" cy="461635"/>
          </a:xfrm>
          <a:prstGeom prst="rect">
            <a:avLst/>
          </a:prstGeom>
          <a:noFill/>
        </p:spPr>
        <p:txBody>
          <a:bodyPr wrap="none">
            <a:spAutoFit/>
          </a:bodyPr>
          <a:lstStyle/>
          <a:p>
            <a:pPr>
              <a:defRPr/>
            </a:pPr>
            <a:r>
              <a:t>IP Header</a:t>
            </a:r>
          </a:p>
        </p:txBody>
      </p:sp>
      <p:sp>
        <p:nvSpPr>
          <p:cNvPr id="5" name="TextBox 4"/>
          <p:cNvSpPr txBox="1"/>
          <p:nvPr/>
        </p:nvSpPr>
        <p:spPr>
          <a:xfrm>
            <a:off x="10776150" y="6240697"/>
            <a:ext cx="1415850" cy="461635"/>
          </a:xfrm>
          <a:prstGeom prst="rect">
            <a:avLst/>
          </a:prstGeom>
          <a:noFill/>
        </p:spPr>
        <p:txBody>
          <a:bodyPr wrap="none">
            <a:spAutoFit/>
          </a:bodyPr>
          <a:lstStyle/>
          <a:p>
            <a:pPr>
              <a:defRPr/>
            </a:pPr>
            <a:r>
              <a:t>IP Payload</a:t>
            </a:r>
          </a:p>
        </p:txBody>
      </p:sp>
      <p:pic>
        <p:nvPicPr>
          <p:cNvPr id="6" name="Picture 5" descr="image.png"/>
          <p:cNvPicPr>
            <a:picLocks noChangeAspect="1"/>
          </p:cNvPicPr>
          <p:nvPr/>
        </p:nvPicPr>
        <p:blipFill>
          <a:blip r:embed="rId2"/>
          <a:stretch>
            <a:fillRect/>
          </a:stretch>
        </p:blipFill>
        <p:spPr>
          <a:xfrm>
            <a:off x="6447990" y="985850"/>
            <a:ext cx="4874580" cy="2005312"/>
          </a:xfrm>
          <a:prstGeom prst="rect">
            <a:avLst/>
          </a:prstGeom>
        </p:spPr>
      </p:pic>
    </p:spTree>
  </p:cSld>
  <p:clrMapOvr>
    <a:masterClrMapping/>
  </p:clrMapOvr>
</p:sld>
</file>

<file path=ppt/slides/slide5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3: Tell Destination What to Do Next</a:t>
            </a:r>
          </a:p>
        </p:txBody>
      </p:sp>
      <p:sp>
        <p:nvSpPr>
          <p:cNvPr id="3" name="TextBox 2"/>
          <p:cNvSpPr txBox="1"/>
          <p:nvPr/>
        </p:nvSpPr>
        <p:spPr>
          <a:xfrm>
            <a:off x="804793" y="1163700"/>
            <a:ext cx="10517777" cy="1887652"/>
          </a:xfrm>
          <a:prstGeom prst="rect">
            <a:avLst/>
          </a:prstGeom>
          <a:noFill/>
        </p:spPr>
        <p:txBody>
          <a:bodyPr wrap="none">
            <a:spAutoFit/>
          </a:bodyPr>
          <a:lstStyle/>
          <a:p>
            <a:pPr>
              <a:defRPr/>
            </a:pPr>
            <a:r>
              <a:t>We need to indicate which protocol should handle the packet next</a:t>
            </a:r>
          </a:p>
          <a:p>
            <a:pPr>
              <a:defRPr/>
            </a:pPr>
            <a:r>
              <a:t>De-multiplexing: Picking one of several possible Layer 4 protocols</a:t>
            </a:r>
          </a:p>
        </p:txBody>
      </p:sp>
    </p:spTree>
  </p:cSld>
  <p:clrMapOvr>
    <a:masterClrMapping/>
  </p:clrMapOvr>
</p:sld>
</file>

<file path=ppt/slides/slide5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4: Send Response Back to Source</a:t>
            </a:r>
          </a:p>
        </p:txBody>
      </p:sp>
      <p:sp>
        <p:nvSpPr>
          <p:cNvPr id="3" name="TextBox 2"/>
          <p:cNvSpPr txBox="1"/>
          <p:nvPr/>
        </p:nvSpPr>
        <p:spPr>
          <a:xfrm>
            <a:off x="804793" y="1163700"/>
            <a:ext cx="10517777" cy="1887652"/>
          </a:xfrm>
          <a:prstGeom prst="rect">
            <a:avLst/>
          </a:prstGeom>
          <a:noFill/>
        </p:spPr>
        <p:txBody>
          <a:bodyPr wrap="none">
            <a:spAutoFit/>
          </a:bodyPr>
          <a:lstStyle/>
          <a:p>
            <a:pPr>
              <a:defRPr/>
            </a:pPr>
            <a:r>
              <a:t>Source IP address</a:t>
            </a:r>
          </a:p>
          <a:p>
            <a:pPr>
              <a:defRPr/>
            </a:pPr>
            <a:r>
              <a:t>Note: We said both the router and destination might do this</a:t>
            </a:r>
          </a:p>
          <a:p>
            <a:pPr>
              <a:defRPr/>
            </a:pPr>
            <a:r>
              <a:t>The router might want to send a response back to the source too</a:t>
            </a:r>
            <a:br/>
            <a:r>
              <a:t>(e.g. Ping 10.9.0.7 in Lab 5, an error occurs)</a:t>
            </a:r>
          </a:p>
        </p:txBody>
      </p:sp>
      <p:sp>
        <p:nvSpPr>
          <p:cNvPr id="4" name="TextBox 3"/>
          <p:cNvSpPr txBox="1"/>
          <p:nvPr/>
        </p:nvSpPr>
        <p:spPr>
          <a:xfrm>
            <a:off x="10309806" y="4813957"/>
            <a:ext cx="1458914" cy="461635"/>
          </a:xfrm>
          <a:prstGeom prst="rect">
            <a:avLst/>
          </a:prstGeom>
          <a:noFill/>
        </p:spPr>
        <p:txBody>
          <a:bodyPr wrap="none">
            <a:spAutoFit/>
          </a:bodyPr>
          <a:lstStyle/>
          <a:p>
            <a:pPr>
              <a:defRPr/>
            </a:pPr>
            <a:r>
              <a:t>IP Header</a:t>
            </a:r>
          </a:p>
        </p:txBody>
      </p:sp>
      <p:sp>
        <p:nvSpPr>
          <p:cNvPr id="5" name="TextBox 4"/>
          <p:cNvSpPr txBox="1"/>
          <p:nvPr/>
        </p:nvSpPr>
        <p:spPr>
          <a:xfrm>
            <a:off x="10776150" y="6240697"/>
            <a:ext cx="1415850" cy="461635"/>
          </a:xfrm>
          <a:prstGeom prst="rect">
            <a:avLst/>
          </a:prstGeom>
          <a:noFill/>
        </p:spPr>
        <p:txBody>
          <a:bodyPr wrap="none">
            <a:spAutoFit/>
          </a:bodyPr>
          <a:lstStyle/>
          <a:p>
            <a:pPr>
              <a:defRPr/>
            </a:pPr>
            <a:r>
              <a:t>IP Payload</a:t>
            </a:r>
          </a:p>
        </p:txBody>
      </p:sp>
    </p:spTree>
  </p:cSld>
  <p:clrMapOvr>
    <a:masterClrMapping/>
  </p:clrMapOvr>
</p:sld>
</file>

<file path=ppt/slides/slide5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5: Handle Errors - TTL</a:t>
            </a:r>
          </a:p>
        </p:txBody>
      </p:sp>
      <p:sp>
        <p:nvSpPr>
          <p:cNvPr id="3" name="TextBox 2"/>
          <p:cNvSpPr txBox="1"/>
          <p:nvPr/>
        </p:nvSpPr>
        <p:spPr>
          <a:xfrm>
            <a:off x="60460" y="1110989"/>
            <a:ext cx="6378440" cy="2132484"/>
          </a:xfrm>
          <a:prstGeom prst="rect">
            <a:avLst/>
          </a:prstGeom>
          <a:noFill/>
        </p:spPr>
        <p:txBody>
          <a:bodyPr wrap="none">
            <a:spAutoFit/>
          </a:bodyPr>
          <a:lstStyle/>
          <a:p>
            <a:pPr>
              <a:defRPr/>
            </a:pPr>
            <a:r>
              <a:t>Problem: Forwarding errors (e.g., loops) cause packets to cycle indefinitely; Wastes bandwidth</a:t>
            </a:r>
          </a:p>
          <a:p>
            <a:pPr>
              <a:defRPr/>
            </a:pPr>
            <a:r>
              <a:t>Time-to-live (TTL): </a:t>
            </a:r>
          </a:p>
          <a:p>
            <a:pPr>
              <a:defRPr/>
            </a:pPr>
            <a:r>
              <a:t>Specifies maximum number of hops a packet can take</a:t>
            </a:r>
          </a:p>
          <a:p>
            <a:pPr>
              <a:defRPr/>
            </a:pPr>
            <a:r>
              <a:t>TTL is decremented at every hop by the router.</a:t>
            </a:r>
          </a:p>
        </p:txBody>
      </p:sp>
      <p:sp>
        <p:nvSpPr>
          <p:cNvPr id="4" name="TextBox 3"/>
          <p:cNvSpPr txBox="1"/>
          <p:nvPr/>
        </p:nvSpPr>
        <p:spPr>
          <a:xfrm>
            <a:off x="10309806" y="4918088"/>
            <a:ext cx="1458914" cy="461635"/>
          </a:xfrm>
          <a:prstGeom prst="rect">
            <a:avLst/>
          </a:prstGeom>
          <a:noFill/>
        </p:spPr>
        <p:txBody>
          <a:bodyPr wrap="none">
            <a:spAutoFit/>
          </a:bodyPr>
          <a:lstStyle/>
          <a:p>
            <a:pPr>
              <a:defRPr/>
            </a:pPr>
            <a:r>
              <a:t>IP Header</a:t>
            </a:r>
          </a:p>
        </p:txBody>
      </p:sp>
      <p:sp>
        <p:nvSpPr>
          <p:cNvPr id="5" name="TextBox 4"/>
          <p:cNvSpPr txBox="1"/>
          <p:nvPr/>
        </p:nvSpPr>
        <p:spPr>
          <a:xfrm>
            <a:off x="10776150" y="6344828"/>
            <a:ext cx="1415850" cy="461635"/>
          </a:xfrm>
          <a:prstGeom prst="rect">
            <a:avLst/>
          </a:prstGeom>
          <a:noFill/>
        </p:spPr>
        <p:txBody>
          <a:bodyPr wrap="none">
            <a:spAutoFit/>
          </a:bodyPr>
          <a:lstStyle/>
          <a:p>
            <a:pPr>
              <a:defRPr/>
            </a:pPr>
            <a:r>
              <a:t>IP Payload</a:t>
            </a:r>
          </a:p>
        </p:txBody>
      </p:sp>
      <p:sp>
        <p:nvSpPr>
          <p:cNvPr id="6" name="TextBox 5"/>
          <p:cNvSpPr txBox="1"/>
          <p:nvPr/>
        </p:nvSpPr>
        <p:spPr>
          <a:xfrm>
            <a:off x="6713220" y="1223554"/>
            <a:ext cx="5318861" cy="2092881"/>
          </a:xfrm>
          <a:prstGeom prst="rect">
            <a:avLst/>
          </a:prstGeom>
          <a:noFill/>
        </p:spPr>
        <p:txBody>
          <a:bodyPr wrap="none">
            <a:spAutoFit/>
          </a:bodyPr>
          <a:lstStyle/>
          <a:p>
            <a:pPr>
              <a:defRPr/>
            </a:pPr>
            <a:r>
              <a:t>If router receives packet with TTL 1:</a:t>
            </a:r>
          </a:p>
          <a:p>
            <a:pPr>
              <a:defRPr/>
            </a:pPr>
            <a:r>
              <a:t>Router decrements TTL: 1 - 1 = 0</a:t>
            </a:r>
          </a:p>
          <a:p>
            <a:pPr>
              <a:defRPr/>
            </a:pPr>
            <a:r>
              <a:t>Router sees TTL = 0 after decrementing</a:t>
            </a:r>
          </a:p>
          <a:p>
            <a:pPr>
              <a:defRPr/>
            </a:pPr>
            <a:r>
              <a:t>Router drops the packet and sends ICMP “Time Exceeded” packet back to the source</a:t>
            </a:r>
          </a:p>
        </p:txBody>
      </p:sp>
    </p:spTree>
  </p:cSld>
  <p:clrMapOvr>
    <a:masterClrMapping/>
  </p:clrMapOvr>
</p:sld>
</file>

<file path=ppt/slides/slide5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5: Handle Errors - Checksum</a:t>
            </a:r>
          </a:p>
        </p:txBody>
      </p:sp>
      <p:sp>
        <p:nvSpPr>
          <p:cNvPr id="3" name="TextBox 2"/>
          <p:cNvSpPr txBox="1"/>
          <p:nvPr/>
        </p:nvSpPr>
        <p:spPr>
          <a:xfrm>
            <a:off x="869429" y="929967"/>
            <a:ext cx="9971361" cy="3693940"/>
          </a:xfrm>
          <a:prstGeom prst="rect">
            <a:avLst/>
          </a:prstGeom>
          <a:noFill/>
        </p:spPr>
        <p:txBody>
          <a:bodyPr wrap="none">
            <a:spAutoFit/>
          </a:bodyPr>
          <a:lstStyle/>
          <a:p>
            <a:pPr>
              <a:defRPr/>
            </a:pPr>
            <a:r>
              <a:t>Problem: The packet could get corrupted in transit</a:t>
            </a:r>
          </a:p>
          <a:p>
            <a:pPr>
              <a:defRPr/>
            </a:pPr>
            <a:r>
              <a:t>Checksum: Small number of bits used to verify that data hasn't been corrupted</a:t>
            </a:r>
          </a:p>
          <a:p>
            <a:pPr>
              <a:defRPr/>
            </a:pPr>
            <a:r>
              <a:t>The checksum is only computed on the IP header, not the payload (How does TCP/UDP calculate the checksum?  including the pseudo-header, header, and payload data):</a:t>
            </a:r>
          </a:p>
          <a:p>
            <a:pPr>
              <a:defRPr/>
            </a:pPr>
            <a:r>
              <a:t>IP header can't detect the payload being corrupted</a:t>
            </a:r>
          </a:p>
          <a:p>
            <a:pPr>
              <a:defRPr/>
            </a:pPr>
            <a:r>
              <a:t>Why this design? End-to-end principle  The payload should be checked by the end hosts, not intermediate routers</a:t>
            </a:r>
          </a:p>
          <a:p>
            <a:pPr>
              <a:defRPr/>
            </a:pPr>
            <a:r>
              <a:t>The checksum has to be updated at every router:</a:t>
            </a:r>
          </a:p>
          <a:p>
            <a:pPr>
              <a:defRPr/>
            </a:pPr>
            <a:r>
              <a:t>Why? Because the TTL changes</a:t>
            </a:r>
          </a:p>
        </p:txBody>
      </p:sp>
    </p:spTree>
  </p:cSld>
  <p:clrMapOvr>
    <a:masterClrMapping/>
  </p:clrMapOvr>
</p:sld>
</file>

<file path=ppt/slides/slide5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5: Handle Errors - Fragmentation</a:t>
            </a:r>
          </a:p>
        </p:txBody>
      </p:sp>
      <p:sp>
        <p:nvSpPr>
          <p:cNvPr id="3" name="TextBox 2"/>
          <p:cNvSpPr txBox="1"/>
          <p:nvPr/>
        </p:nvSpPr>
        <p:spPr>
          <a:xfrm>
            <a:off x="310209" y="867361"/>
            <a:ext cx="11074559" cy="3887766"/>
          </a:xfrm>
          <a:prstGeom prst="rect">
            <a:avLst/>
          </a:prstGeom>
          <a:noFill/>
        </p:spPr>
        <p:txBody>
          <a:bodyPr wrap="none">
            <a:spAutoFit/>
          </a:bodyPr>
          <a:lstStyle/>
          <a:p>
            <a:pPr>
              <a:defRPr/>
            </a:pPr>
            <a:r>
              <a:t>Problem: </a:t>
            </a:r>
          </a:p>
          <a:p>
            <a:pPr>
              <a:defRPr/>
            </a:pPr>
            <a:r>
              <a:t>The packet might be too large for a link: IPv4 total length field is 16 bits  Maximum IP packet has 65,535 bytes</a:t>
            </a:r>
          </a:p>
          <a:p>
            <a:pPr>
              <a:defRPr/>
            </a:pPr>
            <a:r>
              <a:t>Every link has a Maximum Transmission Unit (MTU): Largest number of bits the link can carry as one unit. E.g., Ethernet has an MTU of 1500 bytes, some wide area networks (WANs), such as X.25, have an MTU of 576 bytes</a:t>
            </a:r>
          </a:p>
          <a:p>
            <a:pPr>
              <a:defRPr/>
            </a:pPr>
            <a:r>
              <a:t>Sender doesn't know the path (and MTU). If a packet size exceeds a link's MTU, the router must split the packet into multiple fragments</a:t>
            </a:r>
          </a:p>
          <a:p>
            <a:pPr>
              <a:defRPr/>
            </a:pPr>
            <a:r>
              <a:t>Then, the receiver has to reassemble the fragments to recover the original packet</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0"/>
            <a:ext cx="10515600" cy="1325563"/>
          </a:xfrm>
          <a:prstGeom prst="rect">
            <a:avLst/>
          </a:prstGeom>
          <a:noFill/>
        </p:spPr>
        <p:txBody>
          <a:bodyPr wrap="none">
            <a:spAutoFit/>
          </a:bodyPr>
          <a:lstStyle/>
          <a:p>
            <a:pPr>
              <a:defRPr/>
            </a:pPr>
            <a:r>
              <a:t>AES Algorithm: ShiftRows()</a:t>
            </a:r>
          </a:p>
        </p:txBody>
      </p:sp>
      <p:sp>
        <p:nvSpPr>
          <p:cNvPr id="3" name="TextBox 2"/>
          <p:cNvSpPr txBox="1"/>
          <p:nvPr/>
        </p:nvSpPr>
        <p:spPr>
          <a:xfrm>
            <a:off x="838200" y="1825625"/>
            <a:ext cx="10515600" cy="1154642"/>
          </a:xfrm>
          <a:prstGeom prst="rect">
            <a:avLst/>
          </a:prstGeom>
          <a:noFill/>
        </p:spPr>
        <p:txBody>
          <a:bodyPr wrap="none">
            <a:spAutoFit/>
          </a:bodyPr>
          <a:lstStyle/>
          <a:p>
            <a:pPr>
              <a:defRPr/>
            </a:pPr>
            <a:r>
              <a:t>Cyclically shifts the bytes in each row by a certain offset</a:t>
            </a:r>
          </a:p>
          <a:p>
            <a:pPr>
              <a:defRPr/>
            </a:pPr>
            <a:r>
              <a:t>The number of places each byte is shifted differs for each row</a:t>
            </a:r>
          </a:p>
        </p:txBody>
      </p:sp>
      <p:pic>
        <p:nvPicPr>
          <p:cNvPr id="4" name="Picture 3" descr="image.png"/>
          <p:cNvPicPr>
            <a:picLocks noChangeAspect="1"/>
          </p:cNvPicPr>
          <p:nvPr/>
        </p:nvPicPr>
        <p:blipFill>
          <a:blip r:embed="rId2"/>
          <a:stretch>
            <a:fillRect/>
          </a:stretch>
        </p:blipFill>
        <p:spPr>
          <a:xfrm>
            <a:off x="3002687" y="3678165"/>
            <a:ext cx="6186625" cy="2283750"/>
          </a:xfrm>
          <a:prstGeom prst="rect">
            <a:avLst/>
          </a:prstGeom>
        </p:spPr>
      </p:pic>
    </p:spTree>
  </p:cSld>
  <p:clrMapOvr>
    <a:masterClrMapping/>
  </p:clrMapOvr>
</p:sld>
</file>

<file path=ppt/slides/slide5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5: Handle Errors - Fragmentation</a:t>
            </a:r>
          </a:p>
        </p:txBody>
      </p:sp>
      <p:sp>
        <p:nvSpPr>
          <p:cNvPr id="3" name="TextBox 2"/>
          <p:cNvSpPr txBox="1"/>
          <p:nvPr/>
        </p:nvSpPr>
        <p:spPr>
          <a:xfrm>
            <a:off x="869428" y="958946"/>
            <a:ext cx="9971359" cy="3970318"/>
          </a:xfrm>
          <a:prstGeom prst="rect">
            <a:avLst/>
          </a:prstGeom>
          <a:noFill/>
        </p:spPr>
        <p:txBody>
          <a:bodyPr wrap="none">
            <a:spAutoFit/>
          </a:bodyPr>
          <a:lstStyle/>
          <a:p>
            <a:pPr>
              <a:defRPr/>
            </a:pPr>
            <a:r>
              <a:t>ID: Each fragment of the same packet has the same ID. The destination needs to know which fragments belong together</a:t>
            </a:r>
          </a:p>
          <a:p>
            <a:pPr>
              <a:defRPr/>
            </a:pPr>
            <a:r>
              <a:t>Flags (3 bits, 1 bit unused):</a:t>
            </a:r>
          </a:p>
          <a:p>
            <a:pPr>
              <a:defRPr/>
            </a:pPr>
            <a:r>
              <a:t>DF: Don't Fragment. If this packet is too large, just drop it</a:t>
            </a:r>
          </a:p>
          <a:p>
            <a:pPr>
              <a:defRPr/>
            </a:pPr>
            <a:r>
              <a:t>MF: More Fragments. There's more data after this fragment</a:t>
            </a:r>
          </a:p>
          <a:p>
            <a:pPr>
              <a:defRPr/>
            </a:pPr>
            <a:r>
              <a:t>Offset: </a:t>
            </a:r>
          </a:p>
          <a:p>
            <a:pPr>
              <a:defRPr/>
            </a:pPr>
            <a:r>
              <a:t>Identifies which bytes of the original packet are in this fragment</a:t>
            </a:r>
          </a:p>
          <a:p>
            <a:pPr>
              <a:defRPr/>
            </a:pPr>
            <a:r>
              <a:t>Offset = (Position of fragment data in original packet) ÷ 8</a:t>
            </a:r>
          </a:p>
        </p:txBody>
      </p:sp>
    </p:spTree>
  </p:cSld>
  <p:clrMapOvr>
    <a:masterClrMapping/>
  </p:clrMapOvr>
</p:sld>
</file>

<file path=ppt/slides/slide5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5: Handle Errors - Fragmentation</a:t>
            </a:r>
          </a:p>
        </p:txBody>
      </p:sp>
      <p:sp>
        <p:nvSpPr>
          <p:cNvPr id="3" name="TextBox 2"/>
          <p:cNvSpPr txBox="1"/>
          <p:nvPr/>
        </p:nvSpPr>
        <p:spPr>
          <a:xfrm>
            <a:off x="432450" y="1146086"/>
            <a:ext cx="2739766" cy="609383"/>
          </a:xfrm>
          <a:prstGeom prst="rect">
            <a:avLst/>
          </a:prstGeom>
          <a:noFill/>
        </p:spPr>
        <p:txBody>
          <a:bodyPr wrap="none">
            <a:spAutoFit/>
          </a:bodyPr>
          <a:lstStyle/>
          <a:p>
            <a:pPr>
              <a:defRPr/>
            </a:pPr>
            <a:r>
              <a:t>Source host assigns the ID, mandatory </a:t>
            </a:r>
          </a:p>
        </p:txBody>
      </p:sp>
    </p:spTree>
  </p:cSld>
  <p:clrMapOvr>
    <a:masterClrMapping/>
  </p:clrMapOvr>
</p:sld>
</file>

<file path=ppt/slides/slide5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6: Specify Special Packet Handling</a:t>
            </a:r>
          </a:p>
        </p:txBody>
      </p:sp>
      <p:sp>
        <p:nvSpPr>
          <p:cNvPr id="3" name="TextBox 2"/>
          <p:cNvSpPr txBox="1"/>
          <p:nvPr/>
        </p:nvSpPr>
        <p:spPr>
          <a:xfrm>
            <a:off x="10309806" y="4918088"/>
            <a:ext cx="1458914" cy="461635"/>
          </a:xfrm>
          <a:prstGeom prst="rect">
            <a:avLst/>
          </a:prstGeom>
          <a:noFill/>
        </p:spPr>
        <p:txBody>
          <a:bodyPr wrap="none">
            <a:spAutoFit/>
          </a:bodyPr>
          <a:lstStyle/>
          <a:p>
            <a:pPr>
              <a:defRPr/>
            </a:pPr>
            <a:r>
              <a:t>IP Header</a:t>
            </a:r>
          </a:p>
        </p:txBody>
      </p:sp>
      <p:sp>
        <p:nvSpPr>
          <p:cNvPr id="4" name="TextBox 3"/>
          <p:cNvSpPr txBox="1"/>
          <p:nvPr/>
        </p:nvSpPr>
        <p:spPr>
          <a:xfrm>
            <a:off x="10776150" y="6344828"/>
            <a:ext cx="1415850" cy="461635"/>
          </a:xfrm>
          <a:prstGeom prst="rect">
            <a:avLst/>
          </a:prstGeom>
          <a:noFill/>
        </p:spPr>
        <p:txBody>
          <a:bodyPr wrap="none">
            <a:spAutoFit/>
          </a:bodyPr>
          <a:lstStyle/>
          <a:p>
            <a:pPr>
              <a:defRPr/>
            </a:pPr>
            <a:r>
              <a:t>IP Payload</a:t>
            </a:r>
          </a:p>
        </p:txBody>
      </p:sp>
      <p:sp>
        <p:nvSpPr>
          <p:cNvPr id="5" name="TextBox 4"/>
          <p:cNvSpPr txBox="1"/>
          <p:nvPr/>
        </p:nvSpPr>
        <p:spPr>
          <a:xfrm>
            <a:off x="422909" y="1785815"/>
            <a:ext cx="11594875" cy="907941"/>
          </a:xfrm>
          <a:prstGeom prst="rect">
            <a:avLst/>
          </a:prstGeom>
          <a:noFill/>
        </p:spPr>
        <p:txBody>
          <a:bodyPr wrap="none">
            <a:spAutoFit/>
          </a:bodyPr>
          <a:lstStyle/>
          <a:p>
            <a:pPr>
              <a:defRPr/>
            </a:pPr>
            <a:r>
              <a:t>Type of Service: Treat packets differently depending on application / customer needs</a:t>
            </a:r>
          </a:p>
          <a:p>
            <a:pPr>
              <a:defRPr/>
            </a:pPr>
            <a:r>
              <a:t>Options: Request advanced functionality for this packet</a:t>
            </a:r>
          </a:p>
        </p:txBody>
      </p:sp>
    </p:spTree>
  </p:cSld>
  <p:clrMapOvr>
    <a:masterClrMapping/>
  </p:clrMapOvr>
</p:sld>
</file>

<file path=ppt/slides/slide5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Task 6: Specify Special Packet Handling</a:t>
            </a:r>
          </a:p>
        </p:txBody>
      </p:sp>
      <p:sp>
        <p:nvSpPr>
          <p:cNvPr id="3" name="TextBox 2"/>
          <p:cNvSpPr txBox="1"/>
          <p:nvPr/>
        </p:nvSpPr>
        <p:spPr>
          <a:xfrm>
            <a:off x="256790" y="1295777"/>
            <a:ext cx="5720863" cy="3354765"/>
          </a:xfrm>
          <a:prstGeom prst="rect">
            <a:avLst/>
          </a:prstGeom>
          <a:noFill/>
        </p:spPr>
        <p:txBody>
          <a:bodyPr wrap="none">
            <a:spAutoFit/>
          </a:bodyPr>
          <a:lstStyle/>
          <a:p>
            <a:pPr>
              <a:defRPr/>
            </a:pPr>
            <a:r>
              <a:t>Original idea:</a:t>
            </a:r>
          </a:p>
          <a:p>
            <a:pPr>
              <a:defRPr/>
            </a:pPr>
            <a:r>
              <a:t>Request different forms of delivery depending on these bits</a:t>
            </a:r>
          </a:p>
          <a:p>
            <a:pPr>
              <a:defRPr/>
            </a:pPr>
            <a:r>
              <a:t>Based on priority, delay, throughput, reliability, cost, etc.</a:t>
            </a:r>
          </a:p>
          <a:p>
            <a:pPr>
              <a:defRPr/>
            </a:pPr>
            <a:r>
              <a:t>These bits were frequently re-defined and never fully deployed</a:t>
            </a:r>
          </a:p>
          <a:p>
            <a:pPr>
              <a:defRPr/>
            </a:pPr>
            <a:r>
              <a:t>Only the notion of priorities remained</a:t>
            </a:r>
          </a:p>
        </p:txBody>
      </p:sp>
      <p:sp>
        <p:nvSpPr>
          <p:cNvPr id="4" name="TextBox 3"/>
          <p:cNvSpPr txBox="1"/>
          <p:nvPr/>
        </p:nvSpPr>
        <p:spPr>
          <a:xfrm>
            <a:off x="6095999" y="1295777"/>
            <a:ext cx="5720863" cy="3724096"/>
          </a:xfrm>
          <a:prstGeom prst="rect">
            <a:avLst/>
          </a:prstGeom>
          <a:noFill/>
        </p:spPr>
        <p:txBody>
          <a:bodyPr wrap="none">
            <a:spAutoFit/>
          </a:bodyPr>
          <a:lstStyle/>
          <a:p>
            <a:pPr>
              <a:defRPr/>
            </a:pPr>
            <a:r>
              <a:t>Modern usage:</a:t>
            </a:r>
          </a:p>
          <a:p>
            <a:pPr>
              <a:defRPr/>
            </a:pPr>
            <a:r>
              <a:t>Request advanced functionality for this packet. For example:</a:t>
            </a:r>
          </a:p>
          <a:p>
            <a:pPr>
              <a:defRPr/>
            </a:pPr>
            <a:r>
              <a:t>Record Route: Tell me the path that this packet took (useful for diagnostics)</a:t>
            </a:r>
          </a:p>
          <a:p>
            <a:pPr>
              <a:defRPr/>
            </a:pPr>
            <a:r>
              <a:t>Source Route: Send the packet along the route I provide</a:t>
            </a:r>
          </a:p>
          <a:p>
            <a:pPr>
              <a:defRPr/>
            </a:pPr>
            <a:r>
              <a:t>Timestamp: Record when each router processes this packet</a:t>
            </a:r>
          </a:p>
        </p:txBody>
      </p:sp>
    </p:spTree>
  </p:cSld>
  <p:clrMapOvr>
    <a:masterClrMapping/>
  </p:clrMapOvr>
</p:sld>
</file>

<file path=ppt/slides/slide5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7" y="171322"/>
            <a:ext cx="10453141" cy="679611"/>
          </a:xfrm>
          <a:prstGeom prst="rect">
            <a:avLst/>
          </a:prstGeom>
          <a:noFill/>
        </p:spPr>
        <p:txBody>
          <a:bodyPr wrap="none">
            <a:spAutoFit/>
          </a:bodyPr>
          <a:lstStyle/>
          <a:p>
            <a:pPr>
              <a:defRPr/>
            </a:pPr>
            <a:r>
              <a:t>IP Header: Summary</a:t>
            </a:r>
          </a:p>
        </p:txBody>
      </p:sp>
      <p:sp>
        <p:nvSpPr>
          <p:cNvPr id="3" name="TextBox 2"/>
          <p:cNvSpPr txBox="1"/>
          <p:nvPr/>
        </p:nvSpPr>
        <p:spPr>
          <a:xfrm>
            <a:off x="756446" y="850933"/>
            <a:ext cx="10679105" cy="2895067"/>
          </a:xfrm>
          <a:prstGeom prst="rect">
            <a:avLst/>
          </a:prstGeom>
          <a:noFill/>
        </p:spPr>
        <p:txBody>
          <a:bodyPr wrap="none">
            <a:spAutoFit/>
          </a:bodyPr>
          <a:lstStyle/>
          <a:p>
            <a:pPr>
              <a:defRPr/>
            </a:pPr>
            <a:r>
              <a:t>Parse the packet (both router and destination)</a:t>
            </a:r>
          </a:p>
          <a:p>
            <a:pPr>
              <a:defRPr/>
            </a:pPr>
            <a:r>
              <a:t>Forward packet to the next hop (router only)</a:t>
            </a:r>
          </a:p>
          <a:p>
            <a:pPr>
              <a:defRPr/>
            </a:pPr>
            <a:r>
              <a:t>Tell the destination what to do next (destination only)</a:t>
            </a:r>
          </a:p>
          <a:p>
            <a:pPr>
              <a:defRPr/>
            </a:pPr>
            <a:r>
              <a:t>Send responses back to the source  (both router and destination)</a:t>
            </a:r>
          </a:p>
          <a:p>
            <a:pPr>
              <a:defRPr/>
            </a:pPr>
            <a:r>
              <a:t>Handle errors (both router and destination)</a:t>
            </a:r>
          </a:p>
          <a:p>
            <a:pPr>
              <a:defRPr/>
            </a:pPr>
            <a:r>
              <a:t>Specify any special packet handling (both router and destination)</a:t>
            </a:r>
          </a:p>
        </p:txBody>
      </p:sp>
    </p:spTree>
  </p:cSld>
  <p:clrMapOvr>
    <a:masterClrMapping/>
  </p:clrMapOvr>
</p:sld>
</file>

<file path=ppt/slides/slide5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IP(v4) Header</a:t>
            </a:r>
          </a:p>
          <a:p>
            <a:pPr>
              <a:defRPr/>
            </a:pPr>
            <a:r>
              <a:t>IP Security</a:t>
            </a:r>
          </a:p>
          <a:p>
            <a:pPr>
              <a:defRPr/>
            </a:pPr>
          </a:p>
          <a:p>
            <a:pPr>
              <a:defRPr/>
            </a:pPr>
          </a:p>
          <a:p>
            <a:pPr>
              <a:defRPr/>
            </a:pPr>
          </a:p>
        </p:txBody>
      </p:sp>
    </p:spTree>
  </p:cSld>
  <p:clrMapOvr>
    <a:masterClrMapping/>
  </p:clrMapOvr>
</p:sld>
</file>

<file path=ppt/slides/slide5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Exploiting Source IP: Spoofing</a:t>
            </a:r>
          </a:p>
        </p:txBody>
      </p:sp>
      <p:sp>
        <p:nvSpPr>
          <p:cNvPr id="3" name="TextBox 2"/>
          <p:cNvSpPr txBox="1"/>
          <p:nvPr/>
        </p:nvSpPr>
        <p:spPr>
          <a:xfrm>
            <a:off x="323222" y="1311535"/>
            <a:ext cx="11545555" cy="4637089"/>
          </a:xfrm>
          <a:prstGeom prst="rect">
            <a:avLst/>
          </a:prstGeom>
          <a:noFill/>
        </p:spPr>
        <p:txBody>
          <a:bodyPr wrap="none">
            <a:spAutoFit/>
          </a:bodyPr>
          <a:lstStyle/>
          <a:p>
            <a:pPr>
              <a:defRPr/>
            </a:pPr>
            <a:r>
              <a:t>Spoofing: Lie about the source address</a:t>
            </a:r>
          </a:p>
          <a:p>
            <a:pPr>
              <a:defRPr/>
            </a:pPr>
            <a:r>
              <a:t>Attacker pretends to be somebody else and sends the packet.</a:t>
            </a:r>
          </a:p>
          <a:p>
            <a:pPr>
              <a:defRPr/>
            </a:pPr>
            <a:r>
              <a:t>Using spoofing to attack the impersonated user (Lab 5):</a:t>
            </a:r>
          </a:p>
          <a:p>
            <a:pPr>
              <a:defRPr/>
            </a:pPr>
            <a:r>
              <a:t>Attacker pretends to be Bob and sends a virus</a:t>
            </a:r>
          </a:p>
          <a:p>
            <a:pPr>
              <a:defRPr/>
            </a:pPr>
            <a:r>
              <a:t>Now Bob is wrongly blamed for sending the virus</a:t>
            </a:r>
          </a:p>
          <a:p>
            <a:pPr>
              <a:defRPr/>
            </a:pPr>
            <a:r>
              <a:t>Return traffic (e.g. angry messages) goes to Bob instead</a:t>
            </a:r>
          </a:p>
          <a:p>
            <a:pPr>
              <a:defRPr/>
            </a:pPr>
            <a:r>
              <a:t>Using spoofing to attack a destination:</a:t>
            </a:r>
          </a:p>
          <a:p>
            <a:pPr>
              <a:defRPr/>
            </a:pPr>
            <a:r>
              <a:t>Denial-of-service (DoS) attack: Overwhelm a service by flooding it with packets</a:t>
            </a:r>
          </a:p>
          <a:p>
            <a:pPr>
              <a:defRPr/>
            </a:pPr>
            <a:r>
              <a:t>Without spoofing: The service can block your source address</a:t>
            </a:r>
          </a:p>
          <a:p>
            <a:pPr>
              <a:defRPr/>
            </a:pPr>
            <a:r>
              <a:t>Spoofing makes DoS more effective: Server doesn't know which packets to block</a:t>
            </a:r>
          </a:p>
        </p:txBody>
      </p:sp>
    </p:spTree>
  </p:cSld>
  <p:clrMapOvr>
    <a:masterClrMapping/>
  </p:clrMapOvr>
</p:sld>
</file>

<file path=ppt/slides/slide5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Exploiting Type of Service</a:t>
            </a:r>
          </a:p>
        </p:txBody>
      </p:sp>
      <p:sp>
        <p:nvSpPr>
          <p:cNvPr id="3" name="TextBox 2"/>
          <p:cNvSpPr txBox="1"/>
          <p:nvPr/>
        </p:nvSpPr>
        <p:spPr>
          <a:xfrm>
            <a:off x="869428" y="1271763"/>
            <a:ext cx="10453141" cy="4707007"/>
          </a:xfrm>
          <a:prstGeom prst="rect">
            <a:avLst/>
          </a:prstGeom>
          <a:noFill/>
        </p:spPr>
        <p:txBody>
          <a:bodyPr wrap="none">
            <a:spAutoFit/>
          </a:bodyPr>
          <a:lstStyle/>
          <a:p>
            <a:pPr>
              <a:defRPr/>
            </a:pPr>
            <a:r>
              <a:t>Recall type of service (ToS): Bits indicating priority of the packet</a:t>
            </a:r>
          </a:p>
          <a:p>
            <a:pPr>
              <a:defRPr/>
            </a:pPr>
            <a:r>
              <a:t>Attack: Prioritize your own traffic</a:t>
            </a:r>
          </a:p>
          <a:p>
            <a:pPr>
              <a:defRPr/>
            </a:pPr>
            <a:r>
              <a:t>If anybody can set ToS bits, attackers can make their own packets high-priority  Network prefers attacker traffic</a:t>
            </a:r>
          </a:p>
          <a:p>
            <a:pPr>
              <a:defRPr/>
            </a:pPr>
            <a:r>
              <a:t>Today, ToS bits are mostly set/used by operators, not end hosts</a:t>
            </a:r>
          </a:p>
          <a:p>
            <a:pPr>
              <a:defRPr/>
            </a:pPr>
            <a:r>
              <a:t>Attack: Use spoofing to make someone else pay for priority traffic</a:t>
            </a:r>
          </a:p>
          <a:p>
            <a:pPr>
              <a:defRPr/>
            </a:pPr>
            <a:r>
              <a:t>Suppose the network charges for high-priority traffic</a:t>
            </a:r>
          </a:p>
          <a:p>
            <a:pPr>
              <a:defRPr/>
            </a:pPr>
            <a:r>
              <a:t>Attacker sends a spoofed packet: "I am Bob and this packet is high-priority."</a:t>
            </a:r>
          </a:p>
          <a:p>
            <a:pPr>
              <a:defRPr/>
            </a:pPr>
            <a:r>
              <a:t>Network makes Bob pay for that packet</a:t>
            </a:r>
          </a:p>
        </p:txBody>
      </p:sp>
    </p:spTree>
  </p:cSld>
  <p:clrMapOvr>
    <a:masterClrMapping/>
  </p:clrMapOvr>
</p:sld>
</file>

<file path=ppt/slides/slide5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Exploiting Fragmentation and Options</a:t>
            </a:r>
          </a:p>
        </p:txBody>
      </p:sp>
      <p:sp>
        <p:nvSpPr>
          <p:cNvPr id="3" name="TextBox 2"/>
          <p:cNvSpPr txBox="1"/>
          <p:nvPr/>
        </p:nvSpPr>
        <p:spPr>
          <a:xfrm>
            <a:off x="869429" y="1533020"/>
            <a:ext cx="10453141" cy="3038980"/>
          </a:xfrm>
          <a:prstGeom prst="rect">
            <a:avLst/>
          </a:prstGeom>
          <a:noFill/>
        </p:spPr>
        <p:txBody>
          <a:bodyPr wrap="none">
            <a:spAutoFit/>
          </a:bodyPr>
          <a:lstStyle/>
          <a:p>
            <a:pPr>
              <a:defRPr/>
            </a:pPr>
            <a:r>
              <a:t>Recall: Fragmentation and options are more work for the router</a:t>
            </a:r>
          </a:p>
          <a:p>
            <a:pPr>
              <a:defRPr/>
            </a:pPr>
            <a:r>
              <a:t>Denial-of-service (DoS) attack: Overwhelm routers by making them do more work. For example:</a:t>
            </a:r>
          </a:p>
          <a:p>
            <a:pPr>
              <a:defRPr/>
            </a:pPr>
            <a:r>
              <a:t>Fragmentation: Send large packets on purpose</a:t>
            </a:r>
          </a:p>
          <a:p>
            <a:pPr>
              <a:defRPr/>
            </a:pPr>
            <a:r>
              <a:t>Options: Send packets with complicated options on purpose</a:t>
            </a:r>
          </a:p>
          <a:p>
            <a:pPr>
              <a:defRPr/>
            </a:pPr>
            <a:r>
              <a:t>Defense: Routers often ignore options, or drop packets with options</a:t>
            </a:r>
          </a:p>
        </p:txBody>
      </p:sp>
    </p:spTree>
  </p:cSld>
  <p:clrMapOvr>
    <a:masterClrMapping/>
  </p:clrMapOvr>
</p:sld>
</file>

<file path=ppt/slides/slide5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Exploiting TTL: Traceroute</a:t>
            </a:r>
          </a:p>
        </p:txBody>
      </p:sp>
      <p:sp>
        <p:nvSpPr>
          <p:cNvPr id="3" name="TextBox 2"/>
          <p:cNvSpPr txBox="1"/>
          <p:nvPr/>
        </p:nvSpPr>
        <p:spPr>
          <a:xfrm>
            <a:off x="869428" y="971322"/>
            <a:ext cx="10453141" cy="2944544"/>
          </a:xfrm>
          <a:prstGeom prst="rect">
            <a:avLst/>
          </a:prstGeom>
          <a:noFill/>
        </p:spPr>
        <p:txBody>
          <a:bodyPr wrap="none">
            <a:spAutoFit/>
          </a:bodyPr>
          <a:lstStyle/>
          <a:p>
            <a:pPr>
              <a:defRPr/>
            </a:pPr>
            <a:r>
              <a:t>Traceroute: Exploiting the TTL to discover the path a packet travels along</a:t>
            </a:r>
          </a:p>
          <a:p>
            <a:pPr>
              <a:defRPr/>
            </a:pPr>
            <a:r>
              <a:t>You have done this in Lab 5</a:t>
            </a:r>
          </a:p>
          <a:p>
            <a:pPr>
              <a:defRPr/>
            </a:pPr>
            <a:r>
              <a:t>Key idea: When TTL expires, the router sends back a "TTL Exceeded" error.</a:t>
            </a:r>
            <a:br/>
            <a:r>
              <a:t>This allows you to learn the identity one of the routers on the path</a:t>
            </a:r>
          </a:p>
          <a:p>
            <a:pPr>
              <a:defRPr/>
            </a:pPr>
            <a:r>
              <a:t>Basic approach: Send packets with TTL=1, TTL=2, TTL=3, etc.</a:t>
            </a:r>
          </a:p>
          <a:p>
            <a:pPr>
              <a:defRPr/>
            </a:pPr>
            <a:r>
              <a:t>In practice, not all routers respond with the "TTL Exceeded" message</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Postal System Analogy – Building Block 1: Something that moves data</a:t>
            </a:r>
          </a:p>
        </p:txBody>
      </p:sp>
      <p:sp>
        <p:nvSpPr>
          <p:cNvPr id="3" name="TextBox 2"/>
          <p:cNvSpPr txBox="1"/>
          <p:nvPr/>
        </p:nvSpPr>
        <p:spPr>
          <a:xfrm>
            <a:off x="838200" y="1780535"/>
            <a:ext cx="10515600" cy="3572797"/>
          </a:xfrm>
          <a:prstGeom prst="rect">
            <a:avLst/>
          </a:prstGeom>
          <a:noFill/>
        </p:spPr>
        <p:txBody>
          <a:bodyPr wrap="none">
            <a:spAutoFit/>
          </a:bodyPr>
          <a:lstStyle/>
          <a:p>
            <a:pPr>
              <a:defRPr/>
            </a:pPr>
            <a:r>
              <a:t>Postal service needs a way to deliver letters: mailman, carrier pigeon, Pony Express, trucks, airplanes, etc.</a:t>
            </a:r>
          </a:p>
          <a:p>
            <a:pPr>
              <a:defRPr/>
            </a:pPr>
            <a:r>
              <a:t>Internet also needs a way to move bits: wires, fiber optics, radio waves, satellites, etc.</a:t>
            </a:r>
          </a:p>
          <a:p>
            <a:pPr>
              <a:defRPr/>
            </a:pPr>
            <a:r>
              <a:t>Risks in delivery: letters may get lost, opened by others, or delayed. Similarly, network packets can be lost, intercepted, or exposed.</a:t>
            </a:r>
          </a:p>
          <a:p>
            <a:pPr>
              <a:defRPr/>
            </a:p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0"/>
            <a:ext cx="10515600" cy="1325563"/>
          </a:xfrm>
          <a:prstGeom prst="rect">
            <a:avLst/>
          </a:prstGeom>
          <a:noFill/>
        </p:spPr>
        <p:txBody>
          <a:bodyPr wrap="none">
            <a:spAutoFit/>
          </a:bodyPr>
          <a:lstStyle/>
          <a:p>
            <a:pPr>
              <a:defRPr/>
            </a:pPr>
            <a:r>
              <a:t>AES Algorithm: MixColumns()</a:t>
            </a:r>
          </a:p>
        </p:txBody>
      </p:sp>
      <p:sp>
        <p:nvSpPr>
          <p:cNvPr id="3" name="TextBox 2"/>
          <p:cNvSpPr txBox="1"/>
          <p:nvPr/>
        </p:nvSpPr>
        <p:spPr>
          <a:xfrm>
            <a:off x="838200" y="1825625"/>
            <a:ext cx="10515600" cy="1154642"/>
          </a:xfrm>
          <a:prstGeom prst="rect">
            <a:avLst/>
          </a:prstGeom>
          <a:noFill/>
        </p:spPr>
        <p:txBody>
          <a:bodyPr wrap="none">
            <a:spAutoFit/>
          </a:bodyPr>
          <a:lstStyle/>
          <a:p>
            <a:pPr>
              <a:defRPr/>
            </a:pPr>
            <a:r>
              <a:t>Treats the 16-byte block as a 4 × 4 matrix and multiply it by  another matrix</a:t>
            </a:r>
          </a:p>
        </p:txBody>
      </p:sp>
      <p:pic>
        <p:nvPicPr>
          <p:cNvPr id="4" name="Picture 3" descr="image.png"/>
          <p:cNvPicPr>
            <a:picLocks noChangeAspect="1"/>
          </p:cNvPicPr>
          <p:nvPr/>
        </p:nvPicPr>
        <p:blipFill>
          <a:blip r:embed="rId2"/>
          <a:stretch>
            <a:fillRect/>
          </a:stretch>
        </p:blipFill>
        <p:spPr>
          <a:xfrm>
            <a:off x="3220024" y="3296206"/>
            <a:ext cx="5751951" cy="3054000"/>
          </a:xfrm>
          <a:prstGeom prst="rect">
            <a:avLst/>
          </a:prstGeom>
        </p:spPr>
      </p:pic>
    </p:spTree>
  </p:cSld>
  <p:clrMapOvr>
    <a:masterClrMapping/>
  </p:clrMapOvr>
</p:sld>
</file>

<file path=ppt/slides/slide6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Exploiting TTL: Traceroute</a:t>
            </a:r>
          </a:p>
        </p:txBody>
      </p:sp>
      <p:sp>
        <p:nvSpPr>
          <p:cNvPr id="3" name="TextBox 2"/>
          <p:cNvSpPr txBox="1"/>
          <p:nvPr/>
        </p:nvSpPr>
        <p:spPr>
          <a:xfrm>
            <a:off x="869428" y="971322"/>
            <a:ext cx="10453141" cy="2944544"/>
          </a:xfrm>
          <a:prstGeom prst="rect">
            <a:avLst/>
          </a:prstGeom>
          <a:noFill/>
        </p:spPr>
        <p:txBody>
          <a:bodyPr wrap="none">
            <a:spAutoFit/>
          </a:bodyPr>
          <a:lstStyle/>
          <a:p>
            <a:pPr>
              <a:defRPr/>
            </a:pPr>
            <a:r>
              <a:t>Traceroute: Exploiting the TTL to discover the path a packet travels along</a:t>
            </a:r>
          </a:p>
          <a:p>
            <a:pPr>
              <a:defRPr/>
            </a:pPr>
            <a:r>
              <a:t>You have done this in Lab 5</a:t>
            </a:r>
          </a:p>
          <a:p>
            <a:pPr>
              <a:defRPr/>
            </a:pPr>
            <a:r>
              <a:t>Key idea: When TTL expires, the router sends back a "TTL Exceeded" error.</a:t>
            </a:r>
            <a:br/>
            <a:r>
              <a:t>This allows you to learn the identity one of the routers on the path</a:t>
            </a:r>
          </a:p>
          <a:p>
            <a:pPr>
              <a:defRPr/>
            </a:pPr>
            <a:r>
              <a:t>Basic approach: Send packets with TTL=1, TTL=2, TTL=3, etc.</a:t>
            </a:r>
          </a:p>
          <a:p>
            <a:pPr>
              <a:defRPr/>
            </a:pPr>
            <a:r>
              <a:t>In practice, not all routers respond with the "TTL Exceeded" message</a:t>
            </a:r>
          </a:p>
        </p:txBody>
      </p:sp>
    </p:spTree>
  </p:cSld>
  <p:clrMapOvr>
    <a:masterClrMapping/>
  </p:clrMapOvr>
</p:sld>
</file>

<file path=ppt/slides/slide6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Exploiting TTL: Traceroute</a:t>
            </a:r>
          </a:p>
        </p:txBody>
      </p:sp>
      <p:sp>
        <p:nvSpPr>
          <p:cNvPr id="3" name="TextBox 2"/>
          <p:cNvSpPr txBox="1"/>
          <p:nvPr/>
        </p:nvSpPr>
        <p:spPr>
          <a:xfrm>
            <a:off x="869428" y="971322"/>
            <a:ext cx="10453141" cy="2944544"/>
          </a:xfrm>
          <a:prstGeom prst="rect">
            <a:avLst/>
          </a:prstGeom>
          <a:noFill/>
        </p:spPr>
        <p:txBody>
          <a:bodyPr wrap="none">
            <a:spAutoFit/>
          </a:bodyPr>
          <a:lstStyle/>
          <a:p>
            <a:pPr>
              <a:defRPr/>
            </a:pPr>
            <a:r>
              <a:t>Traceroute: Exploiting the TTL to discover the path a packet travels along</a:t>
            </a:r>
          </a:p>
          <a:p>
            <a:pPr>
              <a:defRPr/>
            </a:pPr>
            <a:r>
              <a:t>You have done this in Lab 5</a:t>
            </a:r>
          </a:p>
          <a:p>
            <a:pPr>
              <a:defRPr/>
            </a:pPr>
            <a:r>
              <a:t>Key idea: When TTL expires, the router sends back a "TTL Exceeded" error.</a:t>
            </a:r>
            <a:br/>
            <a:r>
              <a:t>This allows you to learn the identity one of the routers on the path</a:t>
            </a:r>
          </a:p>
          <a:p>
            <a:pPr>
              <a:defRPr/>
            </a:pPr>
            <a:r>
              <a:t>Basic approach: Send packets with TTL=1, TTL=2, TTL=3, etc.</a:t>
            </a:r>
          </a:p>
          <a:p>
            <a:pPr>
              <a:defRPr/>
            </a:pPr>
            <a:r>
              <a:t>In practice, not all routers respond with the "TTL Exceeded" message</a:t>
            </a:r>
          </a:p>
        </p:txBody>
      </p:sp>
    </p:spTree>
  </p:cSld>
  <p:clrMapOvr>
    <a:masterClrMapping/>
  </p:clrMapOvr>
</p:sld>
</file>

<file path=ppt/slides/slide6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Exploiting Other Fields?</a:t>
            </a:r>
          </a:p>
        </p:txBody>
      </p:sp>
      <p:sp>
        <p:nvSpPr>
          <p:cNvPr id="3" name="TextBox 2"/>
          <p:cNvSpPr txBox="1"/>
          <p:nvPr/>
        </p:nvSpPr>
        <p:spPr>
          <a:xfrm>
            <a:off x="869428" y="1633502"/>
            <a:ext cx="10453141" cy="3400721"/>
          </a:xfrm>
          <a:prstGeom prst="rect">
            <a:avLst/>
          </a:prstGeom>
          <a:noFill/>
        </p:spPr>
        <p:txBody>
          <a:bodyPr wrap="none">
            <a:spAutoFit/>
          </a:bodyPr>
          <a:lstStyle/>
          <a:p>
            <a:pPr>
              <a:defRPr/>
            </a:pPr>
            <a:r>
              <a:t>Exploiting protocol field?</a:t>
            </a:r>
          </a:p>
          <a:p>
            <a:pPr>
              <a:defRPr/>
            </a:pPr>
            <a:r>
              <a:t>If protocol is set incorrectly, the next layer will find the packet malformed.</a:t>
            </a:r>
          </a:p>
          <a:p>
            <a:pPr>
              <a:defRPr/>
            </a:pPr>
            <a:r>
              <a:t>Exploiting checksum?</a:t>
            </a:r>
          </a:p>
          <a:p>
            <a:pPr>
              <a:defRPr/>
            </a:pPr>
            <a:r>
              <a:t>A bad checksum causes the network to drop the packet.</a:t>
            </a:r>
          </a:p>
          <a:p>
            <a:pPr>
              <a:defRPr/>
            </a:pPr>
            <a:r>
              <a:t>These are not effective attacks.</a:t>
            </a:r>
          </a:p>
        </p:txBody>
      </p:sp>
    </p:spTree>
  </p:cSld>
  <p:clrMapOvr>
    <a:masterClrMapping/>
  </p:clrMapOvr>
</p:sld>
</file>

<file path=ppt/slides/slide6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9429" y="216367"/>
            <a:ext cx="10453141" cy="894622"/>
          </a:xfrm>
          <a:prstGeom prst="rect">
            <a:avLst/>
          </a:prstGeom>
          <a:noFill/>
        </p:spPr>
        <p:txBody>
          <a:bodyPr wrap="none">
            <a:spAutoFit/>
          </a:bodyPr>
          <a:lstStyle/>
          <a:p>
            <a:pPr>
              <a:defRPr/>
            </a:pPr>
            <a:r>
              <a:t>Summary of IP Attacks</a:t>
            </a:r>
          </a:p>
        </p:txBody>
      </p:sp>
      <p:sp>
        <p:nvSpPr>
          <p:cNvPr id="3" name="TextBox 2"/>
          <p:cNvSpPr txBox="1"/>
          <p:nvPr/>
        </p:nvSpPr>
        <p:spPr>
          <a:xfrm>
            <a:off x="1641151" y="1045666"/>
            <a:ext cx="8909700" cy="2383334"/>
          </a:xfrm>
          <a:prstGeom prst="rect">
            <a:avLst/>
          </a:prstGeom>
          <a:noFill/>
        </p:spPr>
        <p:txBody>
          <a:bodyPr wrap="none">
            <a:spAutoFit/>
          </a:bodyPr>
          <a:lstStyle/>
          <a:p>
            <a:pPr>
              <a:defRPr/>
            </a:pPr>
            <a:r>
              <a:t>Source IP address: Spoofing</a:t>
            </a:r>
          </a:p>
          <a:p>
            <a:pPr>
              <a:defRPr/>
            </a:pPr>
            <a:r>
              <a:t>Type of service: Prioritize attacker traffic</a:t>
            </a:r>
          </a:p>
          <a:p>
            <a:pPr>
              <a:defRPr/>
            </a:pPr>
            <a:r>
              <a:t>Fragmentation, Options: Denial-of-service</a:t>
            </a:r>
          </a:p>
          <a:p>
            <a:pPr>
              <a:defRPr/>
            </a:pPr>
            <a:r>
              <a:t>TTL: Traceroute</a:t>
            </a:r>
          </a:p>
          <a:p>
            <a:pPr>
              <a:defRPr/>
            </a:pPr>
            <a:r>
              <a:t>Protocol, Checksum: No apparent problems</a:t>
            </a:r>
          </a:p>
          <a:p>
            <a:pPr>
              <a:defRPr/>
            </a:pPr>
          </a:p>
        </p:txBody>
      </p:sp>
    </p:spTree>
  </p:cSld>
  <p:clrMapOvr>
    <a:masterClrMapping/>
  </p:clrMapOvr>
</p:sld>
</file>

<file path=ppt/slides/slide6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6, Lecture 2: Link Layer</a:t>
            </a:r>
          </a:p>
        </p:txBody>
      </p:sp>
    </p:spTree>
  </p:cSld>
  <p:clrMapOvr>
    <a:masterClrMapping/>
  </p:clrMapOvr>
</p:sld>
</file>

<file path=ppt/slides/slide6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Link Layer and LAN</a:t>
            </a:r>
          </a:p>
          <a:p>
            <a:pPr>
              <a:defRPr/>
            </a:pPr>
            <a:r>
              <a:t>Multiple Access Protocol</a:t>
            </a:r>
          </a:p>
          <a:p>
            <a:pPr>
              <a:defRPr/>
            </a:pPr>
            <a:r>
              <a:t>Sending Ethernet Packets</a:t>
            </a:r>
          </a:p>
          <a:p>
            <a:pPr>
              <a:defRPr/>
            </a:pPr>
          </a:p>
          <a:p>
            <a:pPr>
              <a:defRPr/>
            </a:pPr>
          </a:p>
          <a:p>
            <a:pPr>
              <a:defRPr/>
            </a:pPr>
          </a:p>
        </p:txBody>
      </p:sp>
    </p:spTree>
  </p:cSld>
  <p:clrMapOvr>
    <a:masterClrMapping/>
  </p:clrMapOvr>
</p:sld>
</file>

<file path=ppt/slides/slide6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06185" y="84371"/>
            <a:ext cx="11179629" cy="894622"/>
          </a:xfrm>
          <a:prstGeom prst="rect">
            <a:avLst/>
          </a:prstGeom>
          <a:noFill/>
        </p:spPr>
        <p:txBody>
          <a:bodyPr wrap="none">
            <a:spAutoFit/>
          </a:bodyPr>
          <a:lstStyle/>
          <a:p>
            <a:pPr>
              <a:defRPr/>
            </a:pPr>
            <a:r>
              <a:t>Link Layer: Introduction</a:t>
            </a:r>
          </a:p>
        </p:txBody>
      </p:sp>
      <p:sp>
        <p:nvSpPr>
          <p:cNvPr id="3" name="TextBox 2"/>
          <p:cNvSpPr txBox="1"/>
          <p:nvPr/>
        </p:nvSpPr>
        <p:spPr>
          <a:xfrm>
            <a:off x="89635" y="933115"/>
            <a:ext cx="7709733" cy="5786199"/>
          </a:xfrm>
          <a:prstGeom prst="rect">
            <a:avLst/>
          </a:prstGeom>
          <a:noFill/>
        </p:spPr>
        <p:txBody>
          <a:bodyPr wrap="none">
            <a:spAutoFit/>
          </a:bodyPr>
          <a:lstStyle/>
          <a:p>
            <a:pPr>
              <a:defRPr/>
            </a:pPr>
            <a:r>
              <a:t>Link layer has responsibility of transferring data between adjacent nodes over a single link</a:t>
            </a:r>
          </a:p>
          <a:p>
            <a:pPr>
              <a:defRPr/>
            </a:pPr>
            <a:r>
              <a:t>Scope: One "hop" at a time (node-to-node, same local network)</a:t>
            </a:r>
          </a:p>
          <a:p>
            <a:pPr>
              <a:defRPr/>
            </a:pPr>
            <a:r>
              <a:t>Different from Network Layer: Link layer  one hop, Network layer  end-to-end path</a:t>
            </a:r>
          </a:p>
          <a:p>
            <a:pPr>
              <a:defRPr/>
            </a:pPr>
            <a:r>
              <a:t>Link Layer Terminology</a:t>
            </a:r>
          </a:p>
          <a:p>
            <a:pPr>
              <a:defRPr/>
            </a:pPr>
            <a:r>
              <a:t>Frame: Link layer packet (encapsulates network layer datagram)</a:t>
            </a:r>
          </a:p>
          <a:p>
            <a:pPr>
              <a:defRPr/>
            </a:pPr>
            <a:r>
              <a:t>Links: Physical communication channels connecting physically adjacent nodes. E.g., Wired (fiber optical cable, copper cable) or wireless (WiFi channel, cellular)</a:t>
            </a:r>
          </a:p>
          <a:p>
            <a:pPr>
              <a:defRPr/>
            </a:pPr>
            <a:r>
              <a:t>Nodes: Host, routers</a:t>
            </a:r>
          </a:p>
          <a:p>
            <a:pPr>
              <a:defRPr/>
            </a:pPr>
            <a:r>
              <a:t>Different links use different protocols: </a:t>
            </a:r>
          </a:p>
          <a:p>
            <a:pPr>
              <a:defRPr/>
            </a:pPr>
            <a:r>
              <a:t>WiFi on first hop → Ethernet on next hop → …</a:t>
            </a:r>
          </a:p>
          <a:p>
            <a:pPr>
              <a:defRPr/>
            </a:pPr>
            <a:r>
              <a:t>Same datagram, different link-layer protocols at each hop</a:t>
            </a:r>
          </a:p>
        </p:txBody>
      </p:sp>
    </p:spTree>
  </p:cSld>
  <p:clrMapOvr>
    <a:masterClrMapping/>
  </p:clrMapOvr>
</p:sld>
</file>

<file path=ppt/slides/slide6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53437"/>
            <a:ext cx="10515600" cy="979556"/>
          </a:xfrm>
          <a:prstGeom prst="rect">
            <a:avLst/>
          </a:prstGeom>
          <a:noFill/>
        </p:spPr>
        <p:txBody>
          <a:bodyPr wrap="none">
            <a:spAutoFit/>
          </a:bodyPr>
          <a:lstStyle/>
          <a:p>
            <a:pPr>
              <a:defRPr/>
            </a:pPr>
            <a:r>
              <a:t>Transportation analogy</a:t>
            </a:r>
          </a:p>
        </p:txBody>
      </p:sp>
      <p:sp>
        <p:nvSpPr>
          <p:cNvPr id="3" name="TextBox 2"/>
          <p:cNvSpPr txBox="1"/>
          <p:nvPr/>
        </p:nvSpPr>
        <p:spPr>
          <a:xfrm>
            <a:off x="5693098" y="1316467"/>
            <a:ext cx="6424818" cy="4953138"/>
          </a:xfrm>
          <a:prstGeom prst="rect">
            <a:avLst/>
          </a:prstGeom>
          <a:noFill/>
        </p:spPr>
        <p:txBody>
          <a:bodyPr wrap="none">
            <a:spAutoFit/>
          </a:bodyPr>
          <a:lstStyle/>
          <a:p>
            <a:pPr>
              <a:defRPr/>
            </a:pPr>
            <a:r>
              <a:t>Transportation analogy:</a:t>
            </a:r>
          </a:p>
          <a:p>
            <a:pPr>
              <a:defRPr/>
            </a:pPr>
            <a:r>
              <a:t>Travel agent = routing algorithm</a:t>
            </a:r>
          </a:p>
          <a:p>
            <a:pPr>
              <a:defRPr/>
            </a:pPr>
            <a:r>
              <a:t>Determines the overall path and which modes to use</a:t>
            </a:r>
          </a:p>
          <a:p>
            <a:pPr>
              <a:defRPr/>
            </a:pPr>
            <a:r>
              <a:t>Trip from San Jose, CA to Milwaukee, WI</a:t>
            </a:r>
          </a:p>
          <a:p>
            <a:pPr>
              <a:defRPr/>
            </a:pPr>
            <a:r>
              <a:t>Uber: San Jose to SFO</a:t>
            </a:r>
          </a:p>
          <a:p>
            <a:pPr>
              <a:defRPr/>
            </a:pPr>
            <a:r>
              <a:t>Plane: SFO to ORD</a:t>
            </a:r>
          </a:p>
          <a:p>
            <a:pPr>
              <a:defRPr/>
            </a:pPr>
            <a:r>
              <a:t>Train: ORD to Milwaukee</a:t>
            </a:r>
          </a:p>
          <a:p>
            <a:pPr>
              <a:defRPr/>
            </a:pPr>
            <a:r>
              <a:t>Passenger = frame</a:t>
            </a:r>
          </a:p>
          <a:p>
            <a:pPr>
              <a:defRPr/>
            </a:pPr>
            <a:r>
              <a:t>The "packet" being transported</a:t>
            </a:r>
          </a:p>
          <a:p>
            <a:pPr>
              <a:defRPr/>
            </a:pPr>
            <a:r>
              <a:t>Transport segment = communication link</a:t>
            </a:r>
          </a:p>
          <a:p>
            <a:pPr>
              <a:defRPr/>
            </a:pPr>
            <a:r>
              <a:t>The physical path/medium</a:t>
            </a:r>
          </a:p>
          <a:p>
            <a:pPr>
              <a:defRPr/>
            </a:pPr>
            <a:r>
              <a:t>Transportation mode = link-layer protocol</a:t>
            </a:r>
          </a:p>
          <a:p>
            <a:pPr>
              <a:defRPr/>
            </a:pPr>
            <a:r>
              <a:t>Different rules/methods for each segment </a:t>
            </a:r>
          </a:p>
          <a:p>
            <a:pPr>
              <a:defRPr/>
            </a:pPr>
            <a:r>
              <a:t>E.g., Uber – road protocol; Airline – air protocol; Amtrak – rail protocol</a:t>
            </a:r>
          </a:p>
          <a:p>
            <a:pPr>
              <a:defRPr/>
            </a:pPr>
          </a:p>
        </p:txBody>
      </p:sp>
    </p:spTree>
  </p:cSld>
  <p:clrMapOvr>
    <a:masterClrMapping/>
  </p:clrMapOvr>
</p:sld>
</file>

<file path=ppt/slides/slide6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60620" y="11272"/>
            <a:ext cx="10515600" cy="894622"/>
          </a:xfrm>
          <a:prstGeom prst="rect">
            <a:avLst/>
          </a:prstGeom>
          <a:noFill/>
        </p:spPr>
        <p:txBody>
          <a:bodyPr wrap="none">
            <a:spAutoFit/>
          </a:bodyPr>
          <a:lstStyle/>
          <a:p>
            <a:pPr>
              <a:defRPr/>
            </a:pPr>
            <a:r>
              <a:t>Link layer: Services</a:t>
            </a:r>
          </a:p>
        </p:txBody>
      </p:sp>
      <p:sp>
        <p:nvSpPr>
          <p:cNvPr id="3" name="TextBox 2"/>
          <p:cNvSpPr txBox="1"/>
          <p:nvPr/>
        </p:nvSpPr>
        <p:spPr>
          <a:xfrm>
            <a:off x="107429" y="1181951"/>
            <a:ext cx="7661174" cy="3727862"/>
          </a:xfrm>
          <a:prstGeom prst="rect">
            <a:avLst/>
          </a:prstGeom>
          <a:noFill/>
        </p:spPr>
        <p:txBody>
          <a:bodyPr wrap="none">
            <a:spAutoFit/>
          </a:bodyPr>
          <a:lstStyle/>
          <a:p>
            <a:pPr>
              <a:defRPr/>
            </a:pPr>
            <a:r>
              <a:t>Framing, link access: </a:t>
            </a:r>
          </a:p>
          <a:p>
            <a:pPr>
              <a:defRPr/>
            </a:pPr>
            <a:r>
              <a:t>Encapsulate datagram into frame, adding header, trailer</a:t>
            </a:r>
          </a:p>
          <a:p>
            <a:pPr>
              <a:defRPr/>
            </a:pPr>
            <a:r>
              <a:t>“MAC” addresses in frame headers identify source, destination (different from IP address!)</a:t>
            </a:r>
          </a:p>
          <a:p>
            <a:pPr>
              <a:defRPr/>
            </a:pPr>
            <a:r>
              <a:t>Channel access if shared medium</a:t>
            </a:r>
          </a:p>
          <a:p>
            <a:pPr>
              <a:defRPr/>
            </a:pPr>
            <a:r>
              <a:t>Reliable delivery between adjacent nodes</a:t>
            </a:r>
          </a:p>
          <a:p>
            <a:pPr>
              <a:defRPr/>
            </a:pPr>
            <a:r>
              <a:t>Unnecessary, mostly used on high bit-error links (wireless) where data corruption or loss is more frequent</a:t>
            </a:r>
          </a:p>
          <a:p>
            <a:pPr>
              <a:defRPr/>
            </a:pPr>
            <a:r>
              <a:t>Correct errors locally</a:t>
            </a:r>
          </a:p>
        </p:txBody>
      </p:sp>
      <p:sp>
        <p:nvSpPr>
          <p:cNvPr id="4" name="TextBox 3"/>
          <p:cNvSpPr txBox="1"/>
          <p:nvPr/>
        </p:nvSpPr>
        <p:spPr>
          <a:xfrm>
            <a:off x="315680" y="5027723"/>
            <a:ext cx="7540696" cy="1600438"/>
          </a:xfrm>
          <a:prstGeom prst="rect">
            <a:avLst/>
          </a:prstGeom>
          <a:noFill/>
        </p:spPr>
        <p:txBody>
          <a:bodyPr wrap="none">
            <a:spAutoFit/>
          </a:bodyPr>
          <a:lstStyle/>
          <a:p>
            <a:pPr>
              <a:defRPr/>
            </a:pPr>
            <a:r>
              <a:t>Q: why both link-level and end-end reliability?</a:t>
            </a:r>
          </a:p>
          <a:p>
            <a:pPr>
              <a:defRPr/>
            </a:pPr>
            <a:r>
              <a:t>Link layer errors do not propagate further, more efficient than end-to-end retransmission</a:t>
            </a:r>
          </a:p>
          <a:p>
            <a:pPr>
              <a:defRPr/>
            </a:pPr>
            <a:r>
              <a:t>An additional layer of error checking and correction</a:t>
            </a:r>
          </a:p>
        </p:txBody>
      </p:sp>
    </p:spTree>
  </p:cSld>
  <p:clrMapOvr>
    <a:masterClrMapping/>
  </p:clrMapOvr>
</p:sld>
</file>

<file path=ppt/slides/slide6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8288" y="362678"/>
            <a:ext cx="10515600" cy="894622"/>
          </a:xfrm>
          <a:prstGeom prst="rect">
            <a:avLst/>
          </a:prstGeom>
          <a:noFill/>
        </p:spPr>
        <p:txBody>
          <a:bodyPr wrap="none">
            <a:spAutoFit/>
          </a:bodyPr>
          <a:lstStyle/>
          <a:p>
            <a:pPr>
              <a:defRPr/>
            </a:pPr>
            <a:r>
              <a:t>Link Layer: Services </a:t>
            </a:r>
          </a:p>
        </p:txBody>
      </p:sp>
      <p:sp>
        <p:nvSpPr>
          <p:cNvPr id="3" name="TextBox 2"/>
          <p:cNvSpPr txBox="1"/>
          <p:nvPr/>
        </p:nvSpPr>
        <p:spPr>
          <a:xfrm>
            <a:off x="425594" y="1476885"/>
            <a:ext cx="7173765" cy="5155766"/>
          </a:xfrm>
          <a:prstGeom prst="rect">
            <a:avLst/>
          </a:prstGeom>
          <a:noFill/>
        </p:spPr>
        <p:txBody>
          <a:bodyPr wrap="none">
            <a:spAutoFit/>
          </a:bodyPr>
          <a:lstStyle/>
          <a:p>
            <a:pPr>
              <a:defRPr/>
            </a:pPr>
            <a:r>
              <a:t>Flow control: </a:t>
            </a:r>
          </a:p>
          <a:p>
            <a:pPr>
              <a:defRPr/>
            </a:pPr>
            <a:r>
              <a:t>Pacing between adjacent sending and receiving nodes</a:t>
            </a:r>
          </a:p>
          <a:p>
            <a:pPr>
              <a:defRPr/>
            </a:pPr>
            <a:r>
              <a:t>Error detection: </a:t>
            </a:r>
          </a:p>
          <a:p>
            <a:pPr>
              <a:defRPr/>
            </a:pPr>
            <a:r>
              <a:t>Errors caused by signal attenuation, noise. </a:t>
            </a:r>
          </a:p>
          <a:p>
            <a:pPr>
              <a:defRPr/>
            </a:pPr>
            <a:r>
              <a:t>Receiver detects errors, signals retransmission, or drops frame </a:t>
            </a:r>
          </a:p>
          <a:p>
            <a:pPr>
              <a:defRPr/>
            </a:pPr>
            <a:r>
              <a:t>Error correction: </a:t>
            </a:r>
          </a:p>
          <a:p>
            <a:pPr>
              <a:defRPr/>
            </a:pPr>
            <a:r>
              <a:t>Receiver identifies and corrects bit error(s) without retransmission</a:t>
            </a:r>
          </a:p>
          <a:p>
            <a:pPr>
              <a:defRPr/>
            </a:pPr>
            <a:r>
              <a:t>Half-duplex and full-duplex:</a:t>
            </a:r>
          </a:p>
          <a:p>
            <a:pPr>
              <a:defRPr/>
            </a:pPr>
            <a:r>
              <a:t>With half duplex, nodes at both ends of link can transmit (two-way transmission), but not at same time</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21030" y="100611"/>
            <a:ext cx="10949940" cy="870067"/>
          </a:xfrm>
          <a:prstGeom prst="rect">
            <a:avLst/>
          </a:prstGeom>
          <a:noFill/>
        </p:spPr>
        <p:txBody>
          <a:bodyPr wrap="none">
            <a:spAutoFit/>
          </a:bodyPr>
          <a:lstStyle/>
          <a:p>
            <a:pPr>
              <a:defRPr/>
            </a:pPr>
            <a:r>
              <a:t>Encryption with Block Ciphers: Modes of Operation</a:t>
            </a:r>
          </a:p>
        </p:txBody>
      </p:sp>
      <p:sp>
        <p:nvSpPr>
          <p:cNvPr id="3" name="TextBox 2"/>
          <p:cNvSpPr txBox="1"/>
          <p:nvPr/>
        </p:nvSpPr>
        <p:spPr>
          <a:xfrm>
            <a:off x="538922" y="1521587"/>
            <a:ext cx="6046250" cy="1591814"/>
          </a:xfrm>
          <a:prstGeom prst="rect">
            <a:avLst/>
          </a:prstGeom>
          <a:noFill/>
        </p:spPr>
        <p:txBody>
          <a:bodyPr wrap="none">
            <a:spAutoFit/>
          </a:bodyPr>
          <a:lstStyle/>
          <a:p>
            <a:pPr>
              <a:defRPr/>
            </a:pPr>
            <a:r>
              <a:t>Message is divided into blocks</a:t>
            </a:r>
          </a:p>
          <a:p>
            <a:pPr>
              <a:defRPr/>
            </a:pPr>
            <a:r>
              <a:t>Each block is encrypted separately</a:t>
            </a:r>
          </a:p>
          <a:p>
            <a:pPr>
              <a:defRPr/>
            </a:pPr>
            <a:r>
              <a:t>Lack of diffusion</a:t>
            </a:r>
          </a:p>
        </p:txBody>
      </p:sp>
    </p:spTree>
  </p:cSld>
  <p:clrMapOvr>
    <a:masterClrMapping/>
  </p:clrMapOvr>
</p:sld>
</file>

<file path=ppt/slides/slide6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0936" y="362678"/>
            <a:ext cx="10515600" cy="894622"/>
          </a:xfrm>
          <a:prstGeom prst="rect">
            <a:avLst/>
          </a:prstGeom>
          <a:noFill/>
        </p:spPr>
        <p:txBody>
          <a:bodyPr wrap="none">
            <a:spAutoFit/>
          </a:bodyPr>
          <a:lstStyle/>
          <a:p>
            <a:pPr>
              <a:defRPr/>
            </a:pPr>
            <a:r>
              <a:t>Host Link Layer Implementation</a:t>
            </a:r>
          </a:p>
        </p:txBody>
      </p:sp>
      <p:sp>
        <p:nvSpPr>
          <p:cNvPr id="3" name="TextBox 2"/>
          <p:cNvSpPr txBox="1"/>
          <p:nvPr/>
        </p:nvSpPr>
        <p:spPr>
          <a:xfrm>
            <a:off x="535022" y="1692296"/>
            <a:ext cx="6593566" cy="4659312"/>
          </a:xfrm>
          <a:prstGeom prst="rect">
            <a:avLst/>
          </a:prstGeom>
          <a:noFill/>
        </p:spPr>
        <p:txBody>
          <a:bodyPr wrap="none">
            <a:spAutoFit/>
          </a:bodyPr>
          <a:lstStyle/>
          <a:p>
            <a:pPr>
              <a:defRPr/>
            </a:pPr>
            <a:r>
              <a:t>In each-and-every host</a:t>
            </a:r>
          </a:p>
          <a:p>
            <a:pPr>
              <a:defRPr/>
            </a:pPr>
            <a:r>
              <a:t>Link layer implemented on-chip or in network interface card (NIC) (aka, network adapter)</a:t>
            </a:r>
          </a:p>
          <a:p>
            <a:pPr>
              <a:defRPr/>
            </a:pPr>
            <a:r>
              <a:t>Implements link and physical layer</a:t>
            </a:r>
          </a:p>
          <a:p>
            <a:pPr>
              <a:defRPr/>
            </a:pPr>
            <a:r>
              <a:t>Attaches into host’s system buses</a:t>
            </a:r>
          </a:p>
          <a:p>
            <a:pPr>
              <a:defRPr/>
            </a:pPr>
            <a:r>
              <a:t>Combination of hardware, software, firmware</a:t>
            </a:r>
          </a:p>
        </p:txBody>
      </p:sp>
      <p:sp>
        <p:nvSpPr>
          <p:cNvPr id="4" name="TextBox 3"/>
          <p:cNvSpPr txBox="1"/>
          <p:nvPr/>
        </p:nvSpPr>
        <p:spPr>
          <a:xfrm>
            <a:off x="8482590" y="5121168"/>
            <a:ext cx="2308225" cy="797490"/>
          </a:xfrm>
          <a:prstGeom prst="rect">
            <a:avLst/>
          </a:prstGeom>
          <a:noFill/>
        </p:spPr>
        <p:txBody>
          <a:bodyPr wrap="none">
            <a:spAutoFit/>
          </a:bodyPr>
          <a:lstStyle/>
          <a:p>
            <a:pPr>
              <a:defRPr/>
            </a:pPr>
          </a:p>
        </p:txBody>
      </p:sp>
      <p:sp>
        <p:nvSpPr>
          <p:cNvPr id="5" name="TextBox 4"/>
          <p:cNvSpPr txBox="1"/>
          <p:nvPr/>
        </p:nvSpPr>
        <p:spPr>
          <a:xfrm>
            <a:off x="8955665" y="2749550"/>
            <a:ext cx="1836737" cy="2401887"/>
          </a:xfrm>
          <a:prstGeom prst="rect">
            <a:avLst/>
          </a:prstGeom>
          <a:noFill/>
        </p:spPr>
        <p:txBody>
          <a:bodyPr wrap="none">
            <a:spAutoFit/>
          </a:bodyPr>
          <a:lstStyle/>
          <a:p>
            <a:pPr>
              <a:defRPr/>
            </a:pPr>
          </a:p>
        </p:txBody>
      </p:sp>
      <p:sp>
        <p:nvSpPr>
          <p:cNvPr id="6" name="TextBox 5"/>
          <p:cNvSpPr txBox="1"/>
          <p:nvPr/>
        </p:nvSpPr>
        <p:spPr>
          <a:xfrm>
            <a:off x="9404927" y="4687887"/>
            <a:ext cx="666750" cy="282575"/>
          </a:xfrm>
          <a:prstGeom prst="rect">
            <a:avLst/>
          </a:prstGeom>
          <a:noFill/>
        </p:spPr>
        <p:txBody>
          <a:bodyPr wrap="none">
            <a:spAutoFit/>
          </a:bodyPr>
          <a:lstStyle/>
          <a:p>
            <a:pPr>
              <a:defRPr/>
            </a:pPr>
          </a:p>
        </p:txBody>
      </p:sp>
      <p:sp>
        <p:nvSpPr>
          <p:cNvPr id="7" name="TextBox 6"/>
          <p:cNvSpPr txBox="1"/>
          <p:nvPr/>
        </p:nvSpPr>
        <p:spPr>
          <a:xfrm>
            <a:off x="9404927" y="4100512"/>
            <a:ext cx="657225" cy="519113"/>
          </a:xfrm>
          <a:prstGeom prst="rect">
            <a:avLst/>
          </a:prstGeom>
          <a:noFill/>
        </p:spPr>
        <p:txBody>
          <a:bodyPr wrap="none">
            <a:spAutoFit/>
          </a:bodyPr>
          <a:lstStyle/>
          <a:p>
            <a:pPr>
              <a:defRPr/>
            </a:pPr>
            <a:r>
              <a:t>controller</a:t>
            </a:r>
          </a:p>
        </p:txBody>
      </p:sp>
      <p:sp>
        <p:nvSpPr>
          <p:cNvPr id="8" name="TextBox 7"/>
          <p:cNvSpPr txBox="1"/>
          <p:nvPr/>
        </p:nvSpPr>
        <p:spPr>
          <a:xfrm>
            <a:off x="9360720" y="4697412"/>
            <a:ext cx="737702" cy="461665"/>
          </a:xfrm>
          <a:prstGeom prst="rect">
            <a:avLst/>
          </a:prstGeom>
          <a:noFill/>
        </p:spPr>
        <p:txBody>
          <a:bodyPr wrap="none">
            <a:spAutoFit/>
          </a:bodyPr>
          <a:lstStyle/>
          <a:p>
            <a:pPr>
              <a:defRPr/>
            </a:pPr>
            <a:r>
              <a:t>physical</a:t>
            </a:r>
          </a:p>
          <a:p>
            <a:pPr>
              <a:defRPr/>
            </a:pPr>
          </a:p>
        </p:txBody>
      </p:sp>
      <p:sp>
        <p:nvSpPr>
          <p:cNvPr id="9" name="TextBox 8"/>
          <p:cNvSpPr txBox="1"/>
          <p:nvPr/>
        </p:nvSpPr>
        <p:spPr>
          <a:xfrm>
            <a:off x="9457315" y="3619500"/>
            <a:ext cx="200025" cy="460375"/>
          </a:xfrm>
          <a:prstGeom prst="rect">
            <a:avLst/>
          </a:prstGeom>
          <a:noFill/>
        </p:spPr>
        <p:txBody>
          <a:bodyPr wrap="none">
            <a:spAutoFit/>
          </a:bodyPr>
          <a:lstStyle/>
          <a:p>
            <a:pPr>
              <a:defRPr/>
            </a:pPr>
          </a:p>
        </p:txBody>
      </p:sp>
      <p:sp>
        <p:nvSpPr>
          <p:cNvPr id="10" name="TextBox 9"/>
          <p:cNvSpPr txBox="1"/>
          <p:nvPr/>
        </p:nvSpPr>
        <p:spPr>
          <a:xfrm>
            <a:off x="9322377" y="3792537"/>
            <a:ext cx="1358900" cy="0"/>
          </a:xfrm>
          <a:prstGeom prst="rect">
            <a:avLst/>
          </a:prstGeom>
          <a:noFill/>
        </p:spPr>
        <p:txBody>
          <a:bodyPr wrap="none">
            <a:spAutoFit/>
          </a:bodyPr>
          <a:lstStyle/>
          <a:p>
            <a:pPr>
              <a:defRPr/>
            </a:pPr>
          </a:p>
        </p:txBody>
      </p:sp>
      <p:sp>
        <p:nvSpPr>
          <p:cNvPr id="11" name="TextBox 10"/>
          <p:cNvSpPr txBox="1"/>
          <p:nvPr/>
        </p:nvSpPr>
        <p:spPr>
          <a:xfrm>
            <a:off x="9717665" y="3800475"/>
            <a:ext cx="0" cy="300037"/>
          </a:xfrm>
          <a:prstGeom prst="rect">
            <a:avLst/>
          </a:prstGeom>
          <a:noFill/>
        </p:spPr>
        <p:txBody>
          <a:bodyPr wrap="none">
            <a:spAutoFit/>
          </a:bodyPr>
          <a:lstStyle/>
          <a:p>
            <a:pPr>
              <a:defRPr/>
            </a:pPr>
          </a:p>
        </p:txBody>
      </p:sp>
      <p:sp>
        <p:nvSpPr>
          <p:cNvPr id="12" name="TextBox 11"/>
          <p:cNvSpPr txBox="1"/>
          <p:nvPr/>
        </p:nvSpPr>
        <p:spPr>
          <a:xfrm>
            <a:off x="9211252" y="3101975"/>
            <a:ext cx="657225" cy="519112"/>
          </a:xfrm>
          <a:prstGeom prst="rect">
            <a:avLst/>
          </a:prstGeom>
          <a:noFill/>
        </p:spPr>
        <p:txBody>
          <a:bodyPr wrap="none">
            <a:spAutoFit/>
          </a:bodyPr>
          <a:lstStyle/>
          <a:p>
            <a:pPr>
              <a:defRPr/>
            </a:pPr>
            <a:r>
              <a:t>cpu</a:t>
            </a:r>
          </a:p>
        </p:txBody>
      </p:sp>
      <p:sp>
        <p:nvSpPr>
          <p:cNvPr id="13" name="TextBox 12"/>
          <p:cNvSpPr txBox="1"/>
          <p:nvPr/>
        </p:nvSpPr>
        <p:spPr>
          <a:xfrm>
            <a:off x="10030402" y="3103562"/>
            <a:ext cx="657225" cy="519113"/>
          </a:xfrm>
          <a:prstGeom prst="rect">
            <a:avLst/>
          </a:prstGeom>
          <a:noFill/>
        </p:spPr>
        <p:txBody>
          <a:bodyPr wrap="none">
            <a:spAutoFit/>
          </a:bodyPr>
          <a:lstStyle/>
          <a:p>
            <a:pPr>
              <a:defRPr/>
            </a:pPr>
            <a:r>
              <a:t>memory</a:t>
            </a:r>
          </a:p>
        </p:txBody>
      </p:sp>
      <p:sp>
        <p:nvSpPr>
          <p:cNvPr id="14" name="TextBox 13"/>
          <p:cNvSpPr txBox="1"/>
          <p:nvPr/>
        </p:nvSpPr>
        <p:spPr>
          <a:xfrm>
            <a:off x="9514465" y="3622675"/>
            <a:ext cx="1587" cy="169862"/>
          </a:xfrm>
          <a:prstGeom prst="rect">
            <a:avLst/>
          </a:prstGeom>
          <a:noFill/>
        </p:spPr>
        <p:txBody>
          <a:bodyPr wrap="none">
            <a:spAutoFit/>
          </a:bodyPr>
          <a:lstStyle/>
          <a:p>
            <a:pPr>
              <a:defRPr/>
            </a:pPr>
          </a:p>
        </p:txBody>
      </p:sp>
      <p:sp>
        <p:nvSpPr>
          <p:cNvPr id="15" name="TextBox 14"/>
          <p:cNvSpPr txBox="1"/>
          <p:nvPr/>
        </p:nvSpPr>
        <p:spPr>
          <a:xfrm>
            <a:off x="10387590" y="3624262"/>
            <a:ext cx="1587" cy="171450"/>
          </a:xfrm>
          <a:prstGeom prst="rect">
            <a:avLst/>
          </a:prstGeom>
          <a:noFill/>
        </p:spPr>
        <p:txBody>
          <a:bodyPr wrap="none">
            <a:spAutoFit/>
          </a:bodyPr>
          <a:lstStyle/>
          <a:p>
            <a:pPr>
              <a:defRPr/>
            </a:pPr>
          </a:p>
        </p:txBody>
      </p:sp>
      <p:sp>
        <p:nvSpPr>
          <p:cNvPr id="16" name="TextBox 15"/>
          <p:cNvSpPr txBox="1"/>
          <p:nvPr/>
        </p:nvSpPr>
        <p:spPr>
          <a:xfrm>
            <a:off x="10835265" y="3921125"/>
            <a:ext cx="1038388" cy="461665"/>
          </a:xfrm>
          <a:prstGeom prst="rect">
            <a:avLst/>
          </a:prstGeom>
          <a:noFill/>
        </p:spPr>
        <p:txBody>
          <a:bodyPr wrap="none">
            <a:spAutoFit/>
          </a:bodyPr>
          <a:lstStyle/>
          <a:p>
            <a:pPr>
              <a:defRPr/>
            </a:pPr>
            <a:r>
              <a:t>host bus </a:t>
            </a:r>
          </a:p>
          <a:p>
            <a:pPr>
              <a:defRPr/>
            </a:pPr>
            <a:r>
              <a:t>(e.g., PCI)</a:t>
            </a:r>
          </a:p>
        </p:txBody>
      </p:sp>
      <p:sp>
        <p:nvSpPr>
          <p:cNvPr id="17" name="TextBox 16"/>
          <p:cNvSpPr txBox="1"/>
          <p:nvPr/>
        </p:nvSpPr>
        <p:spPr>
          <a:xfrm>
            <a:off x="9730365" y="4408487"/>
            <a:ext cx="3944" cy="340991"/>
          </a:xfrm>
          <a:prstGeom prst="rect">
            <a:avLst/>
          </a:prstGeom>
          <a:noFill/>
        </p:spPr>
        <p:txBody>
          <a:bodyPr wrap="none">
            <a:spAutoFit/>
          </a:bodyPr>
          <a:lstStyle/>
          <a:p>
            <a:pPr>
              <a:defRPr/>
            </a:pPr>
          </a:p>
        </p:txBody>
      </p:sp>
      <p:sp>
        <p:nvSpPr>
          <p:cNvPr id="18" name="TextBox 17"/>
          <p:cNvSpPr txBox="1"/>
          <p:nvPr/>
        </p:nvSpPr>
        <p:spPr>
          <a:xfrm>
            <a:off x="9719463" y="4992686"/>
            <a:ext cx="0" cy="366713"/>
          </a:xfrm>
          <a:prstGeom prst="rect">
            <a:avLst/>
          </a:prstGeom>
          <a:noFill/>
        </p:spPr>
        <p:txBody>
          <a:bodyPr wrap="none">
            <a:spAutoFit/>
          </a:bodyPr>
          <a:lstStyle/>
          <a:p>
            <a:pPr>
              <a:defRPr/>
            </a:pPr>
          </a:p>
        </p:txBody>
      </p:sp>
      <p:sp>
        <p:nvSpPr>
          <p:cNvPr id="19" name="TextBox 18"/>
          <p:cNvSpPr txBox="1"/>
          <p:nvPr/>
        </p:nvSpPr>
        <p:spPr>
          <a:xfrm>
            <a:off x="10513002" y="3797300"/>
            <a:ext cx="382588" cy="268287"/>
          </a:xfrm>
          <a:prstGeom prst="rect">
            <a:avLst/>
          </a:prstGeom>
          <a:noFill/>
        </p:spPr>
        <p:txBody>
          <a:bodyPr wrap="none">
            <a:spAutoFit/>
          </a:bodyPr>
          <a:lstStyle/>
          <a:p>
            <a:pPr>
              <a:defRPr/>
            </a:pPr>
          </a:p>
        </p:txBody>
      </p:sp>
      <p:sp>
        <p:nvSpPr>
          <p:cNvPr id="20" name="TextBox 19"/>
          <p:cNvSpPr txBox="1"/>
          <p:nvPr/>
        </p:nvSpPr>
        <p:spPr>
          <a:xfrm>
            <a:off x="10122477" y="5491162"/>
            <a:ext cx="1353256" cy="276999"/>
          </a:xfrm>
          <a:prstGeom prst="rect">
            <a:avLst/>
          </a:prstGeom>
          <a:noFill/>
        </p:spPr>
        <p:txBody>
          <a:bodyPr wrap="none">
            <a:spAutoFit/>
          </a:bodyPr>
          <a:lstStyle/>
          <a:p>
            <a:pPr>
              <a:defRPr/>
            </a:pPr>
            <a:r>
              <a:t>network interface</a:t>
            </a:r>
          </a:p>
        </p:txBody>
      </p:sp>
      <p:sp>
        <p:nvSpPr>
          <p:cNvPr id="21" name="TextBox 20"/>
          <p:cNvSpPr txBox="1"/>
          <p:nvPr/>
        </p:nvSpPr>
        <p:spPr>
          <a:xfrm>
            <a:off x="10330440" y="4814887"/>
            <a:ext cx="271462" cy="750888"/>
          </a:xfrm>
          <a:prstGeom prst="rect">
            <a:avLst/>
          </a:prstGeom>
          <a:noFill/>
        </p:spPr>
        <p:txBody>
          <a:bodyPr wrap="none">
            <a:spAutoFit/>
          </a:bodyPr>
          <a:lstStyle/>
          <a:p>
            <a:pPr>
              <a:defRPr/>
            </a:pPr>
          </a:p>
        </p:txBody>
      </p:sp>
      <p:sp>
        <p:nvSpPr>
          <p:cNvPr id="22" name="TextBox 21"/>
          <p:cNvSpPr txBox="1"/>
          <p:nvPr/>
        </p:nvSpPr>
        <p:spPr>
          <a:xfrm>
            <a:off x="9158625" y="4012536"/>
            <a:ext cx="1122362" cy="1082675"/>
          </a:xfrm>
          <a:prstGeom prst="rect">
            <a:avLst/>
          </a:prstGeom>
          <a:noFill/>
        </p:spPr>
        <p:txBody>
          <a:bodyPr wrap="none">
            <a:spAutoFit/>
          </a:bodyPr>
          <a:lstStyle/>
          <a:p>
            <a:pPr>
              <a:defRPr/>
            </a:pPr>
          </a:p>
        </p:txBody>
      </p:sp>
      <p:pic>
        <p:nvPicPr>
          <p:cNvPr id="23" name="Picture 22" descr="image.png"/>
          <p:cNvPicPr>
            <a:picLocks noChangeAspect="1"/>
          </p:cNvPicPr>
          <p:nvPr/>
        </p:nvPicPr>
        <p:blipFill>
          <a:blip r:embed="rId2"/>
          <a:stretch>
            <a:fillRect/>
          </a:stretch>
        </p:blipFill>
        <p:spPr>
          <a:xfrm>
            <a:off x="8224086" y="1396579"/>
            <a:ext cx="1143000" cy="1171575"/>
          </a:xfrm>
          <a:prstGeom prst="rect">
            <a:avLst/>
          </a:prstGeom>
        </p:spPr>
      </p:pic>
      <p:pic>
        <p:nvPicPr>
          <p:cNvPr id="24" name="Picture 23" descr="image.jpg"/>
          <p:cNvPicPr>
            <a:picLocks noChangeAspect="1"/>
          </p:cNvPicPr>
          <p:nvPr/>
        </p:nvPicPr>
        <p:blipFill>
          <a:blip r:embed="rId3"/>
          <a:stretch>
            <a:fillRect/>
          </a:stretch>
        </p:blipFill>
        <p:spPr>
          <a:xfrm>
            <a:off x="9790404" y="1556656"/>
            <a:ext cx="921139" cy="921139"/>
          </a:xfrm>
          <a:prstGeom prst="rect">
            <a:avLst/>
          </a:prstGeom>
        </p:spPr>
      </p:pic>
    </p:spTree>
  </p:cSld>
  <p:clrMapOvr>
    <a:masterClrMapping/>
  </p:clrMapOvr>
</p:sld>
</file>

<file path=ppt/slides/slide6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38646" y="362678"/>
            <a:ext cx="10515600" cy="894622"/>
          </a:xfrm>
          <a:prstGeom prst="rect">
            <a:avLst/>
          </a:prstGeom>
          <a:noFill/>
        </p:spPr>
        <p:txBody>
          <a:bodyPr wrap="none">
            <a:spAutoFit/>
          </a:bodyPr>
          <a:lstStyle/>
          <a:p>
            <a:pPr>
              <a:defRPr/>
            </a:pPr>
            <a:r>
              <a:t>Interfaces Communicating</a:t>
            </a:r>
          </a:p>
        </p:txBody>
      </p:sp>
      <p:sp>
        <p:nvSpPr>
          <p:cNvPr id="3" name="TextBox 2"/>
          <p:cNvSpPr txBox="1"/>
          <p:nvPr/>
        </p:nvSpPr>
        <p:spPr>
          <a:xfrm>
            <a:off x="4153301" y="3785951"/>
            <a:ext cx="3591390" cy="522811"/>
          </a:xfrm>
          <a:prstGeom prst="rect">
            <a:avLst/>
          </a:prstGeom>
          <a:noFill/>
        </p:spPr>
        <p:txBody>
          <a:bodyPr wrap="none">
            <a:spAutoFit/>
          </a:bodyPr>
          <a:lstStyle/>
          <a:p>
            <a:pPr>
              <a:defRPr/>
            </a:pPr>
          </a:p>
        </p:txBody>
      </p:sp>
      <p:sp>
        <p:nvSpPr>
          <p:cNvPr id="4" name="TextBox 3"/>
          <p:cNvSpPr txBox="1"/>
          <p:nvPr/>
        </p:nvSpPr>
        <p:spPr>
          <a:xfrm>
            <a:off x="1181424" y="4590175"/>
            <a:ext cx="5247083" cy="1935162"/>
          </a:xfrm>
          <a:prstGeom prst="rect">
            <a:avLst/>
          </a:prstGeom>
          <a:noFill/>
        </p:spPr>
        <p:txBody>
          <a:bodyPr wrap="none">
            <a:spAutoFit/>
          </a:bodyPr>
          <a:lstStyle/>
          <a:p>
            <a:pPr>
              <a:defRPr/>
            </a:pPr>
            <a:r>
              <a:t>Sending side:</a:t>
            </a:r>
          </a:p>
          <a:p>
            <a:pPr>
              <a:defRPr/>
            </a:pPr>
            <a:r>
              <a:t>Encapsulates datagram in frame</a:t>
            </a:r>
          </a:p>
          <a:p>
            <a:pPr>
              <a:defRPr/>
            </a:pPr>
            <a:r>
              <a:t>Adds error checking bits, reliable data transfer, flow control, etc.</a:t>
            </a:r>
          </a:p>
        </p:txBody>
      </p:sp>
      <p:sp>
        <p:nvSpPr>
          <p:cNvPr id="5" name="TextBox 4"/>
          <p:cNvSpPr txBox="1"/>
          <p:nvPr/>
        </p:nvSpPr>
        <p:spPr>
          <a:xfrm>
            <a:off x="6683664" y="4606063"/>
            <a:ext cx="4829464" cy="1851025"/>
          </a:xfrm>
          <a:prstGeom prst="rect">
            <a:avLst/>
          </a:prstGeom>
          <a:noFill/>
        </p:spPr>
        <p:txBody>
          <a:bodyPr wrap="none">
            <a:spAutoFit/>
          </a:bodyPr>
          <a:lstStyle/>
          <a:p>
            <a:pPr>
              <a:defRPr/>
            </a:pPr>
            <a:r>
              <a:t>Receiving side:</a:t>
            </a:r>
          </a:p>
          <a:p>
            <a:pPr>
              <a:defRPr/>
            </a:pPr>
            <a:r>
              <a:t>Looks for errors, reliable data transfer, flow control, etc.</a:t>
            </a:r>
          </a:p>
          <a:p>
            <a:pPr>
              <a:defRPr/>
            </a:pPr>
            <a:r>
              <a:t>Extracts datagram, passes to upper layer at receiving side</a:t>
            </a:r>
          </a:p>
        </p:txBody>
      </p:sp>
    </p:spTree>
  </p:cSld>
  <p:clrMapOvr>
    <a:masterClrMapping/>
  </p:clrMapOvr>
</p:sld>
</file>

<file path=ppt/slides/slide6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Link Layer and LAN</a:t>
            </a:r>
          </a:p>
          <a:p>
            <a:pPr>
              <a:defRPr/>
            </a:pPr>
            <a:r>
              <a:t>Multiple Access Protocol</a:t>
            </a:r>
          </a:p>
          <a:p>
            <a:pPr>
              <a:defRPr/>
            </a:pPr>
            <a:r>
              <a:t>Sending Ethernet Packets</a:t>
            </a:r>
          </a:p>
          <a:p>
            <a:pPr>
              <a:defRPr/>
            </a:pPr>
          </a:p>
          <a:p>
            <a:pPr>
              <a:defRPr/>
            </a:pPr>
          </a:p>
          <a:p>
            <a:pPr>
              <a:defRPr/>
            </a:pPr>
          </a:p>
        </p:txBody>
      </p:sp>
    </p:spTree>
  </p:cSld>
  <p:clrMapOvr>
    <a:masterClrMapping/>
  </p:clrMapOvr>
</p:sld>
</file>

<file path=ppt/slides/slide6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06184" y="191448"/>
            <a:ext cx="11179629" cy="736892"/>
          </a:xfrm>
          <a:prstGeom prst="rect">
            <a:avLst/>
          </a:prstGeom>
          <a:noFill/>
        </p:spPr>
        <p:txBody>
          <a:bodyPr wrap="none">
            <a:spAutoFit/>
          </a:bodyPr>
          <a:lstStyle/>
          <a:p>
            <a:pPr>
              <a:defRPr/>
            </a:pPr>
            <a:r>
              <a:t>Connecting Local Hosts</a:t>
            </a:r>
          </a:p>
        </p:txBody>
      </p:sp>
      <p:sp>
        <p:nvSpPr>
          <p:cNvPr id="3" name="TextBox 2"/>
          <p:cNvSpPr txBox="1"/>
          <p:nvPr/>
        </p:nvSpPr>
        <p:spPr>
          <a:xfrm>
            <a:off x="0" y="4195763"/>
            <a:ext cx="5786875" cy="2662237"/>
          </a:xfrm>
          <a:prstGeom prst="rect">
            <a:avLst/>
          </a:prstGeom>
          <a:noFill/>
        </p:spPr>
        <p:txBody>
          <a:bodyPr wrap="none">
            <a:spAutoFit/>
          </a:bodyPr>
          <a:lstStyle/>
          <a:p>
            <a:pPr>
              <a:defRPr/>
            </a:pPr>
            <a:r>
              <a:t>Option 1: Point-to-point links</a:t>
            </a:r>
          </a:p>
          <a:p>
            <a:pPr>
              <a:defRPr/>
            </a:pPr>
            <a:r>
              <a:t>Every pair of hosts has a dedicated link</a:t>
            </a:r>
          </a:p>
          <a:p>
            <a:pPr>
              <a:defRPr/>
            </a:pPr>
            <a:r>
              <a:t>Expensive cabling and ports, does not scale:</a:t>
            </a:r>
          </a:p>
          <a:p>
            <a:pPr>
              <a:defRPr/>
            </a:pPr>
            <a:r>
              <a:t>For N hosts, need N(N-1)/2 links</a:t>
            </a:r>
          </a:p>
          <a:p>
            <a:pPr>
              <a:defRPr/>
            </a:pPr>
            <a:r>
              <a:t>For every new host, we have to add new links to every other host</a:t>
            </a:r>
          </a:p>
          <a:p>
            <a:pPr>
              <a:defRPr/>
            </a:pPr>
            <a:r>
              <a:t>Need a lot of (physical) ports per host</a:t>
            </a:r>
          </a:p>
        </p:txBody>
      </p:sp>
      <p:sp>
        <p:nvSpPr>
          <p:cNvPr id="4" name="TextBox 3"/>
          <p:cNvSpPr txBox="1"/>
          <p:nvPr/>
        </p:nvSpPr>
        <p:spPr>
          <a:xfrm>
            <a:off x="5643820" y="3483777"/>
            <a:ext cx="6548180" cy="3370123"/>
          </a:xfrm>
          <a:prstGeom prst="rect">
            <a:avLst/>
          </a:prstGeom>
          <a:noFill/>
        </p:spPr>
        <p:txBody>
          <a:bodyPr wrap="none">
            <a:spAutoFit/>
          </a:bodyPr>
          <a:lstStyle/>
          <a:p>
            <a:pPr>
              <a:defRPr/>
            </a:pPr>
            <a:r>
              <a:t>Option 2: Shared Medium (Boradcase link, bus Topology)</a:t>
            </a:r>
          </a:p>
          <a:p>
            <a:pPr>
              <a:defRPr/>
            </a:pPr>
            <a:r>
              <a:t>A single wire can connect multiple computers. From the wire‘s perspective, the router is just a machine like any other.</a:t>
            </a:r>
          </a:p>
          <a:p>
            <a:pPr>
              <a:defRPr/>
            </a:pPr>
            <a:r>
              <a:t>All hosts connect to a single shared wire:</a:t>
            </a:r>
          </a:p>
          <a:p>
            <a:pPr>
              <a:defRPr/>
            </a:pPr>
            <a:r>
              <a:t>Just one cable - easy to add new hosts</a:t>
            </a:r>
          </a:p>
          <a:p>
            <a:pPr>
              <a:defRPr/>
            </a:pPr>
            <a:r>
              <a:t>Each host needs only 1 interface</a:t>
            </a:r>
          </a:p>
          <a:p>
            <a:pPr>
              <a:defRPr/>
            </a:pPr>
            <a:r>
              <a:t>Introduces a new problem - shared media:</a:t>
            </a:r>
          </a:p>
          <a:p>
            <a:pPr>
              <a:defRPr/>
            </a:pPr>
            <a:r>
              <a:t>All hosts share the same communication channel</a:t>
            </a:r>
          </a:p>
          <a:p>
            <a:pPr>
              <a:defRPr/>
            </a:pPr>
            <a:r>
              <a:t>What if A and B transmit at the same time? → COLLISION!</a:t>
            </a:r>
          </a:p>
          <a:p>
            <a:pPr>
              <a:defRPr/>
            </a:pPr>
            <a:r>
              <a:t>Signals interfere, data corrupted</a:t>
            </a:r>
          </a:p>
        </p:txBody>
      </p:sp>
      <p:sp>
        <p:nvSpPr>
          <p:cNvPr id="5" name="TextBox 4"/>
          <p:cNvSpPr txBox="1"/>
          <p:nvPr/>
        </p:nvSpPr>
        <p:spPr>
          <a:xfrm>
            <a:off x="990598" y="854454"/>
            <a:ext cx="10210799" cy="1723549"/>
          </a:xfrm>
          <a:prstGeom prst="rect">
            <a:avLst/>
          </a:prstGeom>
          <a:noFill/>
        </p:spPr>
        <p:txBody>
          <a:bodyPr wrap="none">
            <a:spAutoFit/>
          </a:bodyPr>
          <a:lstStyle/>
          <a:p>
            <a:pPr>
              <a:defRPr/>
            </a:pPr>
            <a:r>
              <a:t>Challenge: Building a Local Network</a:t>
            </a:r>
          </a:p>
          <a:p>
            <a:pPr>
              <a:defRPr/>
            </a:pPr>
            <a:r>
              <a:t>Multiple hosts need to communicate in the same local area (e.g., office, home, campus building)</a:t>
            </a:r>
          </a:p>
          <a:p>
            <a:pPr>
              <a:defRPr/>
            </a:pPr>
            <a:r>
              <a:t>Q: How do we physically connect them?</a:t>
            </a:r>
          </a:p>
        </p:txBody>
      </p:sp>
    </p:spTree>
  </p:cSld>
  <p:clrMapOvr>
    <a:masterClrMapping/>
  </p:clrMapOvr>
</p:sld>
</file>

<file path=ppt/slides/slide6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Shared Media and Multiple Access Protocols</a:t>
            </a:r>
          </a:p>
        </p:txBody>
      </p:sp>
      <p:sp>
        <p:nvSpPr>
          <p:cNvPr id="3" name="TextBox 2"/>
          <p:cNvSpPr txBox="1"/>
          <p:nvPr/>
        </p:nvSpPr>
        <p:spPr>
          <a:xfrm>
            <a:off x="183818" y="1006649"/>
            <a:ext cx="6533333" cy="2937214"/>
          </a:xfrm>
          <a:prstGeom prst="rect">
            <a:avLst/>
          </a:prstGeom>
          <a:noFill/>
        </p:spPr>
        <p:txBody>
          <a:bodyPr wrap="none">
            <a:spAutoFit/>
          </a:bodyPr>
          <a:lstStyle/>
          <a:p>
            <a:pPr>
              <a:defRPr/>
            </a:pPr>
            <a:r>
              <a:t>Shared media: </a:t>
            </a:r>
          </a:p>
          <a:p>
            <a:pPr>
              <a:defRPr/>
            </a:pPr>
            <a:r>
              <a:t>If multiple machines transmit at the same time, signals will interfere or collide</a:t>
            </a:r>
          </a:p>
          <a:p>
            <a:pPr>
              <a:defRPr/>
            </a:pPr>
            <a:r>
              <a:t>Analogy: People talking simultaneously on a group call</a:t>
            </a:r>
          </a:p>
          <a:p>
            <a:pPr>
              <a:defRPr/>
            </a:pPr>
            <a:r>
              <a:t>Note: Shared media is not necessarily a wire</a:t>
            </a:r>
          </a:p>
          <a:p>
            <a:pPr>
              <a:defRPr/>
            </a:pPr>
            <a:r>
              <a:t>Could be light signals on a shared optical fiber</a:t>
            </a:r>
          </a:p>
          <a:p>
            <a:pPr>
              <a:defRPr/>
            </a:pPr>
            <a:r>
              <a:t>Or radio waves on a shared wireless link</a:t>
            </a:r>
          </a:p>
        </p:txBody>
      </p:sp>
      <p:sp>
        <p:nvSpPr>
          <p:cNvPr id="4" name="TextBox 3"/>
          <p:cNvSpPr txBox="1"/>
          <p:nvPr/>
        </p:nvSpPr>
        <p:spPr>
          <a:xfrm>
            <a:off x="414343" y="4140987"/>
            <a:ext cx="5322423" cy="1490664"/>
          </a:xfrm>
          <a:prstGeom prst="rect">
            <a:avLst/>
          </a:prstGeom>
          <a:noFill/>
        </p:spPr>
        <p:txBody>
          <a:bodyPr wrap="none">
            <a:spAutoFit/>
          </a:bodyPr>
          <a:lstStyle/>
          <a:p>
            <a:pPr>
              <a:defRPr/>
            </a:pPr>
            <a:r>
              <a:t>Q: How can multiple nodes share one channel without collisions?</a:t>
            </a:r>
          </a:p>
          <a:p>
            <a:pPr>
              <a:defRPr/>
            </a:pPr>
            <a:r>
              <a:t>A: Multiple Access Protocol  allocates the shared media to everyone wanting to use it</a:t>
            </a:r>
          </a:p>
        </p:txBody>
      </p:sp>
    </p:spTree>
  </p:cSld>
  <p:clrMapOvr>
    <a:masterClrMapping/>
  </p:clrMapOvr>
</p:sld>
</file>

<file path=ppt/slides/slide6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Multiple Access Protocols (1/3) - Multiplexing</a:t>
            </a:r>
          </a:p>
        </p:txBody>
      </p:sp>
      <p:sp>
        <p:nvSpPr>
          <p:cNvPr id="3" name="TextBox 2"/>
          <p:cNvSpPr txBox="1"/>
          <p:nvPr/>
        </p:nvSpPr>
        <p:spPr>
          <a:xfrm>
            <a:off x="804792" y="1195337"/>
            <a:ext cx="9512687" cy="1169551"/>
          </a:xfrm>
          <a:prstGeom prst="rect">
            <a:avLst/>
          </a:prstGeom>
          <a:noFill/>
        </p:spPr>
        <p:txBody>
          <a:bodyPr wrap="none">
            <a:spAutoFit/>
          </a:bodyPr>
          <a:lstStyle/>
          <a:p>
            <a:pPr>
              <a:defRPr/>
            </a:pPr>
            <a:r>
              <a:t>A multiple access protocol allocates the shared media to everyone wanting to use it</a:t>
            </a:r>
          </a:p>
          <a:p>
            <a:pPr>
              <a:defRPr/>
            </a:pPr>
            <a:r>
              <a:t>3 types of approaches</a:t>
            </a:r>
          </a:p>
          <a:p>
            <a:pPr>
              <a:defRPr/>
            </a:pPr>
            <a:r>
              <a:t>Several protocols of each type</a:t>
            </a:r>
          </a:p>
        </p:txBody>
      </p:sp>
      <p:sp>
        <p:nvSpPr>
          <p:cNvPr id="4" name="TextBox 3"/>
          <p:cNvSpPr txBox="1"/>
          <p:nvPr/>
        </p:nvSpPr>
        <p:spPr>
          <a:xfrm>
            <a:off x="804792" y="2539203"/>
            <a:ext cx="9093587" cy="1938992"/>
          </a:xfrm>
          <a:prstGeom prst="rect">
            <a:avLst/>
          </a:prstGeom>
          <a:noFill/>
        </p:spPr>
        <p:txBody>
          <a:bodyPr wrap="none">
            <a:spAutoFit/>
          </a:bodyPr>
          <a:lstStyle/>
          <a:p>
            <a:pPr>
              <a:defRPr/>
            </a:pPr>
            <a:r>
              <a:t>Multiplexing( aka Channel partitioning): </a:t>
            </a:r>
          </a:p>
          <a:p>
            <a:pPr>
              <a:defRPr/>
            </a:pPr>
            <a:r>
              <a:t>Divide channel into smaller “pieces” (time slots, frequency, code)</a:t>
            </a:r>
          </a:p>
          <a:p>
            <a:pPr>
              <a:defRPr/>
            </a:pPr>
            <a:r>
              <a:t>Allocate piece to node to each node for exclusive use</a:t>
            </a:r>
          </a:p>
          <a:p>
            <a:pPr>
              <a:defRPr/>
            </a:pPr>
            <a:r>
              <a:t>Time-based multiplexing: Give each node some fixed time slots</a:t>
            </a:r>
          </a:p>
          <a:p>
            <a:pPr>
              <a:defRPr/>
            </a:pPr>
            <a:r>
              <a:t>Frequency-based multiplexing: Divide medium into frequency channels</a:t>
            </a:r>
          </a:p>
        </p:txBody>
      </p:sp>
    </p:spTree>
  </p:cSld>
  <p:clrMapOvr>
    <a:masterClrMapping/>
  </p:clrMapOvr>
</p:sld>
</file>

<file path=ppt/slides/slide6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78658" y="1658721"/>
            <a:ext cx="11034682" cy="2930525"/>
          </a:xfrm>
          <a:prstGeom prst="rect">
            <a:avLst/>
          </a:prstGeom>
          <a:noFill/>
        </p:spPr>
        <p:txBody>
          <a:bodyPr wrap="none">
            <a:spAutoFit/>
          </a:bodyPr>
          <a:lstStyle/>
          <a:p>
            <a:pPr>
              <a:defRPr/>
            </a:pPr>
            <a:r>
              <a:t>TDMA: time division multiple access </a:t>
            </a:r>
          </a:p>
          <a:p>
            <a:pPr>
              <a:defRPr/>
            </a:pPr>
            <a:r>
              <a:t>Access to channel in “rounds” </a:t>
            </a:r>
          </a:p>
          <a:p>
            <a:pPr>
              <a:defRPr/>
            </a:pPr>
            <a:r>
              <a:t>Each node gets fixed length slot (length = packet transmission time) in each round </a:t>
            </a:r>
          </a:p>
          <a:p>
            <a:pPr>
              <a:defRPr/>
            </a:pPr>
            <a:r>
              <a:t>Unused slots go idle </a:t>
            </a:r>
          </a:p>
          <a:p>
            <a:pPr>
              <a:defRPr/>
            </a:pPr>
            <a:r>
              <a:t>Example: 6-node LAN, 1,3,4 have packets to send, slots 2,5,6 idle </a:t>
            </a:r>
          </a:p>
        </p:txBody>
      </p:sp>
      <p:sp>
        <p:nvSpPr>
          <p:cNvPr id="3" name="TextBox 2"/>
          <p:cNvSpPr txBox="1"/>
          <p:nvPr/>
        </p:nvSpPr>
        <p:spPr>
          <a:xfrm>
            <a:off x="804793" y="190760"/>
            <a:ext cx="11179629" cy="736892"/>
          </a:xfrm>
          <a:prstGeom prst="rect">
            <a:avLst/>
          </a:prstGeom>
          <a:noFill/>
        </p:spPr>
        <p:txBody>
          <a:bodyPr wrap="none">
            <a:spAutoFit/>
          </a:bodyPr>
          <a:lstStyle/>
          <a:p>
            <a:pPr>
              <a:defRPr/>
            </a:pPr>
            <a:r>
              <a:t>Multiple Access Protocols (1/3) - Multiplexing</a:t>
            </a:r>
          </a:p>
        </p:txBody>
      </p:sp>
    </p:spTree>
  </p:cSld>
  <p:clrMapOvr>
    <a:masterClrMapping/>
  </p:clrMapOvr>
</p:sld>
</file>

<file path=ppt/slides/slide6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39265" y="1488243"/>
            <a:ext cx="10913469" cy="2592796"/>
          </a:xfrm>
          <a:prstGeom prst="rect">
            <a:avLst/>
          </a:prstGeom>
          <a:noFill/>
        </p:spPr>
        <p:txBody>
          <a:bodyPr wrap="none">
            <a:spAutoFit/>
          </a:bodyPr>
          <a:lstStyle/>
          <a:p>
            <a:pPr>
              <a:defRPr/>
            </a:pPr>
            <a:r>
              <a:t>FDMA: frequency division multiple access </a:t>
            </a:r>
          </a:p>
          <a:p>
            <a:pPr>
              <a:defRPr/>
            </a:pPr>
            <a:r>
              <a:t>Channel spectrum divided into frequency bands</a:t>
            </a:r>
          </a:p>
          <a:p>
            <a:pPr>
              <a:defRPr/>
            </a:pPr>
            <a:r>
              <a:t>Each node assigned fixed frequency band</a:t>
            </a:r>
          </a:p>
          <a:p>
            <a:pPr>
              <a:defRPr/>
            </a:pPr>
            <a:r>
              <a:t>Unused transmission time in frequency bands go idle </a:t>
            </a:r>
          </a:p>
          <a:p>
            <a:pPr>
              <a:defRPr/>
            </a:pPr>
            <a:r>
              <a:t>Example: 6-node LAN, 1,3,4 have packet to send, frequency bands 2,5,6 idle </a:t>
            </a:r>
          </a:p>
        </p:txBody>
      </p:sp>
      <p:sp>
        <p:nvSpPr>
          <p:cNvPr id="3" name="TextBox 2"/>
          <p:cNvSpPr txBox="1"/>
          <p:nvPr/>
        </p:nvSpPr>
        <p:spPr>
          <a:xfrm>
            <a:off x="804793" y="190760"/>
            <a:ext cx="11179629" cy="736892"/>
          </a:xfrm>
          <a:prstGeom prst="rect">
            <a:avLst/>
          </a:prstGeom>
          <a:noFill/>
        </p:spPr>
        <p:txBody>
          <a:bodyPr wrap="none">
            <a:spAutoFit/>
          </a:bodyPr>
          <a:lstStyle/>
          <a:p>
            <a:pPr>
              <a:defRPr/>
            </a:pPr>
            <a:r>
              <a:t>Multiple Access Protocols (1/3) - Multiplexing</a:t>
            </a:r>
          </a:p>
        </p:txBody>
      </p:sp>
    </p:spTree>
  </p:cSld>
  <p:clrMapOvr>
    <a:masterClrMapping/>
  </p:clrMapOvr>
</p:sld>
</file>

<file path=ppt/slides/slide6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Multiple Access Protocols (1/3) - Multiplexing</a:t>
            </a:r>
          </a:p>
        </p:txBody>
      </p:sp>
      <p:sp>
        <p:nvSpPr>
          <p:cNvPr id="3" name="TextBox 2"/>
          <p:cNvSpPr txBox="1"/>
          <p:nvPr/>
        </p:nvSpPr>
        <p:spPr>
          <a:xfrm>
            <a:off x="804793" y="1570363"/>
            <a:ext cx="9093587" cy="2246769"/>
          </a:xfrm>
          <a:prstGeom prst="rect">
            <a:avLst/>
          </a:prstGeom>
          <a:noFill/>
        </p:spPr>
        <p:txBody>
          <a:bodyPr wrap="none">
            <a:spAutoFit/>
          </a:bodyPr>
          <a:lstStyle/>
          <a:p>
            <a:pPr>
              <a:defRPr/>
            </a:pPr>
            <a:r>
              <a:t>Idea: Allocate a fixed slice of resources to each node</a:t>
            </a:r>
          </a:p>
          <a:p>
            <a:pPr>
              <a:defRPr/>
            </a:pPr>
          </a:p>
          <a:p>
            <a:pPr>
              <a:defRPr/>
            </a:pPr>
            <a:r>
              <a:t>Problem: Can be wasteful.</a:t>
            </a:r>
          </a:p>
          <a:p>
            <a:pPr>
              <a:defRPr/>
            </a:pPr>
            <a:r>
              <a:t>There's only so much frequency/time available to allocate</a:t>
            </a:r>
          </a:p>
          <a:p>
            <a:pPr>
              <a:defRPr/>
            </a:pPr>
            <a:r>
              <a:t>If a node has nothing to say, some frequency/time goes unused</a:t>
            </a:r>
          </a:p>
        </p:txBody>
      </p:sp>
    </p:spTree>
  </p:cSld>
  <p:clrMapOvr>
    <a:masterClrMapping/>
  </p:clrMapOvr>
</p:sld>
</file>

<file path=ppt/slides/slide6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Multiple Access Protocols (2/3) – Taking Turns</a:t>
            </a:r>
          </a:p>
        </p:txBody>
      </p:sp>
      <p:sp>
        <p:nvSpPr>
          <p:cNvPr id="3" name="TextBox 2"/>
          <p:cNvSpPr txBox="1"/>
          <p:nvPr/>
        </p:nvSpPr>
        <p:spPr>
          <a:xfrm>
            <a:off x="804793" y="1338261"/>
            <a:ext cx="10032879" cy="2323713"/>
          </a:xfrm>
          <a:prstGeom prst="rect">
            <a:avLst/>
          </a:prstGeom>
          <a:noFill/>
        </p:spPr>
        <p:txBody>
          <a:bodyPr wrap="none">
            <a:spAutoFit/>
          </a:bodyPr>
          <a:lstStyle/>
          <a:p>
            <a:pPr>
              <a:defRPr/>
            </a:pPr>
            <a:r>
              <a:t>Taking turns:</a:t>
            </a:r>
          </a:p>
          <a:p>
            <a:pPr>
              <a:defRPr/>
            </a:pPr>
            <a:r>
              <a:t>Nodes take turns speaking</a:t>
            </a:r>
          </a:p>
          <a:p>
            <a:pPr>
              <a:defRPr/>
            </a:pPr>
            <a:r>
              <a:t>Polling protocols: A coordinator decides when each node can speak</a:t>
            </a:r>
          </a:p>
          <a:p>
            <a:pPr>
              <a:defRPr/>
            </a:pPr>
            <a:r>
              <a:t>Example: Bluetooth</a:t>
            </a:r>
          </a:p>
          <a:p>
            <a:pPr>
              <a:defRPr/>
            </a:pPr>
            <a:r>
              <a:t>Token passing: Pass a virtual token around. Only the node with the token can speak</a:t>
            </a:r>
          </a:p>
          <a:p>
            <a:pPr>
              <a:defRPr/>
            </a:pPr>
            <a:r>
              <a:t>Example: IBM Token Ring, FDDI</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4146"/>
            <a:ext cx="10515600" cy="923072"/>
          </a:xfrm>
          <a:prstGeom prst="rect">
            <a:avLst/>
          </a:prstGeom>
          <a:noFill/>
        </p:spPr>
        <p:txBody>
          <a:bodyPr wrap="none">
            <a:spAutoFit/>
          </a:bodyPr>
          <a:lstStyle/>
          <a:p>
            <a:pPr>
              <a:defRPr/>
            </a:pPr>
            <a:r>
              <a:t>Cipher Block Chaining Mode (CBC)</a:t>
            </a:r>
          </a:p>
        </p:txBody>
      </p:sp>
      <p:pic>
        <p:nvPicPr>
          <p:cNvPr id="3" name="Picture 2" descr="image.png"/>
          <p:cNvPicPr>
            <a:picLocks noChangeAspect="1"/>
          </p:cNvPicPr>
          <p:nvPr/>
        </p:nvPicPr>
        <p:blipFill>
          <a:blip r:embed="rId2"/>
          <a:stretch>
            <a:fillRect/>
          </a:stretch>
        </p:blipFill>
        <p:spPr>
          <a:xfrm>
            <a:off x="4985747" y="5184765"/>
            <a:ext cx="7035590" cy="1654980"/>
          </a:xfrm>
          <a:prstGeom prst="rect">
            <a:avLst/>
          </a:prstGeom>
        </p:spPr>
      </p:pic>
      <p:sp>
        <p:nvSpPr>
          <p:cNvPr id="4" name="TextBox 3"/>
          <p:cNvSpPr txBox="1"/>
          <p:nvPr/>
        </p:nvSpPr>
        <p:spPr>
          <a:xfrm>
            <a:off x="6665296" y="1311237"/>
            <a:ext cx="1427144" cy="426720"/>
          </a:xfrm>
          <a:prstGeom prst="rect">
            <a:avLst/>
          </a:prstGeom>
          <a:noFill/>
        </p:spPr>
        <p:txBody>
          <a:bodyPr wrap="none">
            <a:spAutoFit/>
          </a:bodyPr>
          <a:lstStyle/>
          <a:p>
            <a:pPr>
              <a:defRPr/>
            </a:pPr>
          </a:p>
        </p:txBody>
      </p:sp>
    </p:spTree>
  </p:cSld>
  <p:clrMapOvr>
    <a:masterClrMapping/>
  </p:clrMapOvr>
</p:sld>
</file>

<file path=ppt/slides/slide6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Multiple Access Protocols (2/3) – Taking Turns</a:t>
            </a:r>
          </a:p>
        </p:txBody>
      </p:sp>
      <p:sp>
        <p:nvSpPr>
          <p:cNvPr id="3" name="TextBox 2"/>
          <p:cNvSpPr txBox="1"/>
          <p:nvPr/>
        </p:nvSpPr>
        <p:spPr>
          <a:xfrm>
            <a:off x="804792" y="1019420"/>
            <a:ext cx="9931787" cy="639900"/>
          </a:xfrm>
          <a:prstGeom prst="rect">
            <a:avLst/>
          </a:prstGeom>
          <a:noFill/>
        </p:spPr>
        <p:txBody>
          <a:bodyPr wrap="none">
            <a:spAutoFit/>
          </a:bodyPr>
          <a:lstStyle/>
          <a:p>
            <a:pPr>
              <a:defRPr/>
            </a:pPr>
            <a:r>
              <a:t>Polling protocols: A coordinator decides when each node can speak</a:t>
            </a:r>
          </a:p>
        </p:txBody>
      </p:sp>
    </p:spTree>
  </p:cSld>
  <p:clrMapOvr>
    <a:masterClrMapping/>
  </p:clrMapOvr>
</p:sld>
</file>

<file path=ppt/slides/slide6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Multiple Access Protocols (2/3) – Taking Turns</a:t>
            </a:r>
          </a:p>
        </p:txBody>
      </p:sp>
      <p:sp>
        <p:nvSpPr>
          <p:cNvPr id="3" name="TextBox 2"/>
          <p:cNvSpPr txBox="1"/>
          <p:nvPr/>
        </p:nvSpPr>
        <p:spPr>
          <a:xfrm>
            <a:off x="415292" y="1057046"/>
            <a:ext cx="11361415" cy="639900"/>
          </a:xfrm>
          <a:prstGeom prst="rect">
            <a:avLst/>
          </a:prstGeom>
          <a:noFill/>
        </p:spPr>
        <p:txBody>
          <a:bodyPr wrap="none">
            <a:spAutoFit/>
          </a:bodyPr>
          <a:lstStyle/>
          <a:p>
            <a:pPr>
              <a:defRPr/>
            </a:pPr>
            <a:r>
              <a:t>Token passing: Pass a virtual token around. Only the node with the token can speak</a:t>
            </a:r>
          </a:p>
        </p:txBody>
      </p:sp>
    </p:spTree>
  </p:cSld>
  <p:clrMapOvr>
    <a:masterClrMapping/>
  </p:clrMapOvr>
</p:sld>
</file>

<file path=ppt/slides/slide6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Multiple Access Protocols (2/3) – Taking Turns</a:t>
            </a:r>
          </a:p>
        </p:txBody>
      </p:sp>
      <p:sp>
        <p:nvSpPr>
          <p:cNvPr id="3" name="TextBox 2"/>
          <p:cNvSpPr txBox="1"/>
          <p:nvPr/>
        </p:nvSpPr>
        <p:spPr>
          <a:xfrm>
            <a:off x="804793" y="935289"/>
            <a:ext cx="10032879" cy="3600986"/>
          </a:xfrm>
          <a:prstGeom prst="rect">
            <a:avLst/>
          </a:prstGeom>
          <a:noFill/>
        </p:spPr>
        <p:txBody>
          <a:bodyPr wrap="none">
            <a:spAutoFit/>
          </a:bodyPr>
          <a:lstStyle/>
          <a:p>
            <a:pPr>
              <a:defRPr/>
            </a:pPr>
            <a:r>
              <a:t>Idea: Nodes take turns speaking</a:t>
            </a:r>
          </a:p>
          <a:p>
            <a:pPr>
              <a:defRPr/>
            </a:pPr>
            <a:r>
              <a:t>Benefit: No more time wasted on idling</a:t>
            </a:r>
          </a:p>
          <a:p>
            <a:pPr>
              <a:defRPr/>
            </a:pPr>
            <a:r>
              <a:t>If someone has nothing to say, immediately move on</a:t>
            </a:r>
          </a:p>
          <a:p>
            <a:pPr>
              <a:defRPr/>
            </a:pPr>
            <a:r>
              <a:t>Problem: Complexity</a:t>
            </a:r>
          </a:p>
          <a:p>
            <a:pPr>
              <a:defRPr/>
            </a:pPr>
            <a:r>
              <a:t>Need to implement inter-node communication</a:t>
            </a:r>
          </a:p>
          <a:p>
            <a:pPr>
              <a:defRPr/>
            </a:pPr>
            <a:r>
              <a:t>How do we elect the central coordinator?</a:t>
            </a:r>
          </a:p>
          <a:p>
            <a:pPr>
              <a:defRPr/>
            </a:pPr>
            <a:r>
              <a:t>What if two nodes both think they have the token?</a:t>
            </a:r>
          </a:p>
        </p:txBody>
      </p:sp>
    </p:spTree>
  </p:cSld>
  <p:clrMapOvr>
    <a:masterClrMapping/>
  </p:clrMapOvr>
</p:sld>
</file>

<file path=ppt/slides/slide6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71429" y="190760"/>
            <a:ext cx="11649142" cy="736892"/>
          </a:xfrm>
          <a:prstGeom prst="rect">
            <a:avLst/>
          </a:prstGeom>
          <a:noFill/>
        </p:spPr>
        <p:txBody>
          <a:bodyPr wrap="none">
            <a:spAutoFit/>
          </a:bodyPr>
          <a:lstStyle/>
          <a:p>
            <a:pPr>
              <a:defRPr/>
            </a:pPr>
            <a:r>
              <a:t>Multiple Access Protocols (3/3) – Random Access</a:t>
            </a:r>
          </a:p>
        </p:txBody>
      </p:sp>
      <p:sp>
        <p:nvSpPr>
          <p:cNvPr id="3" name="TextBox 2"/>
          <p:cNvSpPr txBox="1"/>
          <p:nvPr/>
        </p:nvSpPr>
        <p:spPr>
          <a:xfrm>
            <a:off x="642151" y="677477"/>
            <a:ext cx="10669774" cy="3970142"/>
          </a:xfrm>
          <a:prstGeom prst="rect">
            <a:avLst/>
          </a:prstGeom>
          <a:noFill/>
        </p:spPr>
        <p:txBody>
          <a:bodyPr wrap="none">
            <a:spAutoFit/>
          </a:bodyPr>
          <a:lstStyle/>
          <a:p>
            <a:pPr>
              <a:defRPr/>
            </a:pPr>
            <a:r>
              <a:t>ALOHA random access scheme: "rude" version</a:t>
            </a:r>
          </a:p>
          <a:p>
            <a:pPr>
              <a:defRPr/>
            </a:pPr>
            <a:r>
              <a:t>If you have a packet, just send it</a:t>
            </a:r>
          </a:p>
          <a:p>
            <a:pPr>
              <a:defRPr/>
            </a:pPr>
            <a:r>
              <a:t>Recipient replies with an ack</a:t>
            </a:r>
          </a:p>
          <a:p>
            <a:pPr>
              <a:defRPr/>
            </a:pPr>
            <a:r>
              <a:t>If two nodes send simultaneously, collision corrupts the packets.</a:t>
            </a:r>
          </a:p>
          <a:p>
            <a:pPr>
              <a:defRPr/>
            </a:pPr>
            <a:r>
              <a:t>No ack!</a:t>
            </a:r>
          </a:p>
          <a:p>
            <a:pPr>
              <a:defRPr/>
            </a:pPr>
            <a:r>
              <a:t>If you don't get an ack: Wait some random amount of time, then resend.</a:t>
            </a:r>
          </a:p>
          <a:p>
            <a:pPr>
              <a:defRPr/>
            </a:pPr>
            <a:r>
              <a:t>Randomness helps avoid another collision.</a:t>
            </a:r>
          </a:p>
        </p:txBody>
      </p:sp>
    </p:spTree>
  </p:cSld>
  <p:clrMapOvr>
    <a:masterClrMapping/>
  </p:clrMapOvr>
</p:sld>
</file>

<file path=ppt/slides/slide6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71429" y="190760"/>
            <a:ext cx="11649142" cy="736892"/>
          </a:xfrm>
          <a:prstGeom prst="rect">
            <a:avLst/>
          </a:prstGeom>
          <a:noFill/>
        </p:spPr>
        <p:txBody>
          <a:bodyPr wrap="none">
            <a:spAutoFit/>
          </a:bodyPr>
          <a:lstStyle/>
          <a:p>
            <a:pPr>
              <a:defRPr/>
            </a:pPr>
            <a:r>
              <a:t>Multiple Access Protocols (3/3) – Random Access</a:t>
            </a:r>
          </a:p>
        </p:txBody>
      </p:sp>
      <p:sp>
        <p:nvSpPr>
          <p:cNvPr id="3" name="TextBox 2"/>
          <p:cNvSpPr txBox="1"/>
          <p:nvPr/>
        </p:nvSpPr>
        <p:spPr>
          <a:xfrm>
            <a:off x="59277" y="1173783"/>
            <a:ext cx="7747469" cy="2507683"/>
          </a:xfrm>
          <a:prstGeom prst="rect">
            <a:avLst/>
          </a:prstGeom>
          <a:noFill/>
        </p:spPr>
        <p:txBody>
          <a:bodyPr wrap="none">
            <a:spAutoFit/>
          </a:bodyPr>
          <a:lstStyle/>
          <a:p>
            <a:pPr>
              <a:defRPr/>
            </a:pPr>
            <a:r>
              <a:t>CSMA (Carrier Sense Multiple Access): "polite" version</a:t>
            </a:r>
          </a:p>
          <a:p>
            <a:pPr>
              <a:defRPr/>
            </a:pPr>
            <a:r>
              <a:t>Listen before transmit:</a:t>
            </a:r>
          </a:p>
          <a:p>
            <a:pPr>
              <a:defRPr/>
            </a:pPr>
            <a:r>
              <a:t>If channel sensed idle: transmit entire frame</a:t>
            </a:r>
          </a:p>
          <a:p>
            <a:pPr>
              <a:defRPr/>
            </a:pPr>
            <a:r>
              <a:t>If channel sensed busy: defer transmission </a:t>
            </a:r>
          </a:p>
          <a:p>
            <a:pPr>
              <a:defRPr/>
            </a:pPr>
            <a:r>
              <a:t>Human analogy: don’t interrupt others!</a:t>
            </a:r>
          </a:p>
        </p:txBody>
      </p:sp>
      <p:sp>
        <p:nvSpPr>
          <p:cNvPr id="4" name="TextBox 3"/>
          <p:cNvSpPr txBox="1"/>
          <p:nvPr/>
        </p:nvSpPr>
        <p:spPr>
          <a:xfrm>
            <a:off x="55411" y="4014841"/>
            <a:ext cx="7651143" cy="2769083"/>
          </a:xfrm>
          <a:prstGeom prst="rect">
            <a:avLst/>
          </a:prstGeom>
          <a:noFill/>
        </p:spPr>
        <p:txBody>
          <a:bodyPr wrap="none">
            <a:spAutoFit/>
          </a:bodyPr>
          <a:lstStyle/>
          <a:p>
            <a:pPr>
              <a:defRPr/>
            </a:pPr>
            <a:r>
              <a:t>Collision can still occur with carrier sensing: </a:t>
            </a:r>
          </a:p>
          <a:p>
            <a:pPr>
              <a:defRPr/>
            </a:pPr>
            <a:r>
              <a:t>Propagation delay means  two nodes may not hear each other’s just-started transmission</a:t>
            </a:r>
          </a:p>
          <a:p>
            <a:pPr>
              <a:defRPr/>
            </a:pPr>
            <a:r>
              <a:t>Collision: entire packet transmission time wasted</a:t>
            </a:r>
          </a:p>
          <a:p>
            <a:pPr>
              <a:defRPr/>
            </a:pPr>
            <a:r>
              <a:t>Distance &amp; propagation delay play role in in determining collision probability</a:t>
            </a:r>
          </a:p>
          <a:p>
            <a:pPr>
              <a:defRPr/>
            </a:pPr>
          </a:p>
        </p:txBody>
      </p:sp>
      <p:pic>
        <p:nvPicPr>
          <p:cNvPr id="5" name="Picture 4" descr="image.png"/>
          <p:cNvPicPr>
            <a:picLocks noChangeAspect="1"/>
          </p:cNvPicPr>
          <p:nvPr/>
        </p:nvPicPr>
        <p:blipFill>
          <a:blip r:embed="rId2"/>
          <a:stretch>
            <a:fillRect/>
          </a:stretch>
        </p:blipFill>
        <p:spPr>
          <a:xfrm>
            <a:off x="7559709" y="1365802"/>
            <a:ext cx="4287837" cy="5049837"/>
          </a:xfrm>
          <a:prstGeom prst="rect">
            <a:avLst/>
          </a:prstGeom>
        </p:spPr>
      </p:pic>
      <p:sp>
        <p:nvSpPr>
          <p:cNvPr id="6" name="TextBox 5"/>
          <p:cNvSpPr txBox="1"/>
          <p:nvPr/>
        </p:nvSpPr>
        <p:spPr>
          <a:xfrm>
            <a:off x="8637621" y="927652"/>
            <a:ext cx="2568575" cy="336550"/>
          </a:xfrm>
          <a:prstGeom prst="rect">
            <a:avLst/>
          </a:prstGeom>
          <a:noFill/>
        </p:spPr>
        <p:txBody>
          <a:bodyPr wrap="none">
            <a:spAutoFit/>
          </a:bodyPr>
          <a:lstStyle/>
          <a:p>
            <a:pPr>
              <a:defRPr/>
            </a:pPr>
            <a:r>
              <a:t>spatial layout of nodes </a:t>
            </a:r>
          </a:p>
        </p:txBody>
      </p:sp>
      <p:sp>
        <p:nvSpPr>
          <p:cNvPr id="7" name="TextBox 6"/>
          <p:cNvSpPr txBox="1"/>
          <p:nvPr/>
        </p:nvSpPr>
        <p:spPr>
          <a:xfrm>
            <a:off x="7943884" y="2596114"/>
            <a:ext cx="3736975" cy="257175"/>
          </a:xfrm>
          <a:prstGeom prst="rect">
            <a:avLst/>
          </a:prstGeom>
          <a:noFill/>
        </p:spPr>
        <p:txBody>
          <a:bodyPr wrap="none">
            <a:spAutoFit/>
          </a:bodyPr>
          <a:lstStyle/>
          <a:p>
            <a:pPr>
              <a:defRPr/>
            </a:pPr>
          </a:p>
        </p:txBody>
      </p:sp>
      <p:sp>
        <p:nvSpPr>
          <p:cNvPr id="8" name="TextBox 7"/>
          <p:cNvSpPr txBox="1"/>
          <p:nvPr/>
        </p:nvSpPr>
        <p:spPr>
          <a:xfrm>
            <a:off x="7951821" y="2853289"/>
            <a:ext cx="3725863" cy="257175"/>
          </a:xfrm>
          <a:prstGeom prst="rect">
            <a:avLst/>
          </a:prstGeom>
          <a:noFill/>
        </p:spPr>
        <p:txBody>
          <a:bodyPr wrap="none">
            <a:spAutoFit/>
          </a:bodyPr>
          <a:lstStyle/>
          <a:p>
            <a:pPr>
              <a:defRPr/>
            </a:pPr>
          </a:p>
        </p:txBody>
      </p:sp>
      <p:sp>
        <p:nvSpPr>
          <p:cNvPr id="9" name="TextBox 8"/>
          <p:cNvSpPr txBox="1"/>
          <p:nvPr/>
        </p:nvSpPr>
        <p:spPr>
          <a:xfrm>
            <a:off x="7913721" y="3105702"/>
            <a:ext cx="3763963" cy="1624012"/>
          </a:xfrm>
          <a:prstGeom prst="rect">
            <a:avLst/>
          </a:prstGeom>
          <a:noFill/>
        </p:spPr>
        <p:txBody>
          <a:bodyPr wrap="none">
            <a:spAutoFit/>
          </a:bodyPr>
          <a:lstStyle/>
          <a:p>
            <a:pPr>
              <a:defRPr/>
            </a:pPr>
          </a:p>
        </p:txBody>
      </p:sp>
      <p:sp>
        <p:nvSpPr>
          <p:cNvPr id="10" name="TextBox 9"/>
          <p:cNvSpPr txBox="1"/>
          <p:nvPr/>
        </p:nvSpPr>
        <p:spPr>
          <a:xfrm>
            <a:off x="7886734" y="4713839"/>
            <a:ext cx="3789362" cy="2035175"/>
          </a:xfrm>
          <a:prstGeom prst="rect">
            <a:avLst/>
          </a:prstGeom>
          <a:noFill/>
        </p:spPr>
        <p:txBody>
          <a:bodyPr wrap="none">
            <a:spAutoFit/>
          </a:bodyPr>
          <a:lstStyle/>
          <a:p>
            <a:pPr>
              <a:defRPr/>
            </a:pPr>
          </a:p>
        </p:txBody>
      </p:sp>
      <p:sp>
        <p:nvSpPr>
          <p:cNvPr id="11" name="TextBox 10"/>
          <p:cNvSpPr txBox="1"/>
          <p:nvPr/>
        </p:nvSpPr>
        <p:spPr>
          <a:xfrm>
            <a:off x="7880384" y="1297539"/>
            <a:ext cx="4040187" cy="1301750"/>
          </a:xfrm>
          <a:prstGeom prst="rect">
            <a:avLst/>
          </a:prstGeom>
          <a:noFill/>
        </p:spPr>
        <p:txBody>
          <a:bodyPr wrap="none">
            <a:spAutoFit/>
          </a:bodyPr>
          <a:lstStyle/>
          <a:p>
            <a:pPr>
              <a:defRPr/>
            </a:pPr>
          </a:p>
        </p:txBody>
      </p:sp>
    </p:spTree>
  </p:cSld>
  <p:clrMapOvr>
    <a:masterClrMapping/>
  </p:clrMapOvr>
</p:sld>
</file>

<file path=ppt/slides/slide6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71429" y="190760"/>
            <a:ext cx="11649142" cy="736892"/>
          </a:xfrm>
          <a:prstGeom prst="rect">
            <a:avLst/>
          </a:prstGeom>
          <a:noFill/>
        </p:spPr>
        <p:txBody>
          <a:bodyPr wrap="none">
            <a:spAutoFit/>
          </a:bodyPr>
          <a:lstStyle/>
          <a:p>
            <a:pPr>
              <a:defRPr/>
            </a:pPr>
            <a:r>
              <a:t>Multiple Access Protocols (3/3) – Random Access</a:t>
            </a:r>
          </a:p>
        </p:txBody>
      </p:sp>
      <p:sp>
        <p:nvSpPr>
          <p:cNvPr id="3" name="TextBox 2"/>
          <p:cNvSpPr txBox="1"/>
          <p:nvPr/>
        </p:nvSpPr>
        <p:spPr>
          <a:xfrm>
            <a:off x="59277" y="1173783"/>
            <a:ext cx="7230557" cy="5684216"/>
          </a:xfrm>
          <a:prstGeom prst="rect">
            <a:avLst/>
          </a:prstGeom>
          <a:noFill/>
        </p:spPr>
        <p:txBody>
          <a:bodyPr wrap="none">
            <a:spAutoFit/>
          </a:bodyPr>
          <a:lstStyle/>
          <a:p>
            <a:pPr>
              <a:defRPr/>
            </a:pPr>
            <a:r>
              <a:t>CSMA/CD (Carrier Sense Multiple Access with Collision Detection):</a:t>
            </a:r>
          </a:p>
          <a:p>
            <a:pPr>
              <a:defRPr/>
            </a:pPr>
            <a:r>
              <a:t>Listen before sending, but also while you're sending</a:t>
            </a:r>
          </a:p>
          <a:p>
            <a:pPr>
              <a:defRPr/>
            </a:pPr>
            <a:r>
              <a:t>If you hear someone else sending, stop! Collision detected!</a:t>
            </a:r>
          </a:p>
          <a:p>
            <a:pPr>
              <a:defRPr/>
            </a:pPr>
          </a:p>
          <a:p>
            <a:pPr>
              <a:defRPr/>
            </a:pPr>
            <a:r>
              <a:t>CSMA/CD uses binary exponential backoff:</a:t>
            </a:r>
          </a:p>
          <a:p>
            <a:pPr>
              <a:defRPr/>
            </a:pPr>
            <a:r>
              <a:t>After every collision, wait up to twice as long before resending.</a:t>
            </a:r>
          </a:p>
          <a:p>
            <a:pPr>
              <a:defRPr/>
            </a:pPr>
            <a:r>
              <a:t>After first collision: Wait between 0–4 seconds.</a:t>
            </a:r>
          </a:p>
          <a:p>
            <a:pPr>
              <a:defRPr/>
            </a:pPr>
            <a:r>
              <a:t>If resend collides again: Wait between 0–8 seconds.</a:t>
            </a:r>
          </a:p>
          <a:p>
            <a:pPr>
              <a:defRPr/>
            </a:pPr>
            <a:r>
              <a:t>Resends fast when possible, slowing down when necessary (e.g. many senders)</a:t>
            </a:r>
          </a:p>
        </p:txBody>
      </p:sp>
      <p:pic>
        <p:nvPicPr>
          <p:cNvPr id="4" name="Picture 3" descr="image.png"/>
          <p:cNvPicPr>
            <a:picLocks noChangeAspect="1"/>
          </p:cNvPicPr>
          <p:nvPr/>
        </p:nvPicPr>
        <p:blipFill>
          <a:blip r:embed="rId2"/>
          <a:stretch>
            <a:fillRect/>
          </a:stretch>
        </p:blipFill>
        <p:spPr>
          <a:xfrm>
            <a:off x="7289834" y="1013377"/>
            <a:ext cx="4433887" cy="3870325"/>
          </a:xfrm>
          <a:prstGeom prst="rect">
            <a:avLst/>
          </a:prstGeom>
        </p:spPr>
      </p:pic>
      <p:sp>
        <p:nvSpPr>
          <p:cNvPr id="5" name="TextBox 4"/>
          <p:cNvSpPr txBox="1"/>
          <p:nvPr/>
        </p:nvSpPr>
        <p:spPr>
          <a:xfrm>
            <a:off x="7475571" y="927652"/>
            <a:ext cx="4135438" cy="1211262"/>
          </a:xfrm>
          <a:prstGeom prst="rect">
            <a:avLst/>
          </a:prstGeom>
          <a:noFill/>
        </p:spPr>
        <p:txBody>
          <a:bodyPr wrap="none">
            <a:spAutoFit/>
          </a:bodyPr>
          <a:lstStyle/>
          <a:p>
            <a:pPr>
              <a:defRPr/>
            </a:pPr>
          </a:p>
        </p:txBody>
      </p:sp>
      <p:sp>
        <p:nvSpPr>
          <p:cNvPr id="6" name="TextBox 5"/>
          <p:cNvSpPr txBox="1"/>
          <p:nvPr/>
        </p:nvSpPr>
        <p:spPr>
          <a:xfrm>
            <a:off x="8212171" y="1076877"/>
            <a:ext cx="2568575" cy="336550"/>
          </a:xfrm>
          <a:prstGeom prst="rect">
            <a:avLst/>
          </a:prstGeom>
          <a:noFill/>
        </p:spPr>
        <p:txBody>
          <a:bodyPr wrap="none">
            <a:spAutoFit/>
          </a:bodyPr>
          <a:lstStyle/>
          <a:p>
            <a:pPr>
              <a:defRPr/>
            </a:pPr>
            <a:r>
              <a:t>spatial layout of nodes </a:t>
            </a:r>
          </a:p>
        </p:txBody>
      </p:sp>
      <p:sp>
        <p:nvSpPr>
          <p:cNvPr id="7" name="TextBox 6"/>
          <p:cNvSpPr txBox="1"/>
          <p:nvPr/>
        </p:nvSpPr>
        <p:spPr>
          <a:xfrm>
            <a:off x="7621529" y="2300184"/>
            <a:ext cx="3986127" cy="2699396"/>
          </a:xfrm>
          <a:prstGeom prst="rect">
            <a:avLst/>
          </a:prstGeom>
          <a:noFill/>
        </p:spPr>
        <p:txBody>
          <a:bodyPr wrap="none">
            <a:spAutoFit/>
          </a:bodyPr>
          <a:lstStyle/>
          <a:p>
            <a:pPr>
              <a:defRPr/>
            </a:pPr>
          </a:p>
        </p:txBody>
      </p:sp>
    </p:spTree>
  </p:cSld>
  <p:clrMapOvr>
    <a:masterClrMapping/>
  </p:clrMapOvr>
</p:sld>
</file>

<file path=ppt/slides/slide6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13206"/>
            <a:ext cx="10515600" cy="894622"/>
          </a:xfrm>
          <a:prstGeom prst="rect">
            <a:avLst/>
          </a:prstGeom>
          <a:noFill/>
        </p:spPr>
        <p:txBody>
          <a:bodyPr wrap="none">
            <a:spAutoFit/>
          </a:bodyPr>
          <a:lstStyle/>
          <a:p>
            <a:pPr>
              <a:defRPr/>
            </a:pPr>
            <a:r>
              <a:t>Ethernet CSMA/CD Algorithm</a:t>
            </a:r>
          </a:p>
        </p:txBody>
      </p:sp>
      <p:sp>
        <p:nvSpPr>
          <p:cNvPr id="3" name="TextBox 2"/>
          <p:cNvSpPr txBox="1"/>
          <p:nvPr/>
        </p:nvSpPr>
        <p:spPr>
          <a:xfrm>
            <a:off x="804379" y="1513439"/>
            <a:ext cx="10181673" cy="4929649"/>
          </a:xfrm>
          <a:prstGeom prst="rect">
            <a:avLst/>
          </a:prstGeom>
          <a:noFill/>
        </p:spPr>
        <p:txBody>
          <a:bodyPr wrap="none">
            <a:spAutoFit/>
          </a:bodyPr>
          <a:lstStyle/>
          <a:p>
            <a:pPr>
              <a:defRPr/>
            </a:pPr>
            <a:r>
              <a:t>Ethernet receives datagram from network layer, creates frame</a:t>
            </a:r>
          </a:p>
          <a:p>
            <a:pPr>
              <a:defRPr/>
            </a:pPr>
            <a:r>
              <a:t>If Ethernet senses channel:</a:t>
            </a:r>
          </a:p>
          <a:p>
            <a:pPr>
              <a:defRPr/>
            </a:pPr>
            <a:r>
              <a:t>if idle: start frame transmission. </a:t>
            </a:r>
          </a:p>
          <a:p>
            <a:pPr>
              <a:defRPr/>
            </a:pPr>
            <a:r>
              <a:t>if busy: wait until channel idle, then transmit</a:t>
            </a:r>
          </a:p>
          <a:p>
            <a:pPr>
              <a:defRPr/>
            </a:pPr>
            <a:r>
              <a:t>If entire frame transmitted without collision - done!</a:t>
            </a:r>
          </a:p>
        </p:txBody>
      </p:sp>
      <p:sp>
        <p:nvSpPr>
          <p:cNvPr id="4" name="TextBox 3"/>
          <p:cNvSpPr txBox="1"/>
          <p:nvPr/>
        </p:nvSpPr>
        <p:spPr>
          <a:xfrm>
            <a:off x="848785" y="3990199"/>
            <a:ext cx="11211339" cy="2493893"/>
          </a:xfrm>
          <a:prstGeom prst="rect">
            <a:avLst/>
          </a:prstGeom>
          <a:noFill/>
        </p:spPr>
        <p:txBody>
          <a:bodyPr wrap="none">
            <a:spAutoFit/>
          </a:bodyPr>
          <a:lstStyle/>
          <a:p>
            <a:pPr>
              <a:defRPr/>
            </a:pPr>
            <a:r>
              <a:t>If  another transmission detected while sending: abort, send jam signal</a:t>
            </a:r>
          </a:p>
          <a:p>
            <a:pPr>
              <a:defRPr/>
            </a:pPr>
            <a:r>
              <a:t>After aborting, enter binary (exponential) backoff: </a:t>
            </a:r>
          </a:p>
          <a:p>
            <a:pPr>
              <a:defRPr/>
            </a:pPr>
            <a:r>
              <a:t>after mth collision, chooses K at random from {0,1,2, …, 2m-1}. Ethernet waits K·512 bit times, returns to Step 2</a:t>
            </a:r>
          </a:p>
          <a:p>
            <a:pPr>
              <a:defRPr/>
            </a:pPr>
            <a:r>
              <a:t>more collisions: longer backoff interval</a:t>
            </a:r>
          </a:p>
          <a:p>
            <a:pPr>
              <a:defRPr/>
            </a:pPr>
          </a:p>
        </p:txBody>
      </p:sp>
    </p:spTree>
  </p:cSld>
  <p:clrMapOvr>
    <a:masterClrMapping/>
  </p:clrMapOvr>
</p:sld>
</file>

<file path=ppt/slides/slide6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Link Layer and LAN</a:t>
            </a:r>
          </a:p>
          <a:p>
            <a:pPr>
              <a:defRPr/>
            </a:pPr>
            <a:r>
              <a:t>Multiple Access Protocol</a:t>
            </a:r>
          </a:p>
          <a:p>
            <a:pPr>
              <a:defRPr/>
            </a:pPr>
            <a:r>
              <a:t>Sending Ethernet Packets</a:t>
            </a:r>
          </a:p>
          <a:p>
            <a:pPr>
              <a:defRPr/>
            </a:pPr>
          </a:p>
          <a:p>
            <a:pPr>
              <a:defRPr/>
            </a:pPr>
          </a:p>
          <a:p>
            <a:pPr>
              <a:defRPr/>
            </a:pPr>
          </a:p>
        </p:txBody>
      </p:sp>
    </p:spTree>
  </p:cSld>
  <p:clrMapOvr>
    <a:masterClrMapping/>
  </p:clrMapOvr>
</p:sld>
</file>

<file path=ppt/slides/slide6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Ethernet as LAN Network Protocol</a:t>
            </a:r>
          </a:p>
        </p:txBody>
      </p:sp>
      <p:sp>
        <p:nvSpPr>
          <p:cNvPr id="3" name="TextBox 2"/>
          <p:cNvSpPr txBox="1"/>
          <p:nvPr/>
        </p:nvSpPr>
        <p:spPr>
          <a:xfrm>
            <a:off x="804793" y="1366862"/>
            <a:ext cx="10291619" cy="4584358"/>
          </a:xfrm>
          <a:prstGeom prst="rect">
            <a:avLst/>
          </a:prstGeom>
          <a:noFill/>
        </p:spPr>
        <p:txBody>
          <a:bodyPr wrap="none">
            <a:spAutoFit/>
          </a:bodyPr>
          <a:lstStyle/>
          <a:p>
            <a:pPr>
              <a:defRPr/>
            </a:pPr>
            <a:r>
              <a:t>Local Area Networks (LANs) are typically Ethernet</a:t>
            </a:r>
          </a:p>
          <a:p>
            <a:pPr>
              <a:defRPr/>
            </a:pPr>
            <a:r>
              <a:t>Machines in the same LAN can exchange messages directly at Layer 2!</a:t>
            </a:r>
          </a:p>
          <a:p>
            <a:pPr>
              <a:defRPr/>
            </a:pPr>
            <a:r>
              <a:t>No need for IPs, routers, forwarding, etc.</a:t>
            </a:r>
          </a:p>
          <a:p>
            <a:pPr>
              <a:defRPr/>
            </a:pPr>
            <a:r>
              <a:t>Use MAC addresses instead</a:t>
            </a:r>
          </a:p>
          <a:p>
            <a:pPr>
              <a:defRPr/>
            </a:pPr>
            <a:r>
              <a:t>Analogy: If we're in the same office building</a:t>
            </a:r>
          </a:p>
          <a:p>
            <a:pPr>
              <a:defRPr/>
            </a:pPr>
            <a:r>
              <a:t>Same floor (LAN): Walk directly to colleague's desk  Layer 2 (Ethernet)</a:t>
            </a:r>
          </a:p>
          <a:p>
            <a:pPr>
              <a:defRPr/>
            </a:pPr>
            <a:r>
              <a:t>Different buildings (different networks): Need address &amp; postal system  Layer 3 (IP routing)</a:t>
            </a:r>
          </a:p>
        </p:txBody>
      </p:sp>
    </p:spTree>
  </p:cSld>
  <p:clrMapOvr>
    <a:masterClrMapping/>
  </p:clrMapOvr>
</p:sld>
</file>

<file path=ppt/slides/slide6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Ethernet Addressing</a:t>
            </a:r>
          </a:p>
        </p:txBody>
      </p:sp>
      <p:sp>
        <p:nvSpPr>
          <p:cNvPr id="3" name="TextBox 2"/>
          <p:cNvSpPr txBox="1"/>
          <p:nvPr/>
        </p:nvSpPr>
        <p:spPr>
          <a:xfrm>
            <a:off x="690146" y="1117818"/>
            <a:ext cx="11051280" cy="3819942"/>
          </a:xfrm>
          <a:prstGeom prst="rect">
            <a:avLst/>
          </a:prstGeom>
          <a:noFill/>
        </p:spPr>
        <p:txBody>
          <a:bodyPr wrap="none">
            <a:spAutoFit/>
          </a:bodyPr>
          <a:lstStyle/>
          <a:p>
            <a:pPr>
              <a:defRPr/>
            </a:pPr>
            <a:r>
              <a:t>At layer 2, each machine has a MAC address (Media Access Control)</a:t>
            </a:r>
          </a:p>
          <a:p>
            <a:pPr>
              <a:defRPr/>
            </a:pPr>
            <a:r>
              <a:t>Function: used “locally” to get frame from one interface to another physically-connected interface (same subnet)</a:t>
            </a:r>
          </a:p>
          <a:p>
            <a:pPr>
              <a:defRPr/>
            </a:pPr>
            <a:r>
              <a:t>48 bits, written in hex, e.g. f8:ff:c2:2b:36:16</a:t>
            </a:r>
          </a:p>
          <a:p>
            <a:pPr>
              <a:defRPr/>
            </a:pPr>
            <a:r>
              <a:t>Stored permanently on the machine ("burned in")</a:t>
            </a:r>
          </a:p>
          <a:p>
            <a:pPr>
              <a:defRPr/>
            </a:pPr>
            <a:r>
              <a:t>Often can be overridden by software</a:t>
            </a:r>
          </a:p>
          <a:p>
            <a:pPr>
              <a:defRPr/>
            </a:pPr>
            <a:r>
              <a:t>Allocated according to organization, e.g. manufacturer of the machine</a:t>
            </a:r>
          </a:p>
          <a:p>
            <a:pPr>
              <a:defRPr/>
            </a:pPr>
            <a:r>
              <a:t>Globally unique. You might plug your computer in anywhere</a:t>
            </a:r>
          </a:p>
        </p:txBody>
      </p:sp>
      <p:sp>
        <p:nvSpPr>
          <p:cNvPr id="4" name="TextBox 3"/>
          <p:cNvSpPr txBox="1"/>
          <p:nvPr/>
        </p:nvSpPr>
        <p:spPr>
          <a:xfrm>
            <a:off x="7332254" y="5089846"/>
            <a:ext cx="4859746" cy="1631216"/>
          </a:xfrm>
          <a:prstGeom prst="rect">
            <a:avLst/>
          </a:prstGeom>
          <a:noFill/>
        </p:spPr>
        <p:txBody>
          <a:bodyPr wrap="none">
            <a:spAutoFit/>
          </a:bodyPr>
          <a:lstStyle/>
          <a:p>
            <a:pPr>
              <a:defRPr/>
            </a:pPr>
            <a:r>
              <a:t>Vendors Get OUIs (Organizationally Unique Identifier, the first 24 bits) with first bit = 0, e.g., 00:1A:2B:xx:xx:xx</a:t>
            </a:r>
          </a:p>
          <a:p>
            <a:pPr>
              <a:defRPr/>
            </a:pPr>
            <a:r>
              <a:t>Manufacturer fills in the last 24 bits (xx:xx:xx) for each device</a:t>
            </a:r>
          </a:p>
        </p:txBody>
      </p:sp>
      <p:sp>
        <p:nvSpPr>
          <p:cNvPr id="5" name="TextBox 4"/>
          <p:cNvSpPr txBox="1"/>
          <p:nvPr/>
        </p:nvSpPr>
        <p:spPr>
          <a:xfrm>
            <a:off x="7562141" y="2550224"/>
            <a:ext cx="2555893" cy="332385"/>
          </a:xfrm>
          <a:prstGeom prst="rect">
            <a:avLst/>
          </a:prstGeom>
          <a:noFill/>
        </p:spPr>
        <p:txBody>
          <a:bodyPr wrap="none">
            <a:spAutoFit/>
          </a:bodyPr>
          <a:lstStyle/>
          <a:p>
            <a:pPr>
              <a:defRPr/>
            </a:pPr>
            <a:r>
              <a:t>Beware of endianness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10, Lecture 2: Public Key Cryptography, RSA</a:t>
            </a:r>
          </a:p>
        </p:txBody>
      </p:sp>
    </p:spTree>
  </p:cSld>
  <p:clrMapOvr>
    <a:masterClrMapping/>
  </p:clrMapOvr>
</p:sld>
</file>

<file path=ppt/slides/slide6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Types of LAN Communication</a:t>
            </a:r>
          </a:p>
        </p:txBody>
      </p:sp>
      <p:sp>
        <p:nvSpPr>
          <p:cNvPr id="3" name="TextBox 2"/>
          <p:cNvSpPr txBox="1"/>
          <p:nvPr/>
        </p:nvSpPr>
        <p:spPr>
          <a:xfrm>
            <a:off x="1465890" y="927652"/>
            <a:ext cx="8909700" cy="2348948"/>
          </a:xfrm>
          <a:prstGeom prst="rect">
            <a:avLst/>
          </a:prstGeom>
          <a:noFill/>
        </p:spPr>
        <p:txBody>
          <a:bodyPr wrap="none">
            <a:spAutoFit/>
          </a:bodyPr>
          <a:lstStyle/>
          <a:p>
            <a:pPr>
              <a:defRPr/>
            </a:pPr>
            <a:r>
              <a:t>Ethernet supports three types of communication:</a:t>
            </a:r>
          </a:p>
          <a:p>
            <a:pPr>
              <a:defRPr/>
            </a:pPr>
            <a:r>
              <a:t>Unicast: Send a packet to a single recipient</a:t>
            </a:r>
          </a:p>
          <a:p>
            <a:pPr>
              <a:defRPr/>
            </a:pPr>
            <a:r>
              <a:t>Broadcast: Send a packet to everyone on the local network</a:t>
            </a:r>
          </a:p>
          <a:p>
            <a:pPr>
              <a:defRPr/>
            </a:pPr>
            <a:r>
              <a:t>Multicast: Send a packet to everyone in a specific group</a:t>
            </a:r>
          </a:p>
          <a:p>
            <a:pPr>
              <a:defRPr/>
            </a:pPr>
            <a:r>
              <a:t>Machines in the local network can join groups</a:t>
            </a:r>
          </a:p>
        </p:txBody>
      </p:sp>
      <p:sp>
        <p:nvSpPr>
          <p:cNvPr id="4" name="TextBox 3"/>
          <p:cNvSpPr txBox="1"/>
          <p:nvPr/>
        </p:nvSpPr>
        <p:spPr>
          <a:xfrm>
            <a:off x="0" y="3820296"/>
            <a:ext cx="5920740" cy="2769989"/>
          </a:xfrm>
          <a:prstGeom prst="rect">
            <a:avLst/>
          </a:prstGeom>
          <a:noFill/>
        </p:spPr>
        <p:txBody>
          <a:bodyPr wrap="none">
            <a:spAutoFit/>
          </a:bodyPr>
          <a:lstStyle/>
          <a:p>
            <a:pPr>
              <a:defRPr/>
            </a:pPr>
            <a:r>
              <a:t>Unicast: Send a packet to a single recipient</a:t>
            </a:r>
          </a:p>
          <a:p>
            <a:pPr>
              <a:defRPr/>
            </a:pPr>
            <a:r>
              <a:t>Destination = the recipient's MAC address</a:t>
            </a:r>
          </a:p>
          <a:p>
            <a:pPr>
              <a:defRPr/>
            </a:pPr>
            <a:r>
              <a:t>Recall: On a shared medium, everybody gets the signal</a:t>
            </a:r>
          </a:p>
          <a:p>
            <a:pPr>
              <a:defRPr/>
            </a:pPr>
            <a:r>
              <a:t>When you get a packet, check the destination to see if it's meant for you</a:t>
            </a:r>
          </a:p>
          <a:p>
            <a:pPr>
              <a:defRPr/>
            </a:pPr>
            <a:r>
              <a:t>If not, ignore the packet</a:t>
            </a:r>
          </a:p>
        </p:txBody>
      </p:sp>
      <p:sp>
        <p:nvSpPr>
          <p:cNvPr id="5" name="TextBox 4"/>
          <p:cNvSpPr txBox="1"/>
          <p:nvPr/>
        </p:nvSpPr>
        <p:spPr>
          <a:xfrm>
            <a:off x="5920740" y="3581401"/>
            <a:ext cx="6164580" cy="3247780"/>
          </a:xfrm>
          <a:prstGeom prst="rect">
            <a:avLst/>
          </a:prstGeom>
          <a:noFill/>
        </p:spPr>
        <p:txBody>
          <a:bodyPr wrap="none">
            <a:spAutoFit/>
          </a:bodyPr>
          <a:lstStyle/>
          <a:p>
            <a:pPr>
              <a:defRPr/>
            </a:pPr>
            <a:r>
              <a:t>Broadcast: Send a packet to everyone on the local network</a:t>
            </a:r>
          </a:p>
          <a:p>
            <a:pPr>
              <a:defRPr/>
            </a:pPr>
            <a:r>
              <a:t>Packet already reaches everybody on the shared medium</a:t>
            </a:r>
          </a:p>
          <a:p>
            <a:pPr>
              <a:defRPr/>
            </a:pPr>
            <a:r>
              <a:t>We just need to make sure everyone knows it's meant for them</a:t>
            </a:r>
          </a:p>
          <a:p>
            <a:pPr>
              <a:defRPr/>
            </a:pPr>
            <a:r>
              <a:t>Destination = the broadcast address, FF:FF:FF:FF:FF:FF</a:t>
            </a:r>
          </a:p>
        </p:txBody>
      </p:sp>
    </p:spTree>
  </p:cSld>
  <p:clrMapOvr>
    <a:masterClrMapping/>
  </p:clrMapOvr>
</p:sld>
</file>

<file path=ppt/slides/slide6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0869047" cy="736892"/>
          </a:xfrm>
          <a:prstGeom prst="rect">
            <a:avLst/>
          </a:prstGeom>
          <a:noFill/>
        </p:spPr>
        <p:txBody>
          <a:bodyPr wrap="none">
            <a:spAutoFit/>
          </a:bodyPr>
          <a:lstStyle/>
          <a:p>
            <a:pPr>
              <a:defRPr/>
            </a:pPr>
            <a:r>
              <a:t>Types of LAN Communication</a:t>
            </a:r>
          </a:p>
        </p:txBody>
      </p:sp>
      <p:sp>
        <p:nvSpPr>
          <p:cNvPr id="3" name="TextBox 2"/>
          <p:cNvSpPr txBox="1"/>
          <p:nvPr/>
        </p:nvSpPr>
        <p:spPr>
          <a:xfrm>
            <a:off x="13653" y="927652"/>
            <a:ext cx="6960461" cy="4856657"/>
          </a:xfrm>
          <a:prstGeom prst="rect">
            <a:avLst/>
          </a:prstGeom>
          <a:noFill/>
        </p:spPr>
        <p:txBody>
          <a:bodyPr wrap="none">
            <a:spAutoFit/>
          </a:bodyPr>
          <a:lstStyle/>
          <a:p>
            <a:pPr>
              <a:defRPr/>
            </a:pPr>
            <a:r>
              <a:t>Multicast: Send a packet to everyone in a specific group</a:t>
            </a:r>
          </a:p>
          <a:p>
            <a:pPr>
              <a:defRPr/>
            </a:pPr>
            <a:r>
              <a:t>How group addresses work:</a:t>
            </a:r>
          </a:p>
          <a:p>
            <a:pPr>
              <a:defRPr/>
            </a:pPr>
            <a:r>
              <a:t>These are used by software/protocols, not burned into hardware</a:t>
            </a:r>
          </a:p>
          <a:p>
            <a:pPr>
              <a:defRPr/>
            </a:pPr>
            <a:r>
              <a:t>First bit = 1  reserved for multicast/group address, e.g., 01:00:5E:xx:xx:xx = IPv4 multicast</a:t>
            </a:r>
          </a:p>
          <a:p>
            <a:pPr>
              <a:defRPr/>
            </a:pPr>
            <a:r>
              <a:t>When a device wants to join a multicast group, it configures its NIC to listen for that group address</a:t>
            </a:r>
          </a:p>
          <a:p>
            <a:pPr>
              <a:defRPr/>
            </a:pPr>
            <a:r>
              <a:t>A device can listen to multiple multicast addresses, but its burned-in address is always unicast</a:t>
            </a:r>
          </a:p>
          <a:p>
            <a:pPr>
              <a:defRPr/>
            </a:pPr>
            <a:r>
              <a:t>Broadcast is just a special case of multicast, where everyone is in a group</a:t>
            </a:r>
          </a:p>
        </p:txBody>
      </p:sp>
      <p:sp>
        <p:nvSpPr>
          <p:cNvPr id="4" name="TextBox 3"/>
          <p:cNvSpPr txBox="1"/>
          <p:nvPr/>
        </p:nvSpPr>
        <p:spPr>
          <a:xfrm>
            <a:off x="7275623" y="1797931"/>
            <a:ext cx="4572000" cy="2693045"/>
          </a:xfrm>
          <a:prstGeom prst="rect">
            <a:avLst/>
          </a:prstGeom>
          <a:noFill/>
        </p:spPr>
        <p:txBody>
          <a:bodyPr wrap="none">
            <a:spAutoFit/>
          </a:bodyPr>
          <a:lstStyle/>
          <a:p>
            <a:pPr>
              <a:defRPr/>
            </a:pPr>
            <a:r>
              <a:t>Example of using multicast: Bonjour/mDNS</a:t>
            </a:r>
          </a:p>
          <a:p>
            <a:pPr>
              <a:defRPr/>
            </a:pPr>
            <a:r>
              <a:t>Invented by Apple.</a:t>
            </a:r>
          </a:p>
          <a:p>
            <a:pPr>
              <a:defRPr/>
            </a:pPr>
            <a:r>
              <a:t>All Apple products join a multicast group.</a:t>
            </a:r>
          </a:p>
          <a:p>
            <a:pPr>
              <a:defRPr/>
            </a:pPr>
            <a:r>
              <a:t>Apple devices can multicast to the group.</a:t>
            </a:r>
          </a:p>
          <a:p>
            <a:pPr>
              <a:defRPr/>
            </a:pPr>
            <a:r>
              <a:t>iPhone says: "Hey, local Apple products, can anyone play music?“</a:t>
            </a:r>
          </a:p>
          <a:p>
            <a:pPr>
              <a:defRPr/>
            </a:pPr>
            <a:r>
              <a:t>Apple TV says: "Hey, local Apple products, I'm an Apple TV."</a:t>
            </a:r>
          </a:p>
        </p:txBody>
      </p:sp>
    </p:spTree>
  </p:cSld>
  <p:clrMapOvr>
    <a:masterClrMapping/>
  </p:clrMapOvr>
</p:sld>
</file>

<file path=ppt/slides/slide6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0869047" cy="736892"/>
          </a:xfrm>
          <a:prstGeom prst="rect">
            <a:avLst/>
          </a:prstGeom>
          <a:noFill/>
        </p:spPr>
        <p:txBody>
          <a:bodyPr wrap="none">
            <a:spAutoFit/>
          </a:bodyPr>
          <a:lstStyle/>
          <a:p>
            <a:pPr>
              <a:defRPr/>
            </a:pPr>
            <a:r>
              <a:t>Ethernet Packet Structure</a:t>
            </a:r>
          </a:p>
        </p:txBody>
      </p:sp>
      <p:sp>
        <p:nvSpPr>
          <p:cNvPr id="3" name="TextBox 2"/>
          <p:cNvSpPr txBox="1"/>
          <p:nvPr/>
        </p:nvSpPr>
        <p:spPr>
          <a:xfrm>
            <a:off x="913649" y="1069856"/>
            <a:ext cx="10639721" cy="1840257"/>
          </a:xfrm>
          <a:prstGeom prst="rect">
            <a:avLst/>
          </a:prstGeom>
          <a:noFill/>
        </p:spPr>
        <p:txBody>
          <a:bodyPr wrap="none">
            <a:spAutoFit/>
          </a:bodyPr>
          <a:lstStyle/>
          <a:p>
            <a:pPr>
              <a:defRPr/>
            </a:pPr>
            <a:r>
              <a:t>A data packet in Ethernet (IEEE 802.3) is often called a frame.</a:t>
            </a:r>
          </a:p>
          <a:p>
            <a:pPr>
              <a:defRPr/>
            </a:pPr>
            <a:r>
              <a:t>Many fields (destination, source, type, checksum) similar to IP header</a:t>
            </a:r>
          </a:p>
          <a:p>
            <a:pPr>
              <a:defRPr/>
            </a:pPr>
            <a:r>
              <a:t>Need additional fields to separate packets on the wire</a:t>
            </a:r>
          </a:p>
        </p:txBody>
      </p:sp>
    </p:spTree>
  </p:cSld>
  <p:clrMapOvr>
    <a:masterClrMapping/>
  </p:clrMapOvr>
</p:sld>
</file>

<file path=ppt/slides/slide6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7, Lecture 1: Link Layer, Switches, and ARP</a:t>
            </a:r>
          </a:p>
        </p:txBody>
      </p:sp>
    </p:spTree>
  </p:cSld>
  <p:clrMapOvr>
    <a:masterClrMapping/>
  </p:clrMapOvr>
</p:sld>
</file>

<file path=ppt/slides/slide6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Layer 2 Networks</a:t>
            </a:r>
          </a:p>
          <a:p>
            <a:pPr>
              <a:defRPr/>
            </a:pPr>
            <a:r>
              <a:t>Switches and Self-learning</a:t>
            </a:r>
          </a:p>
          <a:p>
            <a:pPr>
              <a:defRPr/>
            </a:pPr>
            <a:r>
              <a:t>ARP</a:t>
            </a:r>
          </a:p>
        </p:txBody>
      </p:sp>
    </p:spTree>
  </p:cSld>
  <p:clrMapOvr>
    <a:masterClrMapping/>
  </p:clrMapOvr>
</p:sld>
</file>

<file path=ppt/slides/slide6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Layer 2 Networks</a:t>
            </a:r>
          </a:p>
        </p:txBody>
      </p:sp>
      <p:sp>
        <p:nvSpPr>
          <p:cNvPr id="3" name="TextBox 2"/>
          <p:cNvSpPr txBox="1"/>
          <p:nvPr/>
        </p:nvSpPr>
        <p:spPr>
          <a:xfrm>
            <a:off x="362618" y="943767"/>
            <a:ext cx="9011478" cy="4170672"/>
          </a:xfrm>
          <a:prstGeom prst="rect">
            <a:avLst/>
          </a:prstGeom>
          <a:noFill/>
        </p:spPr>
        <p:txBody>
          <a:bodyPr wrap="none">
            <a:spAutoFit/>
          </a:bodyPr>
          <a:lstStyle/>
          <a:p>
            <a:pPr>
              <a:defRPr/>
            </a:pPr>
            <a:r>
              <a:t>We could use more than one wire in a local network:</a:t>
            </a:r>
          </a:p>
          <a:p>
            <a:pPr>
              <a:defRPr/>
            </a:pPr>
            <a:r>
              <a:t>Previously: Layer 2 operating on a single shared link with multiple computers</a:t>
            </a:r>
          </a:p>
          <a:p>
            <a:pPr>
              <a:defRPr/>
            </a:pPr>
            <a:r>
              <a:t>Now: We introduce multiple links and build a network entirely using Layer 2</a:t>
            </a:r>
          </a:p>
          <a:p>
            <a:pPr>
              <a:defRPr/>
            </a:pPr>
            <a:r>
              <a:t>Switches interconnect these links:</a:t>
            </a:r>
          </a:p>
          <a:p>
            <a:pPr>
              <a:defRPr/>
            </a:pPr>
            <a:r>
              <a:t>Create a larger local network by connecting multiple links</a:t>
            </a:r>
          </a:p>
          <a:p>
            <a:pPr>
              <a:defRPr/>
            </a:pPr>
            <a:r>
              <a:t>Switches forward frames between different network segments</a:t>
            </a:r>
          </a:p>
          <a:p>
            <a:pPr>
              <a:defRPr/>
            </a:pPr>
          </a:p>
          <a:p>
            <a:pPr>
              <a:defRPr/>
            </a:pPr>
            <a:r>
              <a:t>Packet forwarding and routing (e.g., Spanning Tree Protocol) in Layer 2:</a:t>
            </a:r>
          </a:p>
          <a:p>
            <a:pPr>
              <a:defRPr/>
            </a:pPr>
            <a:r>
              <a:t>Forwarding uses MAC addresses as destinations</a:t>
            </a:r>
          </a:p>
          <a:p>
            <a:pPr>
              <a:defRPr/>
            </a:pPr>
            <a:r>
              <a:t>Switches maintain MAC address tables to forward frames</a:t>
            </a:r>
          </a:p>
          <a:p>
            <a:pPr>
              <a:defRPr/>
            </a:pPr>
          </a:p>
        </p:txBody>
      </p:sp>
      <p:sp>
        <p:nvSpPr>
          <p:cNvPr id="4" name="TextBox 3"/>
          <p:cNvSpPr txBox="1"/>
          <p:nvPr/>
        </p:nvSpPr>
        <p:spPr>
          <a:xfrm>
            <a:off x="10097222" y="5476499"/>
            <a:ext cx="1209261" cy="369332"/>
          </a:xfrm>
          <a:prstGeom prst="rect">
            <a:avLst/>
          </a:prstGeom>
          <a:noFill/>
        </p:spPr>
        <p:txBody>
          <a:bodyPr wrap="none">
            <a:spAutoFit/>
          </a:bodyPr>
          <a:lstStyle/>
          <a:p>
            <a:pPr>
              <a:defRPr/>
            </a:pPr>
            <a:r>
              <a:t>Switches</a:t>
            </a:r>
          </a:p>
        </p:txBody>
      </p:sp>
      <p:sp>
        <p:nvSpPr>
          <p:cNvPr id="5" name="TextBox 4"/>
          <p:cNvSpPr txBox="1"/>
          <p:nvPr/>
        </p:nvSpPr>
        <p:spPr>
          <a:xfrm>
            <a:off x="362618" y="5436134"/>
            <a:ext cx="9011478" cy="1154162"/>
          </a:xfrm>
          <a:prstGeom prst="rect">
            <a:avLst/>
          </a:prstGeom>
          <a:noFill/>
        </p:spPr>
        <p:txBody>
          <a:bodyPr wrap="none">
            <a:spAutoFit/>
          </a:bodyPr>
          <a:lstStyle/>
          <a:p>
            <a:pPr>
              <a:defRPr/>
            </a:pPr>
            <a:r>
              <a:t>Q1: If switches can forward packets like routers, why do we need routers?</a:t>
            </a:r>
          </a:p>
          <a:p>
            <a:pPr>
              <a:defRPr/>
            </a:pPr>
          </a:p>
          <a:p>
            <a:pPr>
              <a:defRPr/>
            </a:pPr>
            <a:r>
              <a:t>Q2: Could we scale Layer 2 switching to the entire Internet?</a:t>
            </a:r>
          </a:p>
        </p:txBody>
      </p:sp>
    </p:spTree>
  </p:cSld>
  <p:clrMapOvr>
    <a:masterClrMapping/>
  </p:clrMapOvr>
</p:sld>
</file>

<file path=ppt/slides/slide6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Switches vs. Routers</a:t>
            </a:r>
          </a:p>
        </p:txBody>
      </p:sp>
      <p:pic>
        <p:nvPicPr>
          <p:cNvPr id="3" name="Picture 2" descr="image.jpg"/>
          <p:cNvPicPr>
            <a:picLocks noChangeAspect="1"/>
          </p:cNvPicPr>
          <p:nvPr/>
        </p:nvPicPr>
        <p:blipFill>
          <a:blip r:embed="rId2"/>
          <a:stretch>
            <a:fillRect/>
          </a:stretch>
        </p:blipFill>
        <p:spPr>
          <a:xfrm>
            <a:off x="7401339" y="401077"/>
            <a:ext cx="4790661" cy="2694747"/>
          </a:xfrm>
          <a:prstGeom prst="rect">
            <a:avLst/>
          </a:prstGeom>
        </p:spPr>
      </p:pic>
      <p:sp>
        <p:nvSpPr>
          <p:cNvPr id="4" name="TextBox 3"/>
          <p:cNvSpPr txBox="1"/>
          <p:nvPr/>
        </p:nvSpPr>
        <p:spPr>
          <a:xfrm>
            <a:off x="804793" y="4145948"/>
            <a:ext cx="9106236" cy="1708160"/>
          </a:xfrm>
          <a:prstGeom prst="rect">
            <a:avLst/>
          </a:prstGeom>
          <a:noFill/>
        </p:spPr>
        <p:txBody>
          <a:bodyPr wrap="none">
            <a:spAutoFit/>
          </a:bodyPr>
          <a:lstStyle/>
          <a:p>
            <a:pPr>
              <a:defRPr/>
            </a:pPr>
            <a:r>
              <a:t>Routers (Layer 3): </a:t>
            </a:r>
          </a:p>
          <a:p>
            <a:pPr>
              <a:defRPr/>
            </a:pPr>
            <a:r>
              <a:t>Designed to interconnect different networks </a:t>
            </a:r>
          </a:p>
          <a:p>
            <a:pPr>
              <a:defRPr/>
            </a:pPr>
            <a:r>
              <a:t>Intelligent path selection between networks using logical addresses (IP address)</a:t>
            </a:r>
          </a:p>
          <a:p>
            <a:pPr>
              <a:defRPr/>
            </a:pPr>
            <a:r>
              <a:t>Hierarchical IP addressing enables route aggregation and Internet-scale routing  More complex, requires configuration, but scales globally</a:t>
            </a:r>
          </a:p>
        </p:txBody>
      </p:sp>
      <p:sp>
        <p:nvSpPr>
          <p:cNvPr id="5" name="TextBox 4"/>
          <p:cNvSpPr txBox="1"/>
          <p:nvPr/>
        </p:nvSpPr>
        <p:spPr>
          <a:xfrm>
            <a:off x="804793" y="1748450"/>
            <a:ext cx="9106236" cy="2416046"/>
          </a:xfrm>
          <a:prstGeom prst="rect">
            <a:avLst/>
          </a:prstGeom>
          <a:noFill/>
        </p:spPr>
        <p:txBody>
          <a:bodyPr wrap="none">
            <a:spAutoFit/>
          </a:bodyPr>
          <a:lstStyle/>
          <a:p>
            <a:pPr>
              <a:defRPr/>
            </a:pPr>
            <a:r>
              <a:t>Switches (Layer 2): </a:t>
            </a:r>
          </a:p>
          <a:p>
            <a:pPr>
              <a:defRPr/>
            </a:pPr>
            <a:r>
              <a:t>Connect devices within a local network (LAN) </a:t>
            </a:r>
          </a:p>
          <a:p>
            <a:pPr>
              <a:defRPr/>
            </a:pPr>
            <a:r>
              <a:t>Fast, simple forwarding based on MAC addresses</a:t>
            </a:r>
          </a:p>
          <a:p>
            <a:pPr>
              <a:defRPr/>
            </a:pPr>
            <a:r>
              <a:t>Transparent: hosts unaware of presence of switches</a:t>
            </a:r>
          </a:p>
          <a:p>
            <a:pPr>
              <a:defRPr/>
            </a:pPr>
            <a:r>
              <a:t>Random and unique MAC addresses means no scalability beyond local networks </a:t>
            </a:r>
          </a:p>
          <a:p>
            <a:pPr>
              <a:defRPr/>
            </a:pPr>
            <a:r>
              <a:t>Switches must remember every single device; Can't group addresses together (E.g., Can't say "all devices starting with XX go to output port 1")</a:t>
            </a:r>
          </a:p>
        </p:txBody>
      </p:sp>
      <p:sp>
        <p:nvSpPr>
          <p:cNvPr id="6" name="TextBox 5"/>
          <p:cNvSpPr txBox="1"/>
          <p:nvPr/>
        </p:nvSpPr>
        <p:spPr>
          <a:xfrm>
            <a:off x="1051205" y="984108"/>
            <a:ext cx="6609798" cy="707886"/>
          </a:xfrm>
          <a:prstGeom prst="rect">
            <a:avLst/>
          </a:prstGeom>
          <a:noFill/>
        </p:spPr>
        <p:txBody>
          <a:bodyPr wrap="none">
            <a:spAutoFit/>
          </a:bodyPr>
          <a:lstStyle/>
          <a:p>
            <a:pPr>
              <a:defRPr/>
            </a:pPr>
            <a:r>
              <a:t>A switch connects devices within a single network using MAC addresses; while a router connects multiple networks</a:t>
            </a:r>
          </a:p>
        </p:txBody>
      </p:sp>
      <p:sp>
        <p:nvSpPr>
          <p:cNvPr id="7" name="TextBox 6"/>
          <p:cNvSpPr txBox="1"/>
          <p:nvPr/>
        </p:nvSpPr>
        <p:spPr>
          <a:xfrm>
            <a:off x="2526034" y="6020909"/>
            <a:ext cx="7139932" cy="646331"/>
          </a:xfrm>
          <a:prstGeom prst="rect">
            <a:avLst/>
          </a:prstGeom>
          <a:noFill/>
        </p:spPr>
        <p:txBody>
          <a:bodyPr wrap="none">
            <a:spAutoFit/>
          </a:bodyPr>
          <a:lstStyle/>
          <a:p>
            <a:pPr>
              <a:defRPr/>
            </a:pPr>
            <a:r>
              <a:t>Modern convergence of switches and routers: Layer 3 switches blur the lines, but fundamental scalability differences remain</a:t>
            </a:r>
          </a:p>
        </p:txBody>
      </p:sp>
    </p:spTree>
  </p:cSld>
  <p:clrMapOvr>
    <a:masterClrMapping/>
  </p:clrMapOvr>
</p:sld>
</file>

<file path=ppt/slides/slide6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Why Layer 2 Cannot Scale to Internet</a:t>
            </a:r>
          </a:p>
        </p:txBody>
      </p:sp>
      <p:sp>
        <p:nvSpPr>
          <p:cNvPr id="3" name="TextBox 2"/>
          <p:cNvSpPr txBox="1"/>
          <p:nvPr/>
        </p:nvSpPr>
        <p:spPr>
          <a:xfrm>
            <a:off x="486064" y="5112968"/>
            <a:ext cx="10076051" cy="1554272"/>
          </a:xfrm>
          <a:prstGeom prst="rect">
            <a:avLst/>
          </a:prstGeom>
          <a:noFill/>
        </p:spPr>
        <p:txBody>
          <a:bodyPr wrap="none">
            <a:spAutoFit/>
          </a:bodyPr>
          <a:lstStyle/>
          <a:p>
            <a:pPr>
              <a:defRPr/>
            </a:pPr>
            <a:r>
              <a:t>Layer 3 (IP) solves these problems: </a:t>
            </a:r>
          </a:p>
          <a:p>
            <a:pPr>
              <a:defRPr/>
            </a:pPr>
            <a:r>
              <a:t>Hierarchical addressing: IPs assigned by geographic location</a:t>
            </a:r>
          </a:p>
          <a:p>
            <a:pPr>
              <a:defRPr/>
            </a:pPr>
            <a:r>
              <a:t>Route aggregation (Longest Prefix Matching): 10.0.0.0/8 = 16M addresses in ONE entry</a:t>
            </a:r>
          </a:p>
          <a:p>
            <a:pPr>
              <a:defRPr/>
            </a:pPr>
            <a:r>
              <a:t>Result: BGP handles 900K+ routes efficiently</a:t>
            </a:r>
          </a:p>
        </p:txBody>
      </p:sp>
      <p:sp>
        <p:nvSpPr>
          <p:cNvPr id="4" name="TextBox 3"/>
          <p:cNvSpPr txBox="1"/>
          <p:nvPr/>
        </p:nvSpPr>
        <p:spPr>
          <a:xfrm>
            <a:off x="488820" y="927652"/>
            <a:ext cx="6538304" cy="3939540"/>
          </a:xfrm>
          <a:prstGeom prst="rect">
            <a:avLst/>
          </a:prstGeom>
          <a:noFill/>
        </p:spPr>
        <p:txBody>
          <a:bodyPr wrap="none">
            <a:spAutoFit/>
          </a:bodyPr>
          <a:lstStyle/>
          <a:p>
            <a:pPr>
              <a:defRPr/>
            </a:pPr>
            <a:r>
              <a:t>Layer 2 cannot scale to Internet-size networks  Problem: MAC addresses have no structure</a:t>
            </a:r>
          </a:p>
          <a:p>
            <a:pPr>
              <a:defRPr/>
            </a:pPr>
            <a:r>
              <a:t>No route aggregation: Every MAC needs separate forwarding table entry; Internet: 5 billion devices</a:t>
            </a:r>
          </a:p>
          <a:p>
            <a:pPr>
              <a:defRPr/>
            </a:pPr>
            <a:r>
              <a:t>No hierarchy: Can't build efficient routing</a:t>
            </a:r>
          </a:p>
          <a:p>
            <a:pPr>
              <a:defRPr/>
            </a:pPr>
            <a:r>
              <a:t>Can't say “all US traffic → this way”  Must know exact path to every MAC</a:t>
            </a:r>
          </a:p>
          <a:p>
            <a:pPr>
              <a:defRPr/>
            </a:pPr>
            <a:r>
              <a:t>Broadcast storms: </a:t>
            </a:r>
          </a:p>
          <a:p>
            <a:pPr>
              <a:defRPr/>
            </a:pPr>
            <a:r>
              <a:t>DHCP/ARP flood entire network  millions of broadcast messages/second</a:t>
            </a:r>
          </a:p>
        </p:txBody>
      </p:sp>
    </p:spTree>
  </p:cSld>
  <p:clrMapOvr>
    <a:masterClrMapping/>
  </p:clrMapOvr>
</p:sld>
</file>

<file path=ppt/slides/slide6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0" y="842387"/>
            <a:ext cx="5500150" cy="2526127"/>
          </a:xfrm>
          <a:prstGeom prst="rect">
            <a:avLst/>
          </a:prstGeom>
          <a:noFill/>
        </p:spPr>
        <p:txBody>
          <a:bodyPr wrap="none">
            <a:spAutoFit/>
          </a:bodyPr>
          <a:lstStyle/>
          <a:p>
            <a:pPr>
              <a:defRPr/>
            </a:pPr>
            <a:r>
              <a:t>“Dominant” wired LAN technology: </a:t>
            </a:r>
          </a:p>
          <a:p>
            <a:pPr>
              <a:defRPr/>
            </a:pPr>
            <a:r>
              <a:t>First widely used LAN technology (1980s)</a:t>
            </a:r>
          </a:p>
          <a:p>
            <a:pPr>
              <a:defRPr/>
            </a:pPr>
            <a:r>
              <a:t>Simpler, cheap</a:t>
            </a:r>
          </a:p>
          <a:p>
            <a:pPr>
              <a:defRPr/>
            </a:pPr>
            <a:r>
              <a:t>Kept up with speed race: 10 Mbps – 400 Gbps </a:t>
            </a:r>
          </a:p>
          <a:p>
            <a:pPr>
              <a:defRPr/>
            </a:pPr>
            <a:r>
              <a:t>Single chip, multiple speeds (e.g., Broadcom  BCM5761)</a:t>
            </a:r>
          </a:p>
        </p:txBody>
      </p:sp>
      <p:sp>
        <p:nvSpPr>
          <p:cNvPr id="3" name="TextBox 2"/>
          <p:cNvSpPr txBox="1"/>
          <p:nvPr/>
        </p:nvSpPr>
        <p:spPr>
          <a:xfrm>
            <a:off x="506184" y="102674"/>
            <a:ext cx="11179629" cy="736892"/>
          </a:xfrm>
          <a:prstGeom prst="rect">
            <a:avLst/>
          </a:prstGeom>
          <a:noFill/>
        </p:spPr>
        <p:txBody>
          <a:bodyPr wrap="none">
            <a:spAutoFit/>
          </a:bodyPr>
          <a:lstStyle/>
          <a:p>
            <a:pPr>
              <a:defRPr/>
            </a:pPr>
            <a:r>
              <a:t>Ethernet and Ethernet Physical Topology</a:t>
            </a:r>
          </a:p>
        </p:txBody>
      </p:sp>
      <p:sp>
        <p:nvSpPr>
          <p:cNvPr id="4" name="TextBox 3"/>
          <p:cNvSpPr txBox="1"/>
          <p:nvPr/>
        </p:nvSpPr>
        <p:spPr>
          <a:xfrm>
            <a:off x="5438788" y="842387"/>
            <a:ext cx="6753212" cy="925482"/>
          </a:xfrm>
          <a:prstGeom prst="rect">
            <a:avLst/>
          </a:prstGeom>
          <a:noFill/>
        </p:spPr>
        <p:txBody>
          <a:bodyPr wrap="none">
            <a:spAutoFit/>
          </a:bodyPr>
          <a:lstStyle/>
          <a:p>
            <a:pPr>
              <a:defRPr/>
            </a:pPr>
          </a:p>
        </p:txBody>
      </p:sp>
      <p:sp>
        <p:nvSpPr>
          <p:cNvPr id="5" name="TextBox 4"/>
          <p:cNvSpPr txBox="1"/>
          <p:nvPr/>
        </p:nvSpPr>
        <p:spPr>
          <a:xfrm>
            <a:off x="6095999" y="842387"/>
            <a:ext cx="5433691" cy="1000274"/>
          </a:xfrm>
          <a:prstGeom prst="rect">
            <a:avLst/>
          </a:prstGeom>
          <a:noFill/>
        </p:spPr>
        <p:txBody>
          <a:bodyPr wrap="none">
            <a:spAutoFit/>
          </a:bodyPr>
          <a:lstStyle/>
          <a:p>
            <a:pPr>
              <a:defRPr/>
            </a:pPr>
            <a:r>
              <a:t>Bus: popular through mid 90s</a:t>
            </a:r>
          </a:p>
          <a:p>
            <a:pPr>
              <a:defRPr/>
            </a:pPr>
            <a:r>
              <a:t>All nodes in same collision domain (can collide with each other)</a:t>
            </a:r>
          </a:p>
        </p:txBody>
      </p:sp>
      <p:sp>
        <p:nvSpPr>
          <p:cNvPr id="6" name="TextBox 5"/>
          <p:cNvSpPr txBox="1"/>
          <p:nvPr/>
        </p:nvSpPr>
        <p:spPr>
          <a:xfrm>
            <a:off x="6095999" y="3277740"/>
            <a:ext cx="5433691" cy="1354217"/>
          </a:xfrm>
          <a:prstGeom prst="rect">
            <a:avLst/>
          </a:prstGeom>
          <a:noFill/>
        </p:spPr>
        <p:txBody>
          <a:bodyPr wrap="none">
            <a:spAutoFit/>
          </a:bodyPr>
          <a:lstStyle/>
          <a:p>
            <a:pPr>
              <a:defRPr/>
            </a:pPr>
            <a:r>
              <a:t>Switched: prevails today</a:t>
            </a:r>
          </a:p>
          <a:p>
            <a:pPr>
              <a:defRPr/>
            </a:pPr>
            <a:r>
              <a:t>Active link-layer 2 switch in center</a:t>
            </a:r>
          </a:p>
          <a:p>
            <a:pPr>
              <a:defRPr/>
            </a:pPr>
            <a:r>
              <a:t>Each “spoke” runs a (separate) Ethernet protocol (nodes do not collide with each other)</a:t>
            </a:r>
          </a:p>
        </p:txBody>
      </p:sp>
    </p:spTree>
  </p:cSld>
  <p:clrMapOvr>
    <a:masterClrMapping/>
  </p:clrMapOvr>
</p:sld>
</file>

<file path=ppt/slides/slide6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Layer 2 Networks</a:t>
            </a:r>
          </a:p>
          <a:p>
            <a:pPr>
              <a:defRPr/>
            </a:pPr>
            <a:r>
              <a:t>Switches and Self-learning</a:t>
            </a:r>
          </a:p>
          <a:p>
            <a:pPr>
              <a:defRPr/>
            </a:pPr>
            <a:r>
              <a:t>ARP</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Cryptography Roadmap</a:t>
            </a:r>
          </a:p>
        </p:txBody>
      </p:sp>
    </p:spTree>
  </p:cSld>
  <p:clrMapOvr>
    <a:masterClrMapping/>
  </p:clrMapOvr>
</p:sld>
</file>

<file path=ppt/slides/slide6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331" y="1117242"/>
            <a:ext cx="7218868" cy="5560910"/>
          </a:xfrm>
          <a:prstGeom prst="rect">
            <a:avLst/>
          </a:prstGeom>
          <a:noFill/>
        </p:spPr>
        <p:txBody>
          <a:bodyPr wrap="none">
            <a:spAutoFit/>
          </a:bodyPr>
          <a:lstStyle/>
          <a:p>
            <a:pPr>
              <a:defRPr/>
            </a:pPr>
            <a:r>
              <a:t>Switch is a link-layer device:</a:t>
            </a:r>
          </a:p>
          <a:p>
            <a:pPr>
              <a:defRPr/>
            </a:pPr>
            <a:r>
              <a:t>Hosts have dedicated, direct connection to switch</a:t>
            </a:r>
          </a:p>
          <a:p>
            <a:pPr>
              <a:defRPr/>
            </a:pPr>
            <a:r>
              <a:t>Store, buffer, and forward Ethernet frames</a:t>
            </a:r>
          </a:p>
          <a:p>
            <a:pPr>
              <a:defRPr/>
            </a:pPr>
          </a:p>
          <a:p>
            <a:pPr>
              <a:defRPr/>
            </a:pPr>
            <a:r>
              <a:t>Switches vs. Routers:</a:t>
            </a:r>
          </a:p>
          <a:p>
            <a:pPr>
              <a:defRPr/>
            </a:pPr>
            <a:r>
              <a:t>Router forwarding tables: Must be manually configured</a:t>
            </a:r>
          </a:p>
          <a:p>
            <a:pPr>
              <a:defRPr/>
            </a:pPr>
            <a:r>
              <a:t>Network admin configures IP routing tables</a:t>
            </a:r>
          </a:p>
          <a:p>
            <a:pPr>
              <a:defRPr/>
            </a:pPr>
            <a:r>
              <a:t>Requires knowledge of network topology</a:t>
            </a:r>
          </a:p>
          <a:p>
            <a:pPr>
              <a:defRPr/>
            </a:pPr>
            <a:r>
              <a:t>Switch MAC Address Table (aka switch table or forwarding table for switches):</a:t>
            </a:r>
          </a:p>
          <a:p>
            <a:pPr>
              <a:defRPr/>
            </a:pPr>
            <a:r>
              <a:t>Plug-and-play: No configuration needed</a:t>
            </a:r>
          </a:p>
          <a:p>
            <a:pPr>
              <a:defRPr/>
            </a:pPr>
            <a:r>
              <a:t>Learns MAC addresses by observing traffic</a:t>
            </a:r>
          </a:p>
          <a:p>
            <a:pPr>
              <a:defRPr/>
            </a:pPr>
            <a:r>
              <a:t>Automatically builds forwarding table  Self-learning</a:t>
            </a:r>
          </a:p>
        </p:txBody>
      </p:sp>
      <p:sp>
        <p:nvSpPr>
          <p:cNvPr id="3" name="TextBox 2"/>
          <p:cNvSpPr txBox="1"/>
          <p:nvPr/>
        </p:nvSpPr>
        <p:spPr>
          <a:xfrm>
            <a:off x="506185" y="179848"/>
            <a:ext cx="11179629" cy="736892"/>
          </a:xfrm>
          <a:prstGeom prst="rect">
            <a:avLst/>
          </a:prstGeom>
          <a:noFill/>
        </p:spPr>
        <p:txBody>
          <a:bodyPr wrap="none">
            <a:spAutoFit/>
          </a:bodyPr>
          <a:lstStyle/>
          <a:p>
            <a:pPr>
              <a:defRPr/>
            </a:pPr>
            <a:r>
              <a:t>Ethernet Switch</a:t>
            </a:r>
          </a:p>
        </p:txBody>
      </p:sp>
      <p:sp>
        <p:nvSpPr>
          <p:cNvPr id="4" name="TextBox 3"/>
          <p:cNvSpPr txBox="1"/>
          <p:nvPr/>
        </p:nvSpPr>
        <p:spPr>
          <a:xfrm>
            <a:off x="5438788" y="842387"/>
            <a:ext cx="6753212" cy="925482"/>
          </a:xfrm>
          <a:prstGeom prst="rect">
            <a:avLst/>
          </a:prstGeom>
          <a:noFill/>
        </p:spPr>
        <p:txBody>
          <a:bodyPr wrap="none">
            <a:spAutoFit/>
          </a:bodyPr>
          <a:lstStyle/>
          <a:p>
            <a:pPr>
              <a:defRPr/>
            </a:pPr>
          </a:p>
        </p:txBody>
      </p:sp>
      <p:sp>
        <p:nvSpPr>
          <p:cNvPr id="5" name="TextBox 4"/>
          <p:cNvSpPr txBox="1"/>
          <p:nvPr/>
        </p:nvSpPr>
        <p:spPr>
          <a:xfrm>
            <a:off x="7363327" y="4661377"/>
            <a:ext cx="4663669" cy="1985159"/>
          </a:xfrm>
          <a:prstGeom prst="rect">
            <a:avLst/>
          </a:prstGeom>
          <a:noFill/>
        </p:spPr>
        <p:txBody>
          <a:bodyPr wrap="none">
            <a:spAutoFit/>
          </a:bodyPr>
          <a:lstStyle/>
          <a:p>
            <a:pPr>
              <a:defRPr/>
            </a:pPr>
            <a:r>
              <a:t>Dedicated wires for each connection  Each link is point-to-point</a:t>
            </a:r>
          </a:p>
          <a:p>
            <a:pPr>
              <a:defRPr/>
            </a:pPr>
            <a:r>
              <a:t>No shared medium = impossible to collide!</a:t>
            </a:r>
          </a:p>
          <a:p>
            <a:pPr>
              <a:defRPr/>
            </a:pPr>
            <a:r>
              <a:t>Each port has its own buffer</a:t>
            </a:r>
          </a:p>
          <a:p>
            <a:pPr>
              <a:defRPr/>
            </a:pPr>
            <a:r>
              <a:t>Switching: A-to-A’ and B-to-B’ can transmit simultaneously, without collisions</a:t>
            </a:r>
          </a:p>
        </p:txBody>
      </p:sp>
      <p:pic>
        <p:nvPicPr>
          <p:cNvPr id="6" name="Picture 5" descr="image.png"/>
          <p:cNvPicPr>
            <a:picLocks noChangeAspect="1"/>
          </p:cNvPicPr>
          <p:nvPr/>
        </p:nvPicPr>
        <p:blipFill>
          <a:blip r:embed="rId2"/>
          <a:stretch>
            <a:fillRect/>
          </a:stretch>
        </p:blipFill>
        <p:spPr>
          <a:xfrm>
            <a:off x="7658920" y="631572"/>
            <a:ext cx="4072481" cy="4029805"/>
          </a:xfrm>
          <a:prstGeom prst="rect">
            <a:avLst/>
          </a:prstGeom>
        </p:spPr>
      </p:pic>
    </p:spTree>
  </p:cSld>
  <p:clrMapOvr>
    <a:masterClrMapping/>
  </p:clrMapOvr>
</p:sld>
</file>

<file path=ppt/slides/slide6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Self-learning and Forwarding</a:t>
            </a:r>
          </a:p>
        </p:txBody>
      </p:sp>
      <p:sp>
        <p:nvSpPr>
          <p:cNvPr id="3" name="TextBox 2"/>
          <p:cNvSpPr txBox="1"/>
          <p:nvPr/>
        </p:nvSpPr>
        <p:spPr>
          <a:xfrm>
            <a:off x="1197626" y="1003279"/>
            <a:ext cx="9796747" cy="3170099"/>
          </a:xfrm>
          <a:prstGeom prst="rect">
            <a:avLst/>
          </a:prstGeom>
          <a:noFill/>
        </p:spPr>
        <p:txBody>
          <a:bodyPr wrap="none">
            <a:spAutoFit/>
          </a:bodyPr>
          <a:lstStyle/>
          <a:p>
            <a:pPr>
              <a:defRPr/>
            </a:pPr>
            <a:r>
              <a:t>Q: How to “learn” and build a forwarding table?</a:t>
            </a:r>
          </a:p>
          <a:p>
            <a:pPr>
              <a:defRPr/>
            </a:pPr>
            <a:r>
              <a:t>Key idea: When you receive a data packet, you get a clue about where the sender is</a:t>
            </a:r>
          </a:p>
          <a:p>
            <a:pPr>
              <a:defRPr/>
            </a:pPr>
            <a:r>
              <a:t>If a packet from host A comes from the west...</a:t>
            </a:r>
          </a:p>
          <a:p>
            <a:pPr>
              <a:defRPr/>
            </a:pPr>
            <a:r>
              <a:t>...then host A must be to my west!</a:t>
            </a:r>
          </a:p>
          <a:p>
            <a:pPr>
              <a:defRPr/>
            </a:pPr>
            <a:r>
              <a:t>Use this idea to add a table entry for the sender</a:t>
            </a:r>
          </a:p>
          <a:p>
            <a:pPr>
              <a:defRPr/>
            </a:pPr>
            <a:r>
              <a:t>As more packets get sent, more table entries get added</a:t>
            </a:r>
          </a:p>
          <a:p>
            <a:pPr>
              <a:defRPr/>
            </a:pPr>
            <a:r>
              <a:t>Note: The packet only helps you learn about the sender, not the receiver</a:t>
            </a:r>
          </a:p>
        </p:txBody>
      </p:sp>
    </p:spTree>
  </p:cSld>
  <p:clrMapOvr>
    <a:masterClrMapping/>
  </p:clrMapOvr>
</p:sld>
</file>

<file path=ppt/slides/slide6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Self-learning and Forwarding</a:t>
            </a:r>
          </a:p>
        </p:txBody>
      </p:sp>
      <p:sp>
        <p:nvSpPr>
          <p:cNvPr id="3" name="TextBox 2"/>
          <p:cNvSpPr txBox="1"/>
          <p:nvPr/>
        </p:nvSpPr>
        <p:spPr>
          <a:xfrm>
            <a:off x="1197626" y="1003279"/>
            <a:ext cx="9796747" cy="1785104"/>
          </a:xfrm>
          <a:prstGeom prst="rect">
            <a:avLst/>
          </a:prstGeom>
          <a:noFill/>
        </p:spPr>
        <p:txBody>
          <a:bodyPr wrap="none">
            <a:spAutoFit/>
          </a:bodyPr>
          <a:lstStyle/>
          <a:p>
            <a:pPr>
              <a:defRPr/>
            </a:pPr>
            <a:r>
              <a:t>Q: How to forward a frame?</a:t>
            </a:r>
          </a:p>
          <a:p>
            <a:pPr>
              <a:defRPr/>
            </a:pPr>
            <a:r>
              <a:t>Key idea: Use the destination to decide the next-hop</a:t>
            </a:r>
          </a:p>
          <a:p>
            <a:pPr>
              <a:defRPr/>
            </a:pPr>
            <a:r>
              <a:t>If the destination exists in the table: Forward to corresponding next-hop</a:t>
            </a:r>
          </a:p>
          <a:p>
            <a:pPr>
              <a:defRPr/>
            </a:pPr>
            <a:r>
              <a:t>If the destination is not in the table: Flood of all ports (except incoming port)</a:t>
            </a:r>
          </a:p>
        </p:txBody>
      </p:sp>
    </p:spTree>
  </p:cSld>
  <p:clrMapOvr>
    <a:masterClrMapping/>
  </p:clrMapOvr>
</p:sld>
</file>

<file path=ppt/slides/slide6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2765" y="49735"/>
            <a:ext cx="11179629" cy="736892"/>
          </a:xfrm>
          <a:prstGeom prst="rect">
            <a:avLst/>
          </a:prstGeom>
          <a:noFill/>
        </p:spPr>
        <p:txBody>
          <a:bodyPr wrap="none">
            <a:spAutoFit/>
          </a:bodyPr>
          <a:lstStyle/>
          <a:p>
            <a:pPr>
              <a:defRPr/>
            </a:pPr>
            <a:r>
              <a:t>Self-learning and Forwarding</a:t>
            </a:r>
          </a:p>
        </p:txBody>
      </p:sp>
      <p:sp>
        <p:nvSpPr>
          <p:cNvPr id="3" name="TextBox 2"/>
          <p:cNvSpPr txBox="1"/>
          <p:nvPr/>
        </p:nvSpPr>
        <p:spPr>
          <a:xfrm>
            <a:off x="1197626" y="709622"/>
            <a:ext cx="9796747" cy="1785104"/>
          </a:xfrm>
          <a:prstGeom prst="rect">
            <a:avLst/>
          </a:prstGeom>
          <a:noFill/>
        </p:spPr>
        <p:txBody>
          <a:bodyPr wrap="none">
            <a:spAutoFit/>
          </a:bodyPr>
          <a:lstStyle/>
          <a:p>
            <a:pPr>
              <a:defRPr/>
            </a:pPr>
            <a:r>
              <a:t>Let’s build the forwarding table using “self-learning”: </a:t>
            </a:r>
          </a:p>
          <a:p>
            <a:pPr>
              <a:defRPr/>
            </a:pPr>
            <a:r>
              <a:t>Host A wants to send a frame to host B</a:t>
            </a:r>
          </a:p>
          <a:p>
            <a:pPr>
              <a:defRPr/>
            </a:pPr>
            <a:r>
              <a:t>All tables start empty. Nobody has an entry for B, so the packet gets flooded</a:t>
            </a:r>
          </a:p>
          <a:p>
            <a:pPr>
              <a:defRPr/>
            </a:pPr>
            <a:r>
              <a:t>Along the way, everyone gets a clue about A's location, and adds a table entry for A</a:t>
            </a:r>
          </a:p>
        </p:txBody>
      </p:sp>
      <p:sp>
        <p:nvSpPr>
          <p:cNvPr id="4" name="TextBox 3"/>
          <p:cNvSpPr txBox="1"/>
          <p:nvPr/>
        </p:nvSpPr>
        <p:spPr>
          <a:xfrm>
            <a:off x="4836122" y="4555041"/>
            <a:ext cx="304800" cy="304800"/>
          </a:xfrm>
          <a:prstGeom prst="rect">
            <a:avLst/>
          </a:prstGeom>
          <a:noFill/>
        </p:spPr>
        <p:txBody>
          <a:bodyPr wrap="none">
            <a:spAutoFit/>
          </a:bodyPr>
          <a:lstStyle/>
          <a:p>
            <a:pPr>
              <a:defRPr/>
            </a:pPr>
            <a:r>
              <a:t>A</a:t>
            </a:r>
          </a:p>
        </p:txBody>
      </p:sp>
      <p:sp>
        <p:nvSpPr>
          <p:cNvPr id="5" name="TextBox 4"/>
          <p:cNvSpPr txBox="1"/>
          <p:nvPr/>
        </p:nvSpPr>
        <p:spPr>
          <a:xfrm>
            <a:off x="6131522" y="4555041"/>
            <a:ext cx="304800" cy="304800"/>
          </a:xfrm>
          <a:prstGeom prst="rect">
            <a:avLst/>
          </a:prstGeom>
          <a:noFill/>
        </p:spPr>
        <p:txBody>
          <a:bodyPr wrap="none">
            <a:spAutoFit/>
          </a:bodyPr>
          <a:lstStyle/>
          <a:p>
            <a:pPr>
              <a:defRPr/>
            </a:pPr>
            <a:r>
              <a:t>S1</a:t>
            </a:r>
          </a:p>
        </p:txBody>
      </p:sp>
      <p:sp>
        <p:nvSpPr>
          <p:cNvPr id="6" name="TextBox 5"/>
          <p:cNvSpPr txBox="1"/>
          <p:nvPr/>
        </p:nvSpPr>
        <p:spPr>
          <a:xfrm>
            <a:off x="7960322" y="3945441"/>
            <a:ext cx="304800" cy="304800"/>
          </a:xfrm>
          <a:prstGeom prst="rect">
            <a:avLst/>
          </a:prstGeom>
          <a:noFill/>
        </p:spPr>
        <p:txBody>
          <a:bodyPr wrap="none">
            <a:spAutoFit/>
          </a:bodyPr>
          <a:lstStyle/>
          <a:p>
            <a:pPr>
              <a:defRPr/>
            </a:pPr>
            <a:r>
              <a:t>S2</a:t>
            </a:r>
          </a:p>
        </p:txBody>
      </p:sp>
      <p:sp>
        <p:nvSpPr>
          <p:cNvPr id="7" name="TextBox 6"/>
          <p:cNvSpPr txBox="1"/>
          <p:nvPr/>
        </p:nvSpPr>
        <p:spPr>
          <a:xfrm>
            <a:off x="7960322" y="5164641"/>
            <a:ext cx="304800" cy="304800"/>
          </a:xfrm>
          <a:prstGeom prst="rect">
            <a:avLst/>
          </a:prstGeom>
          <a:noFill/>
        </p:spPr>
        <p:txBody>
          <a:bodyPr wrap="none">
            <a:spAutoFit/>
          </a:bodyPr>
          <a:lstStyle/>
          <a:p>
            <a:pPr>
              <a:defRPr/>
            </a:pPr>
            <a:r>
              <a:t>S4</a:t>
            </a:r>
          </a:p>
        </p:txBody>
      </p:sp>
      <p:sp>
        <p:nvSpPr>
          <p:cNvPr id="8" name="TextBox 7"/>
          <p:cNvSpPr txBox="1"/>
          <p:nvPr/>
        </p:nvSpPr>
        <p:spPr>
          <a:xfrm>
            <a:off x="9789122" y="3945441"/>
            <a:ext cx="304800" cy="304800"/>
          </a:xfrm>
          <a:prstGeom prst="rect">
            <a:avLst/>
          </a:prstGeom>
          <a:noFill/>
        </p:spPr>
        <p:txBody>
          <a:bodyPr wrap="none">
            <a:spAutoFit/>
          </a:bodyPr>
          <a:lstStyle/>
          <a:p>
            <a:pPr>
              <a:defRPr/>
            </a:pPr>
            <a:r>
              <a:t>S3</a:t>
            </a:r>
          </a:p>
        </p:txBody>
      </p:sp>
      <p:sp>
        <p:nvSpPr>
          <p:cNvPr id="9" name="TextBox 8"/>
          <p:cNvSpPr txBox="1"/>
          <p:nvPr/>
        </p:nvSpPr>
        <p:spPr>
          <a:xfrm>
            <a:off x="9789122" y="5164641"/>
            <a:ext cx="304800" cy="304800"/>
          </a:xfrm>
          <a:prstGeom prst="rect">
            <a:avLst/>
          </a:prstGeom>
          <a:noFill/>
        </p:spPr>
        <p:txBody>
          <a:bodyPr wrap="none">
            <a:spAutoFit/>
          </a:bodyPr>
          <a:lstStyle/>
          <a:p>
            <a:pPr>
              <a:defRPr/>
            </a:pPr>
            <a:r>
              <a:t>S5</a:t>
            </a:r>
          </a:p>
        </p:txBody>
      </p:sp>
      <p:sp>
        <p:nvSpPr>
          <p:cNvPr id="10" name="TextBox 9"/>
          <p:cNvSpPr txBox="1"/>
          <p:nvPr/>
        </p:nvSpPr>
        <p:spPr>
          <a:xfrm>
            <a:off x="11084522" y="3945441"/>
            <a:ext cx="304800" cy="304800"/>
          </a:xfrm>
          <a:prstGeom prst="rect">
            <a:avLst/>
          </a:prstGeom>
          <a:noFill/>
        </p:spPr>
        <p:txBody>
          <a:bodyPr wrap="none">
            <a:spAutoFit/>
          </a:bodyPr>
          <a:lstStyle/>
          <a:p>
            <a:pPr>
              <a:defRPr/>
            </a:pPr>
            <a:r>
              <a:t>B</a:t>
            </a:r>
          </a:p>
        </p:txBody>
      </p:sp>
      <p:sp>
        <p:nvSpPr>
          <p:cNvPr id="11" name="TextBox 10"/>
          <p:cNvSpPr txBox="1"/>
          <p:nvPr/>
        </p:nvSpPr>
        <p:spPr>
          <a:xfrm>
            <a:off x="11084522" y="5164641"/>
            <a:ext cx="304800" cy="304800"/>
          </a:xfrm>
          <a:prstGeom prst="rect">
            <a:avLst/>
          </a:prstGeom>
          <a:noFill/>
        </p:spPr>
        <p:txBody>
          <a:bodyPr wrap="none">
            <a:spAutoFit/>
          </a:bodyPr>
          <a:lstStyle/>
          <a:p>
            <a:pPr>
              <a:defRPr/>
            </a:pPr>
            <a:r>
              <a:t>C</a:t>
            </a:r>
          </a:p>
        </p:txBody>
      </p:sp>
      <p:sp>
        <p:nvSpPr>
          <p:cNvPr id="12" name="TextBox 11"/>
          <p:cNvSpPr txBox="1"/>
          <p:nvPr/>
        </p:nvSpPr>
        <p:spPr>
          <a:xfrm>
            <a:off x="4454222" y="4982768"/>
            <a:ext cx="1068600" cy="237000"/>
          </a:xfrm>
          <a:prstGeom prst="rect">
            <a:avLst/>
          </a:prstGeom>
          <a:noFill/>
        </p:spPr>
        <p:txBody>
          <a:bodyPr wrap="none">
            <a:spAutoFit/>
          </a:bodyPr>
          <a:lstStyle/>
          <a:p>
            <a:pPr>
              <a:defRPr/>
            </a:pPr>
            <a:r>
              <a:t>From: A, To: B</a:t>
            </a:r>
          </a:p>
        </p:txBody>
      </p:sp>
      <p:sp>
        <p:nvSpPr>
          <p:cNvPr id="13" name="TextBox 12"/>
          <p:cNvSpPr txBox="1"/>
          <p:nvPr/>
        </p:nvSpPr>
        <p:spPr>
          <a:xfrm>
            <a:off x="5749622" y="4982768"/>
            <a:ext cx="1068600" cy="237000"/>
          </a:xfrm>
          <a:prstGeom prst="rect">
            <a:avLst/>
          </a:prstGeom>
          <a:noFill/>
        </p:spPr>
        <p:txBody>
          <a:bodyPr wrap="none">
            <a:spAutoFit/>
          </a:bodyPr>
          <a:lstStyle/>
          <a:p>
            <a:pPr>
              <a:defRPr/>
            </a:pPr>
            <a:r>
              <a:t>From: A, To: B</a:t>
            </a:r>
          </a:p>
        </p:txBody>
      </p:sp>
      <p:sp>
        <p:nvSpPr>
          <p:cNvPr id="14" name="TextBox 13"/>
          <p:cNvSpPr txBox="1"/>
          <p:nvPr/>
        </p:nvSpPr>
        <p:spPr>
          <a:xfrm>
            <a:off x="7568322" y="4326431"/>
            <a:ext cx="1068600" cy="237000"/>
          </a:xfrm>
          <a:prstGeom prst="rect">
            <a:avLst/>
          </a:prstGeom>
          <a:noFill/>
        </p:spPr>
        <p:txBody>
          <a:bodyPr wrap="none">
            <a:spAutoFit/>
          </a:bodyPr>
          <a:lstStyle/>
          <a:p>
            <a:pPr>
              <a:defRPr/>
            </a:pPr>
            <a:r>
              <a:t>From: A, To: B</a:t>
            </a:r>
          </a:p>
        </p:txBody>
      </p:sp>
      <p:sp>
        <p:nvSpPr>
          <p:cNvPr id="15" name="TextBox 14"/>
          <p:cNvSpPr txBox="1"/>
          <p:nvPr/>
        </p:nvSpPr>
        <p:spPr>
          <a:xfrm>
            <a:off x="9407197" y="4326431"/>
            <a:ext cx="1068600" cy="237000"/>
          </a:xfrm>
          <a:prstGeom prst="rect">
            <a:avLst/>
          </a:prstGeom>
          <a:noFill/>
        </p:spPr>
        <p:txBody>
          <a:bodyPr wrap="none">
            <a:spAutoFit/>
          </a:bodyPr>
          <a:lstStyle/>
          <a:p>
            <a:pPr>
              <a:defRPr/>
            </a:pPr>
            <a:r>
              <a:t>From: A, To: B</a:t>
            </a:r>
          </a:p>
        </p:txBody>
      </p:sp>
      <p:sp>
        <p:nvSpPr>
          <p:cNvPr id="16" name="TextBox 15"/>
          <p:cNvSpPr txBox="1"/>
          <p:nvPr/>
        </p:nvSpPr>
        <p:spPr>
          <a:xfrm>
            <a:off x="10702622" y="4326431"/>
            <a:ext cx="1068600" cy="237000"/>
          </a:xfrm>
          <a:prstGeom prst="rect">
            <a:avLst/>
          </a:prstGeom>
          <a:noFill/>
        </p:spPr>
        <p:txBody>
          <a:bodyPr wrap="none">
            <a:spAutoFit/>
          </a:bodyPr>
          <a:lstStyle/>
          <a:p>
            <a:pPr>
              <a:defRPr/>
            </a:pPr>
            <a:r>
              <a:t>From: A, To: B</a:t>
            </a:r>
          </a:p>
        </p:txBody>
      </p:sp>
      <p:sp>
        <p:nvSpPr>
          <p:cNvPr id="17" name="TextBox 16"/>
          <p:cNvSpPr txBox="1"/>
          <p:nvPr/>
        </p:nvSpPr>
        <p:spPr>
          <a:xfrm>
            <a:off x="7568322" y="4859831"/>
            <a:ext cx="1068600" cy="237000"/>
          </a:xfrm>
          <a:prstGeom prst="rect">
            <a:avLst/>
          </a:prstGeom>
          <a:noFill/>
        </p:spPr>
        <p:txBody>
          <a:bodyPr wrap="none">
            <a:spAutoFit/>
          </a:bodyPr>
          <a:lstStyle/>
          <a:p>
            <a:pPr>
              <a:defRPr/>
            </a:pPr>
            <a:r>
              <a:t>From: A, To: B</a:t>
            </a:r>
          </a:p>
        </p:txBody>
      </p:sp>
      <p:sp>
        <p:nvSpPr>
          <p:cNvPr id="18" name="TextBox 17"/>
          <p:cNvSpPr txBox="1"/>
          <p:nvPr/>
        </p:nvSpPr>
        <p:spPr>
          <a:xfrm>
            <a:off x="9407197" y="4859831"/>
            <a:ext cx="1068600" cy="237000"/>
          </a:xfrm>
          <a:prstGeom prst="rect">
            <a:avLst/>
          </a:prstGeom>
          <a:noFill/>
        </p:spPr>
        <p:txBody>
          <a:bodyPr wrap="none">
            <a:spAutoFit/>
          </a:bodyPr>
          <a:lstStyle/>
          <a:p>
            <a:pPr>
              <a:defRPr/>
            </a:pPr>
            <a:r>
              <a:t>From: A, To: B</a:t>
            </a:r>
          </a:p>
        </p:txBody>
      </p:sp>
      <p:sp>
        <p:nvSpPr>
          <p:cNvPr id="19" name="TextBox 18"/>
          <p:cNvSpPr txBox="1"/>
          <p:nvPr/>
        </p:nvSpPr>
        <p:spPr>
          <a:xfrm>
            <a:off x="10702622" y="4859831"/>
            <a:ext cx="1068600" cy="237000"/>
          </a:xfrm>
          <a:prstGeom prst="rect">
            <a:avLst/>
          </a:prstGeom>
          <a:noFill/>
        </p:spPr>
        <p:txBody>
          <a:bodyPr wrap="none">
            <a:spAutoFit/>
          </a:bodyPr>
          <a:lstStyle/>
          <a:p>
            <a:pPr>
              <a:defRPr/>
            </a:pPr>
            <a:r>
              <a:t>From: A, To: B</a:t>
            </a:r>
          </a:p>
        </p:txBody>
      </p:sp>
      <p:sp>
        <p:nvSpPr>
          <p:cNvPr id="20" name="TextBox 19"/>
          <p:cNvSpPr txBox="1"/>
          <p:nvPr/>
        </p:nvSpPr>
        <p:spPr>
          <a:xfrm>
            <a:off x="84804" y="2692248"/>
            <a:ext cx="4379517" cy="3877985"/>
          </a:xfrm>
          <a:prstGeom prst="rect">
            <a:avLst/>
          </a:prstGeom>
          <a:noFill/>
        </p:spPr>
        <p:txBody>
          <a:bodyPr wrap="none">
            <a:spAutoFit/>
          </a:bodyPr>
          <a:lstStyle/>
          <a:p>
            <a:pPr>
              <a:defRPr/>
            </a:pPr>
            <a:r>
              <a:t>A forwards the packet to S1 (Port 1)</a:t>
            </a:r>
          </a:p>
          <a:p>
            <a:pPr>
              <a:defRPr/>
            </a:pPr>
            <a:r>
              <a:t>S1 learns A must be toward Port 1</a:t>
            </a:r>
          </a:p>
          <a:p>
            <a:pPr>
              <a:defRPr/>
            </a:pPr>
            <a:r>
              <a:t>S1 floods this packet out of all ports (except the incoming port)</a:t>
            </a:r>
          </a:p>
          <a:p>
            <a:pPr>
              <a:defRPr/>
            </a:pPr>
            <a:r>
              <a:t>S2 and S4: Both receive the “From A, to B” packet from S1; Add a mapping for A to their forwarding tables; Flood…</a:t>
            </a:r>
          </a:p>
          <a:p>
            <a:pPr>
              <a:defRPr/>
            </a:pPr>
            <a:r>
              <a:t>S3 and S5: Update forwarding tables; Flood the packet… (except…)</a:t>
            </a:r>
          </a:p>
          <a:p>
            <a:pPr>
              <a:defRPr/>
            </a:pPr>
            <a:r>
              <a:t>C: Receives packet; Check the header; Drop the packet</a:t>
            </a:r>
          </a:p>
          <a:p>
            <a:pPr>
              <a:defRPr/>
            </a:pPr>
            <a:r>
              <a:t>B: Receives this packet</a:t>
            </a:r>
          </a:p>
        </p:txBody>
      </p:sp>
    </p:spTree>
  </p:cSld>
  <p:clrMapOvr>
    <a:masterClrMapping/>
  </p:clrMapOvr>
</p:sld>
</file>

<file path=ppt/slides/slide6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22765" y="49735"/>
            <a:ext cx="11179629" cy="736892"/>
          </a:xfrm>
          <a:prstGeom prst="rect">
            <a:avLst/>
          </a:prstGeom>
          <a:noFill/>
        </p:spPr>
        <p:txBody>
          <a:bodyPr wrap="none">
            <a:spAutoFit/>
          </a:bodyPr>
          <a:lstStyle/>
          <a:p>
            <a:pPr>
              <a:defRPr/>
            </a:pPr>
            <a:r>
              <a:t>Self-learning and Forwarding</a:t>
            </a:r>
          </a:p>
        </p:txBody>
      </p:sp>
      <p:sp>
        <p:nvSpPr>
          <p:cNvPr id="3" name="TextBox 2"/>
          <p:cNvSpPr txBox="1"/>
          <p:nvPr/>
        </p:nvSpPr>
        <p:spPr>
          <a:xfrm>
            <a:off x="1070909" y="970308"/>
            <a:ext cx="10050182" cy="1323439"/>
          </a:xfrm>
          <a:prstGeom prst="rect">
            <a:avLst/>
          </a:prstGeom>
          <a:noFill/>
        </p:spPr>
        <p:txBody>
          <a:bodyPr wrap="none">
            <a:spAutoFit/>
          </a:bodyPr>
          <a:lstStyle/>
          <a:p>
            <a:pPr>
              <a:defRPr/>
            </a:pPr>
            <a:r>
              <a:t>When host B wants to reply to host A:</a:t>
            </a:r>
          </a:p>
          <a:p>
            <a:pPr>
              <a:defRPr/>
            </a:pPr>
            <a:r>
              <a:t>This packet can get directly forwarded to A (no flooding) using the forwarding tables</a:t>
            </a:r>
          </a:p>
          <a:p>
            <a:pPr>
              <a:defRPr/>
            </a:pPr>
            <a:r>
              <a:t>Switches along the B-to-A path get a clue about B's location, and add a table entry for B</a:t>
            </a:r>
          </a:p>
        </p:txBody>
      </p:sp>
      <p:sp>
        <p:nvSpPr>
          <p:cNvPr id="4" name="TextBox 3"/>
          <p:cNvSpPr txBox="1"/>
          <p:nvPr/>
        </p:nvSpPr>
        <p:spPr>
          <a:xfrm>
            <a:off x="84804" y="2692248"/>
            <a:ext cx="4541296" cy="2970044"/>
          </a:xfrm>
          <a:prstGeom prst="rect">
            <a:avLst/>
          </a:prstGeom>
          <a:noFill/>
        </p:spPr>
        <p:txBody>
          <a:bodyPr wrap="none">
            <a:spAutoFit/>
          </a:bodyPr>
          <a:lstStyle/>
          <a:p>
            <a:pPr>
              <a:defRPr/>
            </a:pPr>
            <a:r>
              <a:t>B forwards the packet to S3 (Port 2)</a:t>
            </a:r>
          </a:p>
          <a:p>
            <a:pPr>
              <a:defRPr/>
            </a:pPr>
            <a:r>
              <a:t>S3 learns B must be toward Port 2</a:t>
            </a:r>
          </a:p>
          <a:p>
            <a:pPr>
              <a:defRPr/>
            </a:pPr>
            <a:r>
              <a:t>S3 forwards the packet along the next-hop to A (instead of flooding the packet)</a:t>
            </a:r>
          </a:p>
          <a:p>
            <a:pPr>
              <a:defRPr/>
            </a:pPr>
            <a:r>
              <a:t>S2: Adds a mapping for B to its forwarding table; Forwards packet to S1</a:t>
            </a:r>
          </a:p>
          <a:p>
            <a:pPr>
              <a:defRPr/>
            </a:pPr>
            <a:r>
              <a:t>S1: Adds a mapping for B to its forwarding table; Forwards packet to A</a:t>
            </a:r>
          </a:p>
          <a:p>
            <a:pPr>
              <a:defRPr/>
            </a:pPr>
          </a:p>
        </p:txBody>
      </p:sp>
      <p:sp>
        <p:nvSpPr>
          <p:cNvPr id="5" name="TextBox 4"/>
          <p:cNvSpPr txBox="1"/>
          <p:nvPr/>
        </p:nvSpPr>
        <p:spPr>
          <a:xfrm>
            <a:off x="5008001" y="4309018"/>
            <a:ext cx="304800" cy="304800"/>
          </a:xfrm>
          <a:prstGeom prst="rect">
            <a:avLst/>
          </a:prstGeom>
          <a:noFill/>
        </p:spPr>
        <p:txBody>
          <a:bodyPr wrap="none">
            <a:spAutoFit/>
          </a:bodyPr>
          <a:lstStyle/>
          <a:p>
            <a:pPr>
              <a:defRPr/>
            </a:pPr>
            <a:r>
              <a:t>A</a:t>
            </a:r>
          </a:p>
        </p:txBody>
      </p:sp>
      <p:sp>
        <p:nvSpPr>
          <p:cNvPr id="6" name="TextBox 5"/>
          <p:cNvSpPr txBox="1"/>
          <p:nvPr/>
        </p:nvSpPr>
        <p:spPr>
          <a:xfrm>
            <a:off x="6303401" y="4309018"/>
            <a:ext cx="304800" cy="304800"/>
          </a:xfrm>
          <a:prstGeom prst="rect">
            <a:avLst/>
          </a:prstGeom>
          <a:noFill/>
        </p:spPr>
        <p:txBody>
          <a:bodyPr wrap="none">
            <a:spAutoFit/>
          </a:bodyPr>
          <a:lstStyle/>
          <a:p>
            <a:pPr>
              <a:defRPr/>
            </a:pPr>
            <a:r>
              <a:t>S1</a:t>
            </a:r>
          </a:p>
        </p:txBody>
      </p:sp>
      <p:sp>
        <p:nvSpPr>
          <p:cNvPr id="7" name="TextBox 6"/>
          <p:cNvSpPr txBox="1"/>
          <p:nvPr/>
        </p:nvSpPr>
        <p:spPr>
          <a:xfrm>
            <a:off x="8132201" y="3699418"/>
            <a:ext cx="304800" cy="304800"/>
          </a:xfrm>
          <a:prstGeom prst="rect">
            <a:avLst/>
          </a:prstGeom>
          <a:noFill/>
        </p:spPr>
        <p:txBody>
          <a:bodyPr wrap="none">
            <a:spAutoFit/>
          </a:bodyPr>
          <a:lstStyle/>
          <a:p>
            <a:pPr>
              <a:defRPr/>
            </a:pPr>
            <a:r>
              <a:t>S2</a:t>
            </a:r>
          </a:p>
        </p:txBody>
      </p:sp>
      <p:sp>
        <p:nvSpPr>
          <p:cNvPr id="8" name="TextBox 7"/>
          <p:cNvSpPr txBox="1"/>
          <p:nvPr/>
        </p:nvSpPr>
        <p:spPr>
          <a:xfrm>
            <a:off x="8132201" y="4918618"/>
            <a:ext cx="304800" cy="304800"/>
          </a:xfrm>
          <a:prstGeom prst="rect">
            <a:avLst/>
          </a:prstGeom>
          <a:noFill/>
        </p:spPr>
        <p:txBody>
          <a:bodyPr wrap="none">
            <a:spAutoFit/>
          </a:bodyPr>
          <a:lstStyle/>
          <a:p>
            <a:pPr>
              <a:defRPr/>
            </a:pPr>
            <a:r>
              <a:t>S4</a:t>
            </a:r>
          </a:p>
        </p:txBody>
      </p:sp>
      <p:sp>
        <p:nvSpPr>
          <p:cNvPr id="9" name="TextBox 8"/>
          <p:cNvSpPr txBox="1"/>
          <p:nvPr/>
        </p:nvSpPr>
        <p:spPr>
          <a:xfrm>
            <a:off x="9961001" y="3699418"/>
            <a:ext cx="304800" cy="304800"/>
          </a:xfrm>
          <a:prstGeom prst="rect">
            <a:avLst/>
          </a:prstGeom>
          <a:noFill/>
        </p:spPr>
        <p:txBody>
          <a:bodyPr wrap="none">
            <a:spAutoFit/>
          </a:bodyPr>
          <a:lstStyle/>
          <a:p>
            <a:pPr>
              <a:defRPr/>
            </a:pPr>
            <a:r>
              <a:t>S3</a:t>
            </a:r>
          </a:p>
        </p:txBody>
      </p:sp>
      <p:sp>
        <p:nvSpPr>
          <p:cNvPr id="10" name="TextBox 9"/>
          <p:cNvSpPr txBox="1"/>
          <p:nvPr/>
        </p:nvSpPr>
        <p:spPr>
          <a:xfrm>
            <a:off x="9961001" y="4918618"/>
            <a:ext cx="304800" cy="304800"/>
          </a:xfrm>
          <a:prstGeom prst="rect">
            <a:avLst/>
          </a:prstGeom>
          <a:noFill/>
        </p:spPr>
        <p:txBody>
          <a:bodyPr wrap="none">
            <a:spAutoFit/>
          </a:bodyPr>
          <a:lstStyle/>
          <a:p>
            <a:pPr>
              <a:defRPr/>
            </a:pPr>
            <a:r>
              <a:t>S5</a:t>
            </a:r>
          </a:p>
        </p:txBody>
      </p:sp>
      <p:sp>
        <p:nvSpPr>
          <p:cNvPr id="11" name="TextBox 10"/>
          <p:cNvSpPr txBox="1"/>
          <p:nvPr/>
        </p:nvSpPr>
        <p:spPr>
          <a:xfrm>
            <a:off x="11256401" y="3699418"/>
            <a:ext cx="304800" cy="304800"/>
          </a:xfrm>
          <a:prstGeom prst="rect">
            <a:avLst/>
          </a:prstGeom>
          <a:noFill/>
        </p:spPr>
        <p:txBody>
          <a:bodyPr wrap="none">
            <a:spAutoFit/>
          </a:bodyPr>
          <a:lstStyle/>
          <a:p>
            <a:pPr>
              <a:defRPr/>
            </a:pPr>
            <a:r>
              <a:t>B</a:t>
            </a:r>
          </a:p>
        </p:txBody>
      </p:sp>
      <p:sp>
        <p:nvSpPr>
          <p:cNvPr id="12" name="TextBox 11"/>
          <p:cNvSpPr txBox="1"/>
          <p:nvPr/>
        </p:nvSpPr>
        <p:spPr>
          <a:xfrm>
            <a:off x="11256401" y="4918618"/>
            <a:ext cx="304800" cy="304800"/>
          </a:xfrm>
          <a:prstGeom prst="rect">
            <a:avLst/>
          </a:prstGeom>
          <a:noFill/>
        </p:spPr>
        <p:txBody>
          <a:bodyPr wrap="none">
            <a:spAutoFit/>
          </a:bodyPr>
          <a:lstStyle/>
          <a:p>
            <a:pPr>
              <a:defRPr/>
            </a:pPr>
            <a:r>
              <a:t>C</a:t>
            </a:r>
          </a:p>
        </p:txBody>
      </p:sp>
      <p:sp>
        <p:nvSpPr>
          <p:cNvPr id="13" name="TextBox 12"/>
          <p:cNvSpPr txBox="1"/>
          <p:nvPr/>
        </p:nvSpPr>
        <p:spPr>
          <a:xfrm>
            <a:off x="4626101" y="4736745"/>
            <a:ext cx="1068600" cy="237000"/>
          </a:xfrm>
          <a:prstGeom prst="rect">
            <a:avLst/>
          </a:prstGeom>
          <a:noFill/>
        </p:spPr>
        <p:txBody>
          <a:bodyPr wrap="none">
            <a:spAutoFit/>
          </a:bodyPr>
          <a:lstStyle/>
          <a:p>
            <a:pPr>
              <a:defRPr/>
            </a:pPr>
            <a:r>
              <a:t>From: B, To: A</a:t>
            </a:r>
          </a:p>
        </p:txBody>
      </p:sp>
      <p:sp>
        <p:nvSpPr>
          <p:cNvPr id="14" name="TextBox 13"/>
          <p:cNvSpPr txBox="1"/>
          <p:nvPr/>
        </p:nvSpPr>
        <p:spPr>
          <a:xfrm>
            <a:off x="7740201" y="4080408"/>
            <a:ext cx="1068600" cy="237000"/>
          </a:xfrm>
          <a:prstGeom prst="rect">
            <a:avLst/>
          </a:prstGeom>
          <a:noFill/>
        </p:spPr>
        <p:txBody>
          <a:bodyPr wrap="none">
            <a:spAutoFit/>
          </a:bodyPr>
          <a:lstStyle/>
          <a:p>
            <a:pPr>
              <a:defRPr/>
            </a:pPr>
            <a:r>
              <a:t>From: B, To: A</a:t>
            </a:r>
          </a:p>
        </p:txBody>
      </p:sp>
      <p:sp>
        <p:nvSpPr>
          <p:cNvPr id="15" name="TextBox 14"/>
          <p:cNvSpPr txBox="1"/>
          <p:nvPr/>
        </p:nvSpPr>
        <p:spPr>
          <a:xfrm>
            <a:off x="9579076" y="4080408"/>
            <a:ext cx="1068600" cy="237000"/>
          </a:xfrm>
          <a:prstGeom prst="rect">
            <a:avLst/>
          </a:prstGeom>
          <a:noFill/>
        </p:spPr>
        <p:txBody>
          <a:bodyPr wrap="none">
            <a:spAutoFit/>
          </a:bodyPr>
          <a:lstStyle/>
          <a:p>
            <a:pPr>
              <a:defRPr/>
            </a:pPr>
            <a:r>
              <a:t>From: B, To: A</a:t>
            </a:r>
          </a:p>
        </p:txBody>
      </p:sp>
      <p:sp>
        <p:nvSpPr>
          <p:cNvPr id="16" name="TextBox 15"/>
          <p:cNvSpPr txBox="1"/>
          <p:nvPr/>
        </p:nvSpPr>
        <p:spPr>
          <a:xfrm>
            <a:off x="10874501" y="4080408"/>
            <a:ext cx="1068600" cy="237000"/>
          </a:xfrm>
          <a:prstGeom prst="rect">
            <a:avLst/>
          </a:prstGeom>
          <a:noFill/>
        </p:spPr>
        <p:txBody>
          <a:bodyPr wrap="none">
            <a:spAutoFit/>
          </a:bodyPr>
          <a:lstStyle/>
          <a:p>
            <a:pPr>
              <a:defRPr/>
            </a:pPr>
            <a:r>
              <a:t>From: B, To: A</a:t>
            </a:r>
          </a:p>
        </p:txBody>
      </p:sp>
      <p:sp>
        <p:nvSpPr>
          <p:cNvPr id="17" name="TextBox 16"/>
          <p:cNvSpPr txBox="1"/>
          <p:nvPr/>
        </p:nvSpPr>
        <p:spPr>
          <a:xfrm>
            <a:off x="5921501" y="4736745"/>
            <a:ext cx="1068600" cy="237000"/>
          </a:xfrm>
          <a:prstGeom prst="rect">
            <a:avLst/>
          </a:prstGeom>
          <a:noFill/>
        </p:spPr>
        <p:txBody>
          <a:bodyPr wrap="none">
            <a:spAutoFit/>
          </a:bodyPr>
          <a:lstStyle/>
          <a:p>
            <a:pPr>
              <a:defRPr/>
            </a:pPr>
            <a:r>
              <a:t>From: B, To: A</a:t>
            </a:r>
          </a:p>
        </p:txBody>
      </p:sp>
    </p:spTree>
  </p:cSld>
  <p:clrMapOvr>
    <a:masterClrMapping/>
  </p:clrMapOvr>
</p:sld>
</file>

<file path=ppt/slides/slide6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199" y="43102"/>
            <a:ext cx="10515600" cy="894622"/>
          </a:xfrm>
          <a:prstGeom prst="rect">
            <a:avLst/>
          </a:prstGeom>
          <a:noFill/>
        </p:spPr>
        <p:txBody>
          <a:bodyPr wrap="none">
            <a:spAutoFit/>
          </a:bodyPr>
          <a:lstStyle/>
          <a:p>
            <a:pPr>
              <a:defRPr/>
            </a:pPr>
            <a:r>
              <a:t>Self-Learning and Forwarding Algorithm</a:t>
            </a:r>
          </a:p>
        </p:txBody>
      </p:sp>
      <p:sp>
        <p:nvSpPr>
          <p:cNvPr id="3" name="TextBox 2"/>
          <p:cNvSpPr txBox="1"/>
          <p:nvPr/>
        </p:nvSpPr>
        <p:spPr>
          <a:xfrm>
            <a:off x="57442" y="1753408"/>
            <a:ext cx="7234610" cy="4776064"/>
          </a:xfrm>
          <a:prstGeom prst="rect">
            <a:avLst/>
          </a:prstGeom>
          <a:noFill/>
        </p:spPr>
        <p:txBody>
          <a:bodyPr wrap="none">
            <a:spAutoFit/>
          </a:bodyPr>
          <a:lstStyle/>
          <a:p>
            <a:pPr>
              <a:defRPr/>
            </a:pPr>
            <a:r>
              <a:t>Step 1: Learn (from source MAC)</a:t>
            </a:r>
          </a:p>
          <a:p>
            <a:pPr>
              <a:defRPr/>
            </a:pPr>
            <a:r>
              <a:t>Record incoming port and source MAC address in table</a:t>
            </a:r>
          </a:p>
          <a:p>
            <a:pPr>
              <a:defRPr/>
            </a:pPr>
            <a:r>
              <a:t>“MAC_source_addr is reachable via port X”</a:t>
            </a:r>
          </a:p>
          <a:p>
            <a:pPr>
              <a:defRPr/>
            </a:pPr>
            <a:r>
              <a:t>Step 2: Forward (using destination MAC)</a:t>
            </a:r>
          </a:p>
          <a:p>
            <a:pPr>
              <a:defRPr/>
            </a:pPr>
            <a:r>
              <a:t>Look up destination MAC address in table</a:t>
            </a:r>
          </a:p>
          <a:p>
            <a:pPr>
              <a:defRPr/>
            </a:pPr>
            <a:r>
              <a:t>Step 3: Forwarding decision</a:t>
            </a:r>
          </a:p>
          <a:p>
            <a:pPr>
              <a:defRPr/>
            </a:pPr>
            <a:r>
              <a:t>if entry found for destination:</a:t>
            </a:r>
          </a:p>
          <a:p>
            <a:pPr>
              <a:defRPr/>
            </a:pPr>
            <a:r>
              <a:t>forward frame out the port indicated in table entry</a:t>
            </a:r>
          </a:p>
          <a:p>
            <a:pPr>
              <a:defRPr/>
            </a:pPr>
            <a:r>
              <a:t>else (destination unknown): </a:t>
            </a:r>
          </a:p>
          <a:p>
            <a:pPr>
              <a:defRPr/>
            </a:pPr>
            <a:r>
              <a:t>flood  forward on all ports except arriving port</a:t>
            </a:r>
          </a:p>
        </p:txBody>
      </p:sp>
      <p:sp>
        <p:nvSpPr>
          <p:cNvPr id="4" name="TextBox 3"/>
          <p:cNvSpPr txBox="1"/>
          <p:nvPr/>
        </p:nvSpPr>
        <p:spPr>
          <a:xfrm>
            <a:off x="0" y="1168576"/>
            <a:ext cx="4246871" cy="430887"/>
          </a:xfrm>
          <a:prstGeom prst="rect">
            <a:avLst/>
          </a:prstGeom>
          <a:noFill/>
        </p:spPr>
        <p:txBody>
          <a:bodyPr wrap="none">
            <a:spAutoFit/>
          </a:bodyPr>
          <a:lstStyle/>
          <a:p>
            <a:pPr>
              <a:defRPr/>
            </a:pPr>
            <a:r>
              <a:t>When frame received at switch:</a:t>
            </a:r>
          </a:p>
        </p:txBody>
      </p:sp>
      <p:sp>
        <p:nvSpPr>
          <p:cNvPr id="5" name="TextBox 4"/>
          <p:cNvSpPr txBox="1"/>
          <p:nvPr/>
        </p:nvSpPr>
        <p:spPr>
          <a:xfrm>
            <a:off x="7198622" y="2692090"/>
            <a:ext cx="5042615" cy="2139047"/>
          </a:xfrm>
          <a:prstGeom prst="rect">
            <a:avLst/>
          </a:prstGeom>
          <a:noFill/>
        </p:spPr>
        <p:txBody>
          <a:bodyPr wrap="none">
            <a:spAutoFit/>
          </a:bodyPr>
          <a:lstStyle/>
          <a:p>
            <a:pPr>
              <a:defRPr/>
            </a:pPr>
            <a:r>
              <a:t>Learning: </a:t>
            </a:r>
          </a:p>
          <a:p>
            <a:pPr>
              <a:defRPr/>
            </a:pPr>
            <a:r>
              <a:t>Uses source MAC to build table </a:t>
            </a:r>
          </a:p>
          <a:p>
            <a:pPr>
              <a:defRPr/>
            </a:pPr>
            <a:r>
              <a:t>Forwarding: </a:t>
            </a:r>
          </a:p>
          <a:p>
            <a:pPr>
              <a:defRPr/>
            </a:pPr>
            <a:r>
              <a:t>Uses destination MAC to make decisions </a:t>
            </a:r>
          </a:p>
          <a:p>
            <a:pPr>
              <a:defRPr/>
            </a:pPr>
            <a:r>
              <a:t>Plug-and-play: </a:t>
            </a:r>
          </a:p>
          <a:p>
            <a:pPr>
              <a:defRPr/>
            </a:pPr>
            <a:r>
              <a:t>No configuration needed, learns automatically </a:t>
            </a:r>
          </a:p>
        </p:txBody>
      </p:sp>
    </p:spTree>
  </p:cSld>
  <p:clrMapOvr>
    <a:masterClrMapping/>
  </p:clrMapOvr>
</p:sld>
</file>

<file path=ppt/slides/slide6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Layer 2 Networks</a:t>
            </a:r>
          </a:p>
          <a:p>
            <a:pPr>
              <a:defRPr/>
            </a:pPr>
            <a:r>
              <a:t>Switches and Self-learning</a:t>
            </a:r>
          </a:p>
          <a:p>
            <a:pPr>
              <a:defRPr/>
            </a:pPr>
            <a:r>
              <a:t>ARP</a:t>
            </a:r>
          </a:p>
        </p:txBody>
      </p:sp>
    </p:spTree>
  </p:cSld>
  <p:clrMapOvr>
    <a:masterClrMapping/>
  </p:clrMapOvr>
</p:sld>
</file>

<file path=ppt/slides/slide6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ARP: Connect Layer 2 and Layer 3</a:t>
            </a:r>
          </a:p>
        </p:txBody>
      </p:sp>
      <p:sp>
        <p:nvSpPr>
          <p:cNvPr id="3" name="TextBox 2"/>
          <p:cNvSpPr txBox="1"/>
          <p:nvPr/>
        </p:nvSpPr>
        <p:spPr>
          <a:xfrm>
            <a:off x="405507" y="1300841"/>
            <a:ext cx="7760744" cy="1323439"/>
          </a:xfrm>
          <a:prstGeom prst="rect">
            <a:avLst/>
          </a:prstGeom>
          <a:noFill/>
        </p:spPr>
        <p:txBody>
          <a:bodyPr wrap="none">
            <a:spAutoFit/>
          </a:bodyPr>
          <a:lstStyle/>
          <a:p>
            <a:pPr>
              <a:defRPr/>
            </a:pPr>
            <a:r>
              <a:t>Recall: Packet gets passed down the stack, picking up more headers</a:t>
            </a:r>
          </a:p>
          <a:p>
            <a:pPr>
              <a:defRPr/>
            </a:pPr>
            <a:r>
              <a:t>Layer 3 fills in the IP addresses</a:t>
            </a:r>
          </a:p>
          <a:p>
            <a:pPr>
              <a:defRPr/>
            </a:pPr>
            <a:r>
              <a:t>Then, Layer 2 needs to fill in the MAC addresses</a:t>
            </a:r>
          </a:p>
        </p:txBody>
      </p:sp>
      <p:sp>
        <p:nvSpPr>
          <p:cNvPr id="4" name="TextBox 3"/>
          <p:cNvSpPr txBox="1"/>
          <p:nvPr/>
        </p:nvSpPr>
        <p:spPr>
          <a:xfrm>
            <a:off x="804793" y="3804918"/>
            <a:ext cx="9019851" cy="2246769"/>
          </a:xfrm>
          <a:prstGeom prst="rect">
            <a:avLst/>
          </a:prstGeom>
          <a:noFill/>
        </p:spPr>
        <p:txBody>
          <a:bodyPr wrap="none">
            <a:spAutoFit/>
          </a:bodyPr>
          <a:lstStyle/>
          <a:p>
            <a:pPr>
              <a:defRPr/>
            </a:pPr>
            <a:r>
              <a:t>If the destination IP is in our local network:</a:t>
            </a:r>
          </a:p>
          <a:p>
            <a:pPr>
              <a:defRPr/>
            </a:pPr>
            <a:r>
              <a:t>Find the destination's MAC address, and send to destination on Layer 2</a:t>
            </a:r>
          </a:p>
          <a:p>
            <a:pPr>
              <a:defRPr/>
            </a:pPr>
            <a:r>
              <a:t>If the destination IP is not in our local network:</a:t>
            </a:r>
          </a:p>
          <a:p>
            <a:pPr>
              <a:defRPr/>
            </a:pPr>
            <a:r>
              <a:t>Find the router's MAC address, and send to the router on Layer 2</a:t>
            </a:r>
          </a:p>
          <a:p>
            <a:pPr>
              <a:defRPr/>
            </a:pPr>
            <a:r>
              <a:t>Router can forward our packet toward the destination</a:t>
            </a:r>
          </a:p>
        </p:txBody>
      </p:sp>
      <p:sp>
        <p:nvSpPr>
          <p:cNvPr id="5" name="TextBox 4"/>
          <p:cNvSpPr txBox="1"/>
          <p:nvPr/>
        </p:nvSpPr>
        <p:spPr>
          <a:xfrm>
            <a:off x="405507" y="3162524"/>
            <a:ext cx="6094854" cy="430887"/>
          </a:xfrm>
          <a:prstGeom prst="rect">
            <a:avLst/>
          </a:prstGeom>
          <a:noFill/>
        </p:spPr>
        <p:txBody>
          <a:bodyPr wrap="none">
            <a:spAutoFit/>
          </a:bodyPr>
          <a:lstStyle/>
          <a:p>
            <a:pPr>
              <a:defRPr/>
            </a:pPr>
            <a:r>
              <a:t>Q: How to fill in the destination MAC address?</a:t>
            </a:r>
          </a:p>
        </p:txBody>
      </p:sp>
    </p:spTree>
  </p:cSld>
  <p:clrMapOvr>
    <a:masterClrMapping/>
  </p:clrMapOvr>
</p:sld>
</file>

<file path=ppt/slides/slide6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ARP: Connect Layer 2 and Layer 3</a:t>
            </a:r>
          </a:p>
        </p:txBody>
      </p:sp>
      <p:sp>
        <p:nvSpPr>
          <p:cNvPr id="3" name="TextBox 2"/>
          <p:cNvSpPr txBox="1"/>
          <p:nvPr/>
        </p:nvSpPr>
        <p:spPr>
          <a:xfrm>
            <a:off x="1290441" y="1027158"/>
            <a:ext cx="9611117" cy="1000274"/>
          </a:xfrm>
          <a:prstGeom prst="rect">
            <a:avLst/>
          </a:prstGeom>
          <a:noFill/>
        </p:spPr>
        <p:txBody>
          <a:bodyPr wrap="none">
            <a:spAutoFit/>
          </a:bodyPr>
          <a:lstStyle/>
          <a:p>
            <a:pPr>
              <a:defRPr/>
            </a:pPr>
            <a:r>
              <a:t>Q: How do we send packets to the destination (local) or the router (non-local)?</a:t>
            </a:r>
          </a:p>
          <a:p>
            <a:pPr>
              <a:defRPr/>
            </a:pPr>
          </a:p>
          <a:p>
            <a:pPr>
              <a:defRPr/>
            </a:pPr>
            <a:r>
              <a:t>A: We need some way to translate IP addresses to MAC addresses.</a:t>
            </a:r>
          </a:p>
        </p:txBody>
      </p:sp>
      <p:sp>
        <p:nvSpPr>
          <p:cNvPr id="4" name="TextBox 3"/>
          <p:cNvSpPr txBox="1"/>
          <p:nvPr/>
        </p:nvSpPr>
        <p:spPr>
          <a:xfrm>
            <a:off x="107051" y="2354959"/>
            <a:ext cx="7393780" cy="4240888"/>
          </a:xfrm>
          <a:prstGeom prst="rect">
            <a:avLst/>
          </a:prstGeom>
          <a:noFill/>
        </p:spPr>
        <p:txBody>
          <a:bodyPr wrap="none">
            <a:spAutoFit/>
          </a:bodyPr>
          <a:lstStyle/>
          <a:p>
            <a:pPr>
              <a:defRPr/>
            </a:pPr>
            <a:r>
              <a:t>ARP translates Layer 3 IP addresses to Layer 2 MAC addresses</a:t>
            </a:r>
          </a:p>
          <a:p>
            <a:pPr>
              <a:defRPr/>
            </a:pPr>
            <a:r>
              <a:t>Example: Alice knows Bob's IP address is 1.2.3.4</a:t>
            </a:r>
            <a:br/>
            <a:r>
              <a:t>	       She wants to know Bob's MAC address</a:t>
            </a:r>
          </a:p>
          <a:p>
            <a:pPr>
              <a:defRPr/>
            </a:pPr>
            <a:r>
              <a:t>Steps of the protocol:</a:t>
            </a:r>
          </a:p>
          <a:p>
            <a:pPr>
              <a:defRPr/>
            </a:pPr>
            <a:r>
              <a:t>Alice checks her cache (ARP table) to see if she already knows Bob's MAC address</a:t>
            </a:r>
          </a:p>
          <a:p>
            <a:pPr>
              <a:defRPr/>
            </a:pPr>
            <a:r>
              <a:t>If Bob's MAC address is not in the cache, Alice broadcasts:</a:t>
            </a:r>
            <a:br/>
            <a:r>
              <a:t>"What is the MAC address of 1.2.3.4?"</a:t>
            </a:r>
          </a:p>
          <a:p>
            <a:pPr>
              <a:defRPr/>
            </a:pPr>
            <a:r>
              <a:t>Bob responds by unicasting to Alice:</a:t>
            </a:r>
            <a:br/>
            <a:r>
              <a:t>"My IP is 1.2.3.4 and my MAC address is ca:fe:f0:0d:be:ef."</a:t>
            </a:r>
            <a:br/>
            <a:r>
              <a:t>Everyone else does nothing.</a:t>
            </a:r>
          </a:p>
          <a:p>
            <a:pPr>
              <a:defRPr/>
            </a:pPr>
            <a:r>
              <a:t>Alice caches the result</a:t>
            </a:r>
          </a:p>
        </p:txBody>
      </p:sp>
    </p:spTree>
  </p:cSld>
  <p:clrMapOvr>
    <a:masterClrMapping/>
  </p:clrMapOvr>
</p:sld>
</file>

<file path=ppt/slides/slide6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42471" y="26546"/>
            <a:ext cx="10515600" cy="894622"/>
          </a:xfrm>
          <a:prstGeom prst="rect">
            <a:avLst/>
          </a:prstGeom>
          <a:noFill/>
        </p:spPr>
        <p:txBody>
          <a:bodyPr wrap="none">
            <a:spAutoFit/>
          </a:bodyPr>
          <a:lstStyle/>
          <a:p>
            <a:pPr>
              <a:defRPr/>
            </a:pPr>
            <a:r>
              <a:t>ARP: Address Resolution Protocol</a:t>
            </a:r>
          </a:p>
        </p:txBody>
      </p:sp>
      <p:sp>
        <p:nvSpPr>
          <p:cNvPr id="3" name="TextBox 2"/>
          <p:cNvSpPr txBox="1"/>
          <p:nvPr/>
        </p:nvSpPr>
        <p:spPr>
          <a:xfrm>
            <a:off x="4939955" y="1805400"/>
            <a:ext cx="6901141" cy="1044343"/>
          </a:xfrm>
          <a:prstGeom prst="rect">
            <a:avLst/>
          </a:prstGeom>
          <a:noFill/>
        </p:spPr>
        <p:txBody>
          <a:bodyPr wrap="none">
            <a:spAutoFit/>
          </a:bodyPr>
          <a:lstStyle/>
          <a:p>
            <a:pPr>
              <a:defRPr/>
            </a:pPr>
            <a:r>
              <a:t>ARP table: each node (host, router) on LAN has table</a:t>
            </a:r>
          </a:p>
          <a:p>
            <a:pPr>
              <a:defRPr/>
            </a:pPr>
            <a:r>
              <a:t>                &lt; IP address; MAC address; TTL&gt;</a:t>
            </a:r>
          </a:p>
        </p:txBody>
      </p:sp>
      <p:sp>
        <p:nvSpPr>
          <p:cNvPr id="4" name="TextBox 3"/>
          <p:cNvSpPr txBox="1"/>
          <p:nvPr/>
        </p:nvSpPr>
        <p:spPr>
          <a:xfrm>
            <a:off x="565575" y="941979"/>
            <a:ext cx="11034346" cy="523220"/>
          </a:xfrm>
          <a:prstGeom prst="rect">
            <a:avLst/>
          </a:prstGeom>
          <a:noFill/>
        </p:spPr>
        <p:txBody>
          <a:bodyPr wrap="none">
            <a:spAutoFit/>
          </a:bodyPr>
          <a:lstStyle/>
          <a:p>
            <a:pPr>
              <a:defRPr/>
            </a:pPr>
            <a:r>
              <a:t>Q: How to determine interface’s MAC address, knowing its IP address?</a:t>
            </a:r>
          </a:p>
        </p:txBody>
      </p:sp>
      <p:sp>
        <p:nvSpPr>
          <p:cNvPr id="5" name="TextBox 4"/>
          <p:cNvSpPr txBox="1"/>
          <p:nvPr/>
        </p:nvSpPr>
        <p:spPr>
          <a:xfrm>
            <a:off x="5163483" y="4644088"/>
            <a:ext cx="6454083" cy="1184940"/>
          </a:xfrm>
          <a:prstGeom prst="rect">
            <a:avLst/>
          </a:prstGeom>
          <a:noFill/>
        </p:spPr>
        <p:txBody>
          <a:bodyPr wrap="none">
            <a:spAutoFit/>
          </a:bodyPr>
          <a:lstStyle/>
          <a:p>
            <a:pPr>
              <a:defRPr/>
            </a:pPr>
            <a:r>
              <a:t>IP/MAC address mappings for some LAN nodes</a:t>
            </a:r>
          </a:p>
          <a:p>
            <a:pPr>
              <a:defRPr/>
            </a:pPr>
            <a:r>
              <a:t>TTL (Time To Live): time after which address mapping will be forgotten (typically 20 min)</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Public-Key Cryptography</a:t>
            </a:r>
          </a:p>
          <a:p>
            <a:pPr>
              <a:defRPr/>
            </a:pPr>
            <a:r>
              <a:t>RSA Encryption</a:t>
            </a:r>
          </a:p>
          <a:p>
            <a:pPr>
              <a:defRPr/>
            </a:pPr>
            <a:r>
              <a:t>Hybrid Encryption</a:t>
            </a:r>
          </a:p>
          <a:p>
            <a:pPr>
              <a:defRPr/>
            </a:pPr>
          </a:p>
          <a:p>
            <a:pPr>
              <a:defRPr/>
            </a:pPr>
          </a:p>
          <a:p>
            <a:pPr>
              <a:defRPr/>
            </a:pPr>
          </a:p>
        </p:txBody>
      </p:sp>
    </p:spTree>
  </p:cSld>
  <p:clrMapOvr>
    <a:masterClrMapping/>
  </p:clrMapOvr>
</p:sld>
</file>

<file path=ppt/slides/slide6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103533" y="4310144"/>
            <a:ext cx="901700" cy="0"/>
          </a:xfrm>
          <a:prstGeom prst="rect">
            <a:avLst/>
          </a:prstGeom>
          <a:noFill/>
        </p:spPr>
        <p:txBody>
          <a:bodyPr wrap="none">
            <a:spAutoFit/>
          </a:bodyPr>
          <a:lstStyle/>
          <a:p>
            <a:pPr>
              <a:defRPr/>
            </a:pPr>
          </a:p>
        </p:txBody>
      </p:sp>
      <p:sp>
        <p:nvSpPr>
          <p:cNvPr id="3" name="TextBox 2"/>
          <p:cNvSpPr txBox="1"/>
          <p:nvPr/>
        </p:nvSpPr>
        <p:spPr>
          <a:xfrm>
            <a:off x="6888024" y="3390291"/>
            <a:ext cx="0" cy="655637"/>
          </a:xfrm>
          <a:prstGeom prst="rect">
            <a:avLst/>
          </a:prstGeom>
          <a:noFill/>
        </p:spPr>
        <p:txBody>
          <a:bodyPr wrap="none">
            <a:spAutoFit/>
          </a:bodyPr>
          <a:lstStyle/>
          <a:p>
            <a:pPr>
              <a:defRPr/>
            </a:pPr>
          </a:p>
        </p:txBody>
      </p:sp>
      <p:sp>
        <p:nvSpPr>
          <p:cNvPr id="4" name="TextBox 3"/>
          <p:cNvSpPr txBox="1"/>
          <p:nvPr/>
        </p:nvSpPr>
        <p:spPr>
          <a:xfrm>
            <a:off x="6664393" y="5337533"/>
            <a:ext cx="0" cy="438150"/>
          </a:xfrm>
          <a:prstGeom prst="rect">
            <a:avLst/>
          </a:prstGeom>
          <a:noFill/>
        </p:spPr>
        <p:txBody>
          <a:bodyPr wrap="none">
            <a:spAutoFit/>
          </a:bodyPr>
          <a:lstStyle/>
          <a:p>
            <a:pPr>
              <a:defRPr/>
            </a:pPr>
          </a:p>
        </p:txBody>
      </p:sp>
      <p:sp>
        <p:nvSpPr>
          <p:cNvPr id="5" name="TextBox 4"/>
          <p:cNvSpPr txBox="1"/>
          <p:nvPr/>
        </p:nvSpPr>
        <p:spPr>
          <a:xfrm>
            <a:off x="5730736" y="3632282"/>
            <a:ext cx="2046288" cy="2049462"/>
          </a:xfrm>
          <a:prstGeom prst="rect">
            <a:avLst/>
          </a:prstGeom>
          <a:noFill/>
        </p:spPr>
        <p:txBody>
          <a:bodyPr wrap="none">
            <a:spAutoFit/>
          </a:bodyPr>
          <a:lstStyle/>
          <a:p>
            <a:pPr>
              <a:defRPr/>
            </a:pPr>
          </a:p>
        </p:txBody>
      </p:sp>
      <p:sp>
        <p:nvSpPr>
          <p:cNvPr id="6" name="TextBox 5"/>
          <p:cNvSpPr txBox="1"/>
          <p:nvPr/>
        </p:nvSpPr>
        <p:spPr>
          <a:xfrm>
            <a:off x="7751624" y="4359151"/>
            <a:ext cx="796925" cy="0"/>
          </a:xfrm>
          <a:prstGeom prst="rect">
            <a:avLst/>
          </a:prstGeom>
          <a:noFill/>
        </p:spPr>
        <p:txBody>
          <a:bodyPr wrap="none">
            <a:spAutoFit/>
          </a:bodyPr>
          <a:lstStyle/>
          <a:p>
            <a:pPr>
              <a:defRPr/>
            </a:pPr>
          </a:p>
        </p:txBody>
      </p:sp>
      <p:sp>
        <p:nvSpPr>
          <p:cNvPr id="7" name="TextBox 6"/>
          <p:cNvSpPr txBox="1"/>
          <p:nvPr/>
        </p:nvSpPr>
        <p:spPr>
          <a:xfrm>
            <a:off x="8310126" y="4475169"/>
            <a:ext cx="0" cy="373063"/>
          </a:xfrm>
          <a:prstGeom prst="rect">
            <a:avLst/>
          </a:prstGeom>
          <a:noFill/>
        </p:spPr>
        <p:txBody>
          <a:bodyPr wrap="none">
            <a:spAutoFit/>
          </a:bodyPr>
          <a:lstStyle/>
          <a:p>
            <a:pPr>
              <a:defRPr/>
            </a:pPr>
          </a:p>
        </p:txBody>
      </p:sp>
      <p:sp>
        <p:nvSpPr>
          <p:cNvPr id="8" name="TextBox 7"/>
          <p:cNvSpPr txBox="1"/>
          <p:nvPr/>
        </p:nvSpPr>
        <p:spPr>
          <a:xfrm>
            <a:off x="8213996" y="4817733"/>
            <a:ext cx="1739900" cy="304800"/>
          </a:xfrm>
          <a:prstGeom prst="rect">
            <a:avLst/>
          </a:prstGeom>
          <a:noFill/>
        </p:spPr>
        <p:txBody>
          <a:bodyPr wrap="none">
            <a:spAutoFit/>
          </a:bodyPr>
          <a:lstStyle/>
          <a:p>
            <a:pPr>
              <a:defRPr/>
            </a:pPr>
            <a:r>
              <a:t>58-23-D7-FA-20-B0</a:t>
            </a:r>
          </a:p>
        </p:txBody>
      </p:sp>
      <p:sp>
        <p:nvSpPr>
          <p:cNvPr id="9" name="TextBox 8"/>
          <p:cNvSpPr txBox="1"/>
          <p:nvPr/>
        </p:nvSpPr>
        <p:spPr>
          <a:xfrm>
            <a:off x="6793652" y="3392113"/>
            <a:ext cx="160338" cy="255587"/>
          </a:xfrm>
          <a:prstGeom prst="rect">
            <a:avLst/>
          </a:prstGeom>
          <a:noFill/>
        </p:spPr>
        <p:txBody>
          <a:bodyPr wrap="none">
            <a:spAutoFit/>
          </a:bodyPr>
          <a:lstStyle/>
          <a:p>
            <a:pPr>
              <a:defRPr/>
            </a:pPr>
          </a:p>
        </p:txBody>
      </p:sp>
      <p:sp>
        <p:nvSpPr>
          <p:cNvPr id="10" name="TextBox 9"/>
          <p:cNvSpPr txBox="1"/>
          <p:nvPr/>
        </p:nvSpPr>
        <p:spPr>
          <a:xfrm>
            <a:off x="6592477" y="5645423"/>
            <a:ext cx="160338" cy="255587"/>
          </a:xfrm>
          <a:prstGeom prst="rect">
            <a:avLst/>
          </a:prstGeom>
          <a:noFill/>
        </p:spPr>
        <p:txBody>
          <a:bodyPr wrap="none">
            <a:spAutoFit/>
          </a:bodyPr>
          <a:lstStyle/>
          <a:p>
            <a:pPr>
              <a:defRPr/>
            </a:pPr>
          </a:p>
        </p:txBody>
      </p:sp>
      <p:sp>
        <p:nvSpPr>
          <p:cNvPr id="11" name="TextBox 10"/>
          <p:cNvSpPr txBox="1"/>
          <p:nvPr/>
        </p:nvSpPr>
        <p:spPr>
          <a:xfrm>
            <a:off x="8336659" y="4240368"/>
            <a:ext cx="160338" cy="255587"/>
          </a:xfrm>
          <a:prstGeom prst="rect">
            <a:avLst/>
          </a:prstGeom>
          <a:noFill/>
        </p:spPr>
        <p:txBody>
          <a:bodyPr wrap="none">
            <a:spAutoFit/>
          </a:bodyPr>
          <a:lstStyle/>
          <a:p>
            <a:pPr>
              <a:defRPr/>
            </a:pPr>
          </a:p>
        </p:txBody>
      </p:sp>
      <p:sp>
        <p:nvSpPr>
          <p:cNvPr id="12" name="TextBox 11"/>
          <p:cNvSpPr txBox="1"/>
          <p:nvPr/>
        </p:nvSpPr>
        <p:spPr>
          <a:xfrm>
            <a:off x="8208408" y="5016515"/>
            <a:ext cx="1217612" cy="304800"/>
          </a:xfrm>
          <a:prstGeom prst="rect">
            <a:avLst/>
          </a:prstGeom>
          <a:noFill/>
        </p:spPr>
        <p:txBody>
          <a:bodyPr wrap="none">
            <a:spAutoFit/>
          </a:bodyPr>
          <a:lstStyle/>
          <a:p>
            <a:pPr>
              <a:defRPr/>
            </a:pPr>
            <a:r>
              <a:t>137.196.7.14</a:t>
            </a:r>
          </a:p>
        </p:txBody>
      </p:sp>
      <p:sp>
        <p:nvSpPr>
          <p:cNvPr id="13" name="TextBox 12"/>
          <p:cNvSpPr txBox="1"/>
          <p:nvPr/>
        </p:nvSpPr>
        <p:spPr>
          <a:xfrm>
            <a:off x="8196469" y="3835414"/>
            <a:ext cx="351378" cy="461665"/>
          </a:xfrm>
          <a:prstGeom prst="rect">
            <a:avLst/>
          </a:prstGeom>
          <a:noFill/>
        </p:spPr>
        <p:txBody>
          <a:bodyPr wrap="none">
            <a:spAutoFit/>
          </a:bodyPr>
          <a:lstStyle/>
          <a:p>
            <a:pPr>
              <a:defRPr/>
            </a:pPr>
            <a:r>
              <a:t>B</a:t>
            </a:r>
          </a:p>
        </p:txBody>
      </p:sp>
      <p:sp>
        <p:nvSpPr>
          <p:cNvPr id="14" name="TextBox 13"/>
          <p:cNvSpPr txBox="1"/>
          <p:nvPr/>
        </p:nvSpPr>
        <p:spPr>
          <a:xfrm>
            <a:off x="7116417" y="2702353"/>
            <a:ext cx="351378" cy="461665"/>
          </a:xfrm>
          <a:prstGeom prst="rect">
            <a:avLst/>
          </a:prstGeom>
          <a:noFill/>
        </p:spPr>
        <p:txBody>
          <a:bodyPr wrap="none">
            <a:spAutoFit/>
          </a:bodyPr>
          <a:lstStyle/>
          <a:p>
            <a:pPr>
              <a:defRPr/>
            </a:pPr>
            <a:r>
              <a:t>C</a:t>
            </a:r>
          </a:p>
        </p:txBody>
      </p:sp>
      <p:sp>
        <p:nvSpPr>
          <p:cNvPr id="15" name="TextBox 14"/>
          <p:cNvSpPr txBox="1"/>
          <p:nvPr/>
        </p:nvSpPr>
        <p:spPr>
          <a:xfrm>
            <a:off x="6871252" y="6088283"/>
            <a:ext cx="373820" cy="461665"/>
          </a:xfrm>
          <a:prstGeom prst="rect">
            <a:avLst/>
          </a:prstGeom>
          <a:noFill/>
        </p:spPr>
        <p:txBody>
          <a:bodyPr wrap="none">
            <a:spAutoFit/>
          </a:bodyPr>
          <a:lstStyle/>
          <a:p>
            <a:pPr>
              <a:defRPr/>
            </a:pPr>
            <a:r>
              <a:t>D</a:t>
            </a:r>
          </a:p>
        </p:txBody>
      </p:sp>
      <p:sp>
        <p:nvSpPr>
          <p:cNvPr id="16" name="TextBox 15"/>
          <p:cNvSpPr txBox="1"/>
          <p:nvPr/>
        </p:nvSpPr>
        <p:spPr>
          <a:xfrm>
            <a:off x="3664223" y="3615962"/>
            <a:ext cx="1166189" cy="369332"/>
          </a:xfrm>
          <a:prstGeom prst="rect">
            <a:avLst/>
          </a:prstGeom>
          <a:noFill/>
        </p:spPr>
        <p:txBody>
          <a:bodyPr wrap="none">
            <a:spAutoFit/>
          </a:bodyPr>
          <a:lstStyle/>
          <a:p>
            <a:pPr>
              <a:defRPr/>
            </a:pPr>
            <a:r>
              <a:t>TTL</a:t>
            </a:r>
          </a:p>
        </p:txBody>
      </p:sp>
      <p:sp>
        <p:nvSpPr>
          <p:cNvPr id="17" name="TextBox 16"/>
          <p:cNvSpPr txBox="1"/>
          <p:nvPr/>
        </p:nvSpPr>
        <p:spPr>
          <a:xfrm>
            <a:off x="5305073" y="4465719"/>
            <a:ext cx="0" cy="373063"/>
          </a:xfrm>
          <a:prstGeom prst="rect">
            <a:avLst/>
          </a:prstGeom>
          <a:noFill/>
        </p:spPr>
        <p:txBody>
          <a:bodyPr wrap="none">
            <a:spAutoFit/>
          </a:bodyPr>
          <a:lstStyle/>
          <a:p>
            <a:pPr>
              <a:defRPr/>
            </a:pPr>
          </a:p>
        </p:txBody>
      </p:sp>
      <p:sp>
        <p:nvSpPr>
          <p:cNvPr id="18" name="TextBox 17"/>
          <p:cNvSpPr txBox="1"/>
          <p:nvPr/>
        </p:nvSpPr>
        <p:spPr>
          <a:xfrm>
            <a:off x="4387498" y="4840369"/>
            <a:ext cx="1689100" cy="304800"/>
          </a:xfrm>
          <a:prstGeom prst="rect">
            <a:avLst/>
          </a:prstGeom>
          <a:noFill/>
        </p:spPr>
        <p:txBody>
          <a:bodyPr wrap="none">
            <a:spAutoFit/>
          </a:bodyPr>
          <a:lstStyle/>
          <a:p>
            <a:pPr>
              <a:defRPr/>
            </a:pPr>
            <a:r>
              <a:t>71-65-F7-2B-08-53</a:t>
            </a:r>
          </a:p>
        </p:txBody>
      </p:sp>
      <p:sp>
        <p:nvSpPr>
          <p:cNvPr id="19" name="TextBox 18"/>
          <p:cNvSpPr txBox="1"/>
          <p:nvPr/>
        </p:nvSpPr>
        <p:spPr>
          <a:xfrm>
            <a:off x="5166994" y="4178448"/>
            <a:ext cx="160338" cy="255587"/>
          </a:xfrm>
          <a:prstGeom prst="rect">
            <a:avLst/>
          </a:prstGeom>
          <a:noFill/>
        </p:spPr>
        <p:txBody>
          <a:bodyPr wrap="none">
            <a:spAutoFit/>
          </a:bodyPr>
          <a:lstStyle/>
          <a:p>
            <a:pPr>
              <a:defRPr/>
            </a:pPr>
          </a:p>
        </p:txBody>
      </p:sp>
      <p:sp>
        <p:nvSpPr>
          <p:cNvPr id="20" name="TextBox 19"/>
          <p:cNvSpPr txBox="1"/>
          <p:nvPr/>
        </p:nvSpPr>
        <p:spPr>
          <a:xfrm>
            <a:off x="4392191" y="5056271"/>
            <a:ext cx="1217612" cy="304800"/>
          </a:xfrm>
          <a:prstGeom prst="rect">
            <a:avLst/>
          </a:prstGeom>
          <a:noFill/>
        </p:spPr>
        <p:txBody>
          <a:bodyPr wrap="none">
            <a:spAutoFit/>
          </a:bodyPr>
          <a:lstStyle/>
          <a:p>
            <a:pPr>
              <a:defRPr/>
            </a:pPr>
            <a:r>
              <a:t>137.196.7.23</a:t>
            </a:r>
          </a:p>
        </p:txBody>
      </p:sp>
      <p:sp>
        <p:nvSpPr>
          <p:cNvPr id="21" name="TextBox 20"/>
          <p:cNvSpPr txBox="1"/>
          <p:nvPr/>
        </p:nvSpPr>
        <p:spPr>
          <a:xfrm>
            <a:off x="5274361" y="3775779"/>
            <a:ext cx="370614" cy="461665"/>
          </a:xfrm>
          <a:prstGeom prst="rect">
            <a:avLst/>
          </a:prstGeom>
          <a:noFill/>
        </p:spPr>
        <p:txBody>
          <a:bodyPr wrap="none">
            <a:spAutoFit/>
          </a:bodyPr>
          <a:lstStyle/>
          <a:p>
            <a:pPr>
              <a:defRPr/>
            </a:pPr>
            <a:r>
              <a:t>A</a:t>
            </a:r>
          </a:p>
        </p:txBody>
      </p:sp>
      <p:sp>
        <p:nvSpPr>
          <p:cNvPr id="22" name="TextBox 21"/>
          <p:cNvSpPr txBox="1"/>
          <p:nvPr/>
        </p:nvSpPr>
        <p:spPr>
          <a:xfrm>
            <a:off x="1049752" y="1211677"/>
            <a:ext cx="10068822" cy="886946"/>
          </a:xfrm>
          <a:prstGeom prst="rect">
            <a:avLst/>
          </a:prstGeom>
          <a:noFill/>
        </p:spPr>
        <p:txBody>
          <a:bodyPr wrap="none">
            <a:spAutoFit/>
          </a:bodyPr>
          <a:lstStyle/>
          <a:p>
            <a:pPr>
              <a:defRPr/>
            </a:pPr>
            <a:r>
              <a:t>Example: A wants to send datagram to B</a:t>
            </a:r>
          </a:p>
          <a:p>
            <a:pPr>
              <a:defRPr/>
            </a:pPr>
            <a:r>
              <a:t>B’s MAC address not in A’s ARP table, so A uses ARP to find B’s MAC address</a:t>
            </a:r>
          </a:p>
        </p:txBody>
      </p:sp>
      <p:sp>
        <p:nvSpPr>
          <p:cNvPr id="23" name="TextBox 22"/>
          <p:cNvSpPr txBox="1"/>
          <p:nvPr/>
        </p:nvSpPr>
        <p:spPr>
          <a:xfrm>
            <a:off x="7623617" y="2453566"/>
            <a:ext cx="3985288" cy="338554"/>
          </a:xfrm>
          <a:prstGeom prst="rect">
            <a:avLst/>
          </a:prstGeom>
          <a:noFill/>
        </p:spPr>
        <p:txBody>
          <a:bodyPr wrap="none">
            <a:spAutoFit/>
          </a:bodyPr>
          <a:lstStyle/>
          <a:p>
            <a:pPr>
              <a:defRPr/>
            </a:pPr>
            <a:r>
              <a:t>Ethernet frame (sent to FF-FF-FF-FF-FF-FF)</a:t>
            </a:r>
          </a:p>
        </p:txBody>
      </p:sp>
      <p:sp>
        <p:nvSpPr>
          <p:cNvPr id="24" name="TextBox 23"/>
          <p:cNvSpPr txBox="1"/>
          <p:nvPr/>
        </p:nvSpPr>
        <p:spPr>
          <a:xfrm>
            <a:off x="842471" y="26546"/>
            <a:ext cx="10515600" cy="894622"/>
          </a:xfrm>
          <a:prstGeom prst="rect">
            <a:avLst/>
          </a:prstGeom>
          <a:noFill/>
        </p:spPr>
        <p:txBody>
          <a:bodyPr wrap="none">
            <a:spAutoFit/>
          </a:bodyPr>
          <a:lstStyle/>
          <a:p>
            <a:pPr>
              <a:defRPr/>
            </a:pPr>
            <a:r>
              <a:t>ARP: Address Resolution Protocol</a:t>
            </a:r>
          </a:p>
        </p:txBody>
      </p:sp>
    </p:spTree>
  </p:cSld>
  <p:clrMapOvr>
    <a:masterClrMapping/>
  </p:clrMapOvr>
</p:sld>
</file>

<file path=ppt/slides/slide6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103533" y="4310144"/>
            <a:ext cx="901700" cy="0"/>
          </a:xfrm>
          <a:prstGeom prst="rect">
            <a:avLst/>
          </a:prstGeom>
          <a:noFill/>
        </p:spPr>
        <p:txBody>
          <a:bodyPr wrap="none">
            <a:spAutoFit/>
          </a:bodyPr>
          <a:lstStyle/>
          <a:p>
            <a:pPr>
              <a:defRPr/>
            </a:pPr>
          </a:p>
        </p:txBody>
      </p:sp>
      <p:sp>
        <p:nvSpPr>
          <p:cNvPr id="3" name="TextBox 2"/>
          <p:cNvSpPr txBox="1"/>
          <p:nvPr/>
        </p:nvSpPr>
        <p:spPr>
          <a:xfrm>
            <a:off x="6888024" y="3390291"/>
            <a:ext cx="0" cy="655637"/>
          </a:xfrm>
          <a:prstGeom prst="rect">
            <a:avLst/>
          </a:prstGeom>
          <a:noFill/>
        </p:spPr>
        <p:txBody>
          <a:bodyPr wrap="none">
            <a:spAutoFit/>
          </a:bodyPr>
          <a:lstStyle/>
          <a:p>
            <a:pPr>
              <a:defRPr/>
            </a:pPr>
          </a:p>
        </p:txBody>
      </p:sp>
      <p:sp>
        <p:nvSpPr>
          <p:cNvPr id="4" name="TextBox 3"/>
          <p:cNvSpPr txBox="1"/>
          <p:nvPr/>
        </p:nvSpPr>
        <p:spPr>
          <a:xfrm>
            <a:off x="6664393" y="5337533"/>
            <a:ext cx="0" cy="438150"/>
          </a:xfrm>
          <a:prstGeom prst="rect">
            <a:avLst/>
          </a:prstGeom>
          <a:noFill/>
        </p:spPr>
        <p:txBody>
          <a:bodyPr wrap="none">
            <a:spAutoFit/>
          </a:bodyPr>
          <a:lstStyle/>
          <a:p>
            <a:pPr>
              <a:defRPr/>
            </a:pPr>
          </a:p>
        </p:txBody>
      </p:sp>
      <p:sp>
        <p:nvSpPr>
          <p:cNvPr id="5" name="TextBox 4"/>
          <p:cNvSpPr txBox="1"/>
          <p:nvPr/>
        </p:nvSpPr>
        <p:spPr>
          <a:xfrm>
            <a:off x="5730736" y="3632282"/>
            <a:ext cx="2046288" cy="2049462"/>
          </a:xfrm>
          <a:prstGeom prst="rect">
            <a:avLst/>
          </a:prstGeom>
          <a:noFill/>
        </p:spPr>
        <p:txBody>
          <a:bodyPr wrap="none">
            <a:spAutoFit/>
          </a:bodyPr>
          <a:lstStyle/>
          <a:p>
            <a:pPr>
              <a:defRPr/>
            </a:pPr>
          </a:p>
        </p:txBody>
      </p:sp>
      <p:sp>
        <p:nvSpPr>
          <p:cNvPr id="6" name="TextBox 5"/>
          <p:cNvSpPr txBox="1"/>
          <p:nvPr/>
        </p:nvSpPr>
        <p:spPr>
          <a:xfrm>
            <a:off x="7751624" y="4359151"/>
            <a:ext cx="796925" cy="0"/>
          </a:xfrm>
          <a:prstGeom prst="rect">
            <a:avLst/>
          </a:prstGeom>
          <a:noFill/>
        </p:spPr>
        <p:txBody>
          <a:bodyPr wrap="none">
            <a:spAutoFit/>
          </a:bodyPr>
          <a:lstStyle/>
          <a:p>
            <a:pPr>
              <a:defRPr/>
            </a:pPr>
          </a:p>
        </p:txBody>
      </p:sp>
      <p:sp>
        <p:nvSpPr>
          <p:cNvPr id="7" name="TextBox 6"/>
          <p:cNvSpPr txBox="1"/>
          <p:nvPr/>
        </p:nvSpPr>
        <p:spPr>
          <a:xfrm>
            <a:off x="8310126" y="4475169"/>
            <a:ext cx="0" cy="373063"/>
          </a:xfrm>
          <a:prstGeom prst="rect">
            <a:avLst/>
          </a:prstGeom>
          <a:noFill/>
        </p:spPr>
        <p:txBody>
          <a:bodyPr wrap="none">
            <a:spAutoFit/>
          </a:bodyPr>
          <a:lstStyle/>
          <a:p>
            <a:pPr>
              <a:defRPr/>
            </a:pPr>
          </a:p>
        </p:txBody>
      </p:sp>
      <p:sp>
        <p:nvSpPr>
          <p:cNvPr id="8" name="TextBox 7"/>
          <p:cNvSpPr txBox="1"/>
          <p:nvPr/>
        </p:nvSpPr>
        <p:spPr>
          <a:xfrm>
            <a:off x="8213996" y="4817733"/>
            <a:ext cx="1739900" cy="304800"/>
          </a:xfrm>
          <a:prstGeom prst="rect">
            <a:avLst/>
          </a:prstGeom>
          <a:noFill/>
        </p:spPr>
        <p:txBody>
          <a:bodyPr wrap="none">
            <a:spAutoFit/>
          </a:bodyPr>
          <a:lstStyle/>
          <a:p>
            <a:pPr>
              <a:defRPr/>
            </a:pPr>
            <a:r>
              <a:t>58-23-D7-FA-20-B0</a:t>
            </a:r>
          </a:p>
        </p:txBody>
      </p:sp>
      <p:sp>
        <p:nvSpPr>
          <p:cNvPr id="9" name="TextBox 8"/>
          <p:cNvSpPr txBox="1"/>
          <p:nvPr/>
        </p:nvSpPr>
        <p:spPr>
          <a:xfrm>
            <a:off x="6793652" y="3392113"/>
            <a:ext cx="160338" cy="255587"/>
          </a:xfrm>
          <a:prstGeom prst="rect">
            <a:avLst/>
          </a:prstGeom>
          <a:noFill/>
        </p:spPr>
        <p:txBody>
          <a:bodyPr wrap="none">
            <a:spAutoFit/>
          </a:bodyPr>
          <a:lstStyle/>
          <a:p>
            <a:pPr>
              <a:defRPr/>
            </a:pPr>
          </a:p>
        </p:txBody>
      </p:sp>
      <p:sp>
        <p:nvSpPr>
          <p:cNvPr id="10" name="TextBox 9"/>
          <p:cNvSpPr txBox="1"/>
          <p:nvPr/>
        </p:nvSpPr>
        <p:spPr>
          <a:xfrm>
            <a:off x="6592477" y="5645423"/>
            <a:ext cx="160338" cy="255587"/>
          </a:xfrm>
          <a:prstGeom prst="rect">
            <a:avLst/>
          </a:prstGeom>
          <a:noFill/>
        </p:spPr>
        <p:txBody>
          <a:bodyPr wrap="none">
            <a:spAutoFit/>
          </a:bodyPr>
          <a:lstStyle/>
          <a:p>
            <a:pPr>
              <a:defRPr/>
            </a:pPr>
          </a:p>
        </p:txBody>
      </p:sp>
      <p:sp>
        <p:nvSpPr>
          <p:cNvPr id="11" name="TextBox 10"/>
          <p:cNvSpPr txBox="1"/>
          <p:nvPr/>
        </p:nvSpPr>
        <p:spPr>
          <a:xfrm>
            <a:off x="8336659" y="4240368"/>
            <a:ext cx="160338" cy="255587"/>
          </a:xfrm>
          <a:prstGeom prst="rect">
            <a:avLst/>
          </a:prstGeom>
          <a:noFill/>
        </p:spPr>
        <p:txBody>
          <a:bodyPr wrap="none">
            <a:spAutoFit/>
          </a:bodyPr>
          <a:lstStyle/>
          <a:p>
            <a:pPr>
              <a:defRPr/>
            </a:pPr>
          </a:p>
        </p:txBody>
      </p:sp>
      <p:sp>
        <p:nvSpPr>
          <p:cNvPr id="12" name="TextBox 11"/>
          <p:cNvSpPr txBox="1"/>
          <p:nvPr/>
        </p:nvSpPr>
        <p:spPr>
          <a:xfrm>
            <a:off x="8208408" y="5016515"/>
            <a:ext cx="1217612" cy="304800"/>
          </a:xfrm>
          <a:prstGeom prst="rect">
            <a:avLst/>
          </a:prstGeom>
          <a:noFill/>
        </p:spPr>
        <p:txBody>
          <a:bodyPr wrap="none">
            <a:spAutoFit/>
          </a:bodyPr>
          <a:lstStyle/>
          <a:p>
            <a:pPr>
              <a:defRPr/>
            </a:pPr>
            <a:r>
              <a:t>137.196.7.14</a:t>
            </a:r>
          </a:p>
        </p:txBody>
      </p:sp>
      <p:sp>
        <p:nvSpPr>
          <p:cNvPr id="13" name="TextBox 12"/>
          <p:cNvSpPr txBox="1"/>
          <p:nvPr/>
        </p:nvSpPr>
        <p:spPr>
          <a:xfrm>
            <a:off x="8196469" y="3835414"/>
            <a:ext cx="351378" cy="461665"/>
          </a:xfrm>
          <a:prstGeom prst="rect">
            <a:avLst/>
          </a:prstGeom>
          <a:noFill/>
        </p:spPr>
        <p:txBody>
          <a:bodyPr wrap="none">
            <a:spAutoFit/>
          </a:bodyPr>
          <a:lstStyle/>
          <a:p>
            <a:pPr>
              <a:defRPr/>
            </a:pPr>
            <a:r>
              <a:t>B</a:t>
            </a:r>
          </a:p>
        </p:txBody>
      </p:sp>
      <p:sp>
        <p:nvSpPr>
          <p:cNvPr id="14" name="TextBox 13"/>
          <p:cNvSpPr txBox="1"/>
          <p:nvPr/>
        </p:nvSpPr>
        <p:spPr>
          <a:xfrm>
            <a:off x="7116417" y="2702353"/>
            <a:ext cx="351378" cy="461665"/>
          </a:xfrm>
          <a:prstGeom prst="rect">
            <a:avLst/>
          </a:prstGeom>
          <a:noFill/>
        </p:spPr>
        <p:txBody>
          <a:bodyPr wrap="none">
            <a:spAutoFit/>
          </a:bodyPr>
          <a:lstStyle/>
          <a:p>
            <a:pPr>
              <a:defRPr/>
            </a:pPr>
            <a:r>
              <a:t>C</a:t>
            </a:r>
          </a:p>
        </p:txBody>
      </p:sp>
      <p:sp>
        <p:nvSpPr>
          <p:cNvPr id="15" name="TextBox 14"/>
          <p:cNvSpPr txBox="1"/>
          <p:nvPr/>
        </p:nvSpPr>
        <p:spPr>
          <a:xfrm>
            <a:off x="6871252" y="6088283"/>
            <a:ext cx="373820" cy="461665"/>
          </a:xfrm>
          <a:prstGeom prst="rect">
            <a:avLst/>
          </a:prstGeom>
          <a:noFill/>
        </p:spPr>
        <p:txBody>
          <a:bodyPr wrap="none">
            <a:spAutoFit/>
          </a:bodyPr>
          <a:lstStyle/>
          <a:p>
            <a:pPr>
              <a:defRPr/>
            </a:pPr>
            <a:r>
              <a:t>D</a:t>
            </a:r>
          </a:p>
        </p:txBody>
      </p:sp>
      <p:sp>
        <p:nvSpPr>
          <p:cNvPr id="16" name="TextBox 15"/>
          <p:cNvSpPr txBox="1"/>
          <p:nvPr/>
        </p:nvSpPr>
        <p:spPr>
          <a:xfrm>
            <a:off x="3664223" y="3615962"/>
            <a:ext cx="1166189" cy="369332"/>
          </a:xfrm>
          <a:prstGeom prst="rect">
            <a:avLst/>
          </a:prstGeom>
          <a:noFill/>
        </p:spPr>
        <p:txBody>
          <a:bodyPr wrap="none">
            <a:spAutoFit/>
          </a:bodyPr>
          <a:lstStyle/>
          <a:p>
            <a:pPr>
              <a:defRPr/>
            </a:pPr>
            <a:r>
              <a:t>TTL</a:t>
            </a:r>
          </a:p>
        </p:txBody>
      </p:sp>
      <p:sp>
        <p:nvSpPr>
          <p:cNvPr id="17" name="TextBox 16"/>
          <p:cNvSpPr txBox="1"/>
          <p:nvPr/>
        </p:nvSpPr>
        <p:spPr>
          <a:xfrm>
            <a:off x="5305073" y="4465719"/>
            <a:ext cx="0" cy="373063"/>
          </a:xfrm>
          <a:prstGeom prst="rect">
            <a:avLst/>
          </a:prstGeom>
          <a:noFill/>
        </p:spPr>
        <p:txBody>
          <a:bodyPr wrap="none">
            <a:spAutoFit/>
          </a:bodyPr>
          <a:lstStyle/>
          <a:p>
            <a:pPr>
              <a:defRPr/>
            </a:pPr>
          </a:p>
        </p:txBody>
      </p:sp>
      <p:sp>
        <p:nvSpPr>
          <p:cNvPr id="18" name="TextBox 17"/>
          <p:cNvSpPr txBox="1"/>
          <p:nvPr/>
        </p:nvSpPr>
        <p:spPr>
          <a:xfrm>
            <a:off x="4387498" y="4840369"/>
            <a:ext cx="1689100" cy="304800"/>
          </a:xfrm>
          <a:prstGeom prst="rect">
            <a:avLst/>
          </a:prstGeom>
          <a:noFill/>
        </p:spPr>
        <p:txBody>
          <a:bodyPr wrap="none">
            <a:spAutoFit/>
          </a:bodyPr>
          <a:lstStyle/>
          <a:p>
            <a:pPr>
              <a:defRPr/>
            </a:pPr>
            <a:r>
              <a:t>71-65-F7-2B-08-53</a:t>
            </a:r>
          </a:p>
        </p:txBody>
      </p:sp>
      <p:sp>
        <p:nvSpPr>
          <p:cNvPr id="19" name="TextBox 18"/>
          <p:cNvSpPr txBox="1"/>
          <p:nvPr/>
        </p:nvSpPr>
        <p:spPr>
          <a:xfrm>
            <a:off x="5166994" y="4178448"/>
            <a:ext cx="160338" cy="255587"/>
          </a:xfrm>
          <a:prstGeom prst="rect">
            <a:avLst/>
          </a:prstGeom>
          <a:noFill/>
        </p:spPr>
        <p:txBody>
          <a:bodyPr wrap="none">
            <a:spAutoFit/>
          </a:bodyPr>
          <a:lstStyle/>
          <a:p>
            <a:pPr>
              <a:defRPr/>
            </a:pPr>
          </a:p>
        </p:txBody>
      </p:sp>
      <p:sp>
        <p:nvSpPr>
          <p:cNvPr id="20" name="TextBox 19"/>
          <p:cNvSpPr txBox="1"/>
          <p:nvPr/>
        </p:nvSpPr>
        <p:spPr>
          <a:xfrm>
            <a:off x="4392191" y="5056271"/>
            <a:ext cx="1217612" cy="304800"/>
          </a:xfrm>
          <a:prstGeom prst="rect">
            <a:avLst/>
          </a:prstGeom>
          <a:noFill/>
        </p:spPr>
        <p:txBody>
          <a:bodyPr wrap="none">
            <a:spAutoFit/>
          </a:bodyPr>
          <a:lstStyle/>
          <a:p>
            <a:pPr>
              <a:defRPr/>
            </a:pPr>
            <a:r>
              <a:t>137.196.7.23</a:t>
            </a:r>
          </a:p>
        </p:txBody>
      </p:sp>
      <p:sp>
        <p:nvSpPr>
          <p:cNvPr id="21" name="TextBox 20"/>
          <p:cNvSpPr txBox="1"/>
          <p:nvPr/>
        </p:nvSpPr>
        <p:spPr>
          <a:xfrm>
            <a:off x="5274361" y="3775779"/>
            <a:ext cx="370614" cy="461665"/>
          </a:xfrm>
          <a:prstGeom prst="rect">
            <a:avLst/>
          </a:prstGeom>
          <a:noFill/>
        </p:spPr>
        <p:txBody>
          <a:bodyPr wrap="none">
            <a:spAutoFit/>
          </a:bodyPr>
          <a:lstStyle/>
          <a:p>
            <a:pPr>
              <a:defRPr/>
            </a:pPr>
            <a:r>
              <a:t>A</a:t>
            </a:r>
          </a:p>
        </p:txBody>
      </p:sp>
      <p:sp>
        <p:nvSpPr>
          <p:cNvPr id="22" name="TextBox 21"/>
          <p:cNvSpPr txBox="1"/>
          <p:nvPr/>
        </p:nvSpPr>
        <p:spPr>
          <a:xfrm>
            <a:off x="1049752" y="1211677"/>
            <a:ext cx="10068822" cy="961897"/>
          </a:xfrm>
          <a:prstGeom prst="rect">
            <a:avLst/>
          </a:prstGeom>
          <a:noFill/>
        </p:spPr>
        <p:txBody>
          <a:bodyPr wrap="none">
            <a:spAutoFit/>
          </a:bodyPr>
          <a:lstStyle/>
          <a:p>
            <a:pPr>
              <a:defRPr/>
            </a:pPr>
            <a:r>
              <a:t>Example: A wants to send datagram to B</a:t>
            </a:r>
          </a:p>
          <a:p>
            <a:pPr>
              <a:defRPr/>
            </a:pPr>
            <a:r>
              <a:t>B’s MAC address not in A’s ARP table, so A uses ARP to find B’s MAC address</a:t>
            </a:r>
          </a:p>
        </p:txBody>
      </p:sp>
      <p:sp>
        <p:nvSpPr>
          <p:cNvPr id="23" name="TextBox 22"/>
          <p:cNvSpPr txBox="1"/>
          <p:nvPr/>
        </p:nvSpPr>
        <p:spPr>
          <a:xfrm>
            <a:off x="7901911" y="2228279"/>
            <a:ext cx="2951619" cy="584775"/>
          </a:xfrm>
          <a:prstGeom prst="rect">
            <a:avLst/>
          </a:prstGeom>
          <a:noFill/>
        </p:spPr>
        <p:txBody>
          <a:bodyPr wrap="none">
            <a:spAutoFit/>
          </a:bodyPr>
          <a:lstStyle/>
          <a:p>
            <a:pPr>
              <a:defRPr/>
            </a:pPr>
            <a:r>
              <a:t>ARP message into Ethernet frame (sent to 71-65-F7-2B-08-53)</a:t>
            </a:r>
          </a:p>
        </p:txBody>
      </p:sp>
      <p:sp>
        <p:nvSpPr>
          <p:cNvPr id="24" name="TextBox 23"/>
          <p:cNvSpPr txBox="1"/>
          <p:nvPr/>
        </p:nvSpPr>
        <p:spPr>
          <a:xfrm>
            <a:off x="842471" y="26546"/>
            <a:ext cx="10515600" cy="894622"/>
          </a:xfrm>
          <a:prstGeom prst="rect">
            <a:avLst/>
          </a:prstGeom>
          <a:noFill/>
        </p:spPr>
        <p:txBody>
          <a:bodyPr wrap="none">
            <a:spAutoFit/>
          </a:bodyPr>
          <a:lstStyle/>
          <a:p>
            <a:pPr>
              <a:defRPr/>
            </a:pPr>
            <a:r>
              <a:t>ARP: Address Resolution Protocol</a:t>
            </a:r>
          </a:p>
        </p:txBody>
      </p:sp>
    </p:spTree>
  </p:cSld>
  <p:clrMapOvr>
    <a:masterClrMapping/>
  </p:clrMapOvr>
</p:sld>
</file>

<file path=ppt/slides/slide6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103533" y="4310144"/>
            <a:ext cx="901700" cy="0"/>
          </a:xfrm>
          <a:prstGeom prst="rect">
            <a:avLst/>
          </a:prstGeom>
          <a:noFill/>
        </p:spPr>
        <p:txBody>
          <a:bodyPr wrap="none">
            <a:spAutoFit/>
          </a:bodyPr>
          <a:lstStyle/>
          <a:p>
            <a:pPr>
              <a:defRPr/>
            </a:pPr>
          </a:p>
        </p:txBody>
      </p:sp>
      <p:sp>
        <p:nvSpPr>
          <p:cNvPr id="3" name="TextBox 2"/>
          <p:cNvSpPr txBox="1"/>
          <p:nvPr/>
        </p:nvSpPr>
        <p:spPr>
          <a:xfrm>
            <a:off x="6888024" y="3390291"/>
            <a:ext cx="0" cy="655637"/>
          </a:xfrm>
          <a:prstGeom prst="rect">
            <a:avLst/>
          </a:prstGeom>
          <a:noFill/>
        </p:spPr>
        <p:txBody>
          <a:bodyPr wrap="none">
            <a:spAutoFit/>
          </a:bodyPr>
          <a:lstStyle/>
          <a:p>
            <a:pPr>
              <a:defRPr/>
            </a:pPr>
          </a:p>
        </p:txBody>
      </p:sp>
      <p:sp>
        <p:nvSpPr>
          <p:cNvPr id="4" name="TextBox 3"/>
          <p:cNvSpPr txBox="1"/>
          <p:nvPr/>
        </p:nvSpPr>
        <p:spPr>
          <a:xfrm>
            <a:off x="6664393" y="5337533"/>
            <a:ext cx="0" cy="438150"/>
          </a:xfrm>
          <a:prstGeom prst="rect">
            <a:avLst/>
          </a:prstGeom>
          <a:noFill/>
        </p:spPr>
        <p:txBody>
          <a:bodyPr wrap="none">
            <a:spAutoFit/>
          </a:bodyPr>
          <a:lstStyle/>
          <a:p>
            <a:pPr>
              <a:defRPr/>
            </a:pPr>
          </a:p>
        </p:txBody>
      </p:sp>
      <p:sp>
        <p:nvSpPr>
          <p:cNvPr id="5" name="TextBox 4"/>
          <p:cNvSpPr txBox="1"/>
          <p:nvPr/>
        </p:nvSpPr>
        <p:spPr>
          <a:xfrm>
            <a:off x="879543" y="62368"/>
            <a:ext cx="10515600" cy="894622"/>
          </a:xfrm>
          <a:prstGeom prst="rect">
            <a:avLst/>
          </a:prstGeom>
          <a:noFill/>
        </p:spPr>
        <p:txBody>
          <a:bodyPr wrap="none">
            <a:spAutoFit/>
          </a:bodyPr>
          <a:lstStyle/>
          <a:p>
            <a:pPr>
              <a:defRPr/>
            </a:pPr>
            <a:r>
              <a:t>ARP Protocol in Action</a:t>
            </a:r>
          </a:p>
        </p:txBody>
      </p:sp>
      <p:sp>
        <p:nvSpPr>
          <p:cNvPr id="6" name="TextBox 5"/>
          <p:cNvSpPr txBox="1"/>
          <p:nvPr/>
        </p:nvSpPr>
        <p:spPr>
          <a:xfrm>
            <a:off x="5730736" y="3632282"/>
            <a:ext cx="2046288" cy="2049462"/>
          </a:xfrm>
          <a:prstGeom prst="rect">
            <a:avLst/>
          </a:prstGeom>
          <a:noFill/>
        </p:spPr>
        <p:txBody>
          <a:bodyPr wrap="none">
            <a:spAutoFit/>
          </a:bodyPr>
          <a:lstStyle/>
          <a:p>
            <a:pPr>
              <a:defRPr/>
            </a:pPr>
          </a:p>
        </p:txBody>
      </p:sp>
      <p:sp>
        <p:nvSpPr>
          <p:cNvPr id="7" name="TextBox 6"/>
          <p:cNvSpPr txBox="1"/>
          <p:nvPr/>
        </p:nvSpPr>
        <p:spPr>
          <a:xfrm>
            <a:off x="7751624" y="4359151"/>
            <a:ext cx="796925" cy="0"/>
          </a:xfrm>
          <a:prstGeom prst="rect">
            <a:avLst/>
          </a:prstGeom>
          <a:noFill/>
        </p:spPr>
        <p:txBody>
          <a:bodyPr wrap="none">
            <a:spAutoFit/>
          </a:bodyPr>
          <a:lstStyle/>
          <a:p>
            <a:pPr>
              <a:defRPr/>
            </a:pPr>
          </a:p>
        </p:txBody>
      </p:sp>
      <p:sp>
        <p:nvSpPr>
          <p:cNvPr id="8" name="TextBox 7"/>
          <p:cNvSpPr txBox="1"/>
          <p:nvPr/>
        </p:nvSpPr>
        <p:spPr>
          <a:xfrm>
            <a:off x="8310126" y="4475169"/>
            <a:ext cx="0" cy="373063"/>
          </a:xfrm>
          <a:prstGeom prst="rect">
            <a:avLst/>
          </a:prstGeom>
          <a:noFill/>
        </p:spPr>
        <p:txBody>
          <a:bodyPr wrap="none">
            <a:spAutoFit/>
          </a:bodyPr>
          <a:lstStyle/>
          <a:p>
            <a:pPr>
              <a:defRPr/>
            </a:pPr>
          </a:p>
        </p:txBody>
      </p:sp>
      <p:sp>
        <p:nvSpPr>
          <p:cNvPr id="9" name="TextBox 8"/>
          <p:cNvSpPr txBox="1"/>
          <p:nvPr/>
        </p:nvSpPr>
        <p:spPr>
          <a:xfrm>
            <a:off x="8213996" y="4817733"/>
            <a:ext cx="1739900" cy="304800"/>
          </a:xfrm>
          <a:prstGeom prst="rect">
            <a:avLst/>
          </a:prstGeom>
          <a:noFill/>
        </p:spPr>
        <p:txBody>
          <a:bodyPr wrap="none">
            <a:spAutoFit/>
          </a:bodyPr>
          <a:lstStyle/>
          <a:p>
            <a:pPr>
              <a:defRPr/>
            </a:pPr>
            <a:r>
              <a:t>58-23-D7-FA-20-B0</a:t>
            </a:r>
          </a:p>
        </p:txBody>
      </p:sp>
      <p:sp>
        <p:nvSpPr>
          <p:cNvPr id="10" name="TextBox 9"/>
          <p:cNvSpPr txBox="1"/>
          <p:nvPr/>
        </p:nvSpPr>
        <p:spPr>
          <a:xfrm>
            <a:off x="6793652" y="3392113"/>
            <a:ext cx="160338" cy="255587"/>
          </a:xfrm>
          <a:prstGeom prst="rect">
            <a:avLst/>
          </a:prstGeom>
          <a:noFill/>
        </p:spPr>
        <p:txBody>
          <a:bodyPr wrap="none">
            <a:spAutoFit/>
          </a:bodyPr>
          <a:lstStyle/>
          <a:p>
            <a:pPr>
              <a:defRPr/>
            </a:pPr>
          </a:p>
        </p:txBody>
      </p:sp>
      <p:sp>
        <p:nvSpPr>
          <p:cNvPr id="11" name="TextBox 10"/>
          <p:cNvSpPr txBox="1"/>
          <p:nvPr/>
        </p:nvSpPr>
        <p:spPr>
          <a:xfrm>
            <a:off x="6592477" y="5645423"/>
            <a:ext cx="160338" cy="255587"/>
          </a:xfrm>
          <a:prstGeom prst="rect">
            <a:avLst/>
          </a:prstGeom>
          <a:noFill/>
        </p:spPr>
        <p:txBody>
          <a:bodyPr wrap="none">
            <a:spAutoFit/>
          </a:bodyPr>
          <a:lstStyle/>
          <a:p>
            <a:pPr>
              <a:defRPr/>
            </a:pPr>
          </a:p>
        </p:txBody>
      </p:sp>
      <p:sp>
        <p:nvSpPr>
          <p:cNvPr id="12" name="TextBox 11"/>
          <p:cNvSpPr txBox="1"/>
          <p:nvPr/>
        </p:nvSpPr>
        <p:spPr>
          <a:xfrm>
            <a:off x="8336659" y="4240368"/>
            <a:ext cx="160338" cy="255587"/>
          </a:xfrm>
          <a:prstGeom prst="rect">
            <a:avLst/>
          </a:prstGeom>
          <a:noFill/>
        </p:spPr>
        <p:txBody>
          <a:bodyPr wrap="none">
            <a:spAutoFit/>
          </a:bodyPr>
          <a:lstStyle/>
          <a:p>
            <a:pPr>
              <a:defRPr/>
            </a:pPr>
          </a:p>
        </p:txBody>
      </p:sp>
      <p:sp>
        <p:nvSpPr>
          <p:cNvPr id="13" name="TextBox 12"/>
          <p:cNvSpPr txBox="1"/>
          <p:nvPr/>
        </p:nvSpPr>
        <p:spPr>
          <a:xfrm>
            <a:off x="8208408" y="5016515"/>
            <a:ext cx="1217612" cy="304800"/>
          </a:xfrm>
          <a:prstGeom prst="rect">
            <a:avLst/>
          </a:prstGeom>
          <a:noFill/>
        </p:spPr>
        <p:txBody>
          <a:bodyPr wrap="none">
            <a:spAutoFit/>
          </a:bodyPr>
          <a:lstStyle/>
          <a:p>
            <a:pPr>
              <a:defRPr/>
            </a:pPr>
            <a:r>
              <a:t>137.196.7.14</a:t>
            </a:r>
          </a:p>
        </p:txBody>
      </p:sp>
      <p:sp>
        <p:nvSpPr>
          <p:cNvPr id="14" name="TextBox 13"/>
          <p:cNvSpPr txBox="1"/>
          <p:nvPr/>
        </p:nvSpPr>
        <p:spPr>
          <a:xfrm>
            <a:off x="8196469" y="3835414"/>
            <a:ext cx="351378" cy="461665"/>
          </a:xfrm>
          <a:prstGeom prst="rect">
            <a:avLst/>
          </a:prstGeom>
          <a:noFill/>
        </p:spPr>
        <p:txBody>
          <a:bodyPr wrap="none">
            <a:spAutoFit/>
          </a:bodyPr>
          <a:lstStyle/>
          <a:p>
            <a:pPr>
              <a:defRPr/>
            </a:pPr>
            <a:r>
              <a:t>B</a:t>
            </a:r>
          </a:p>
        </p:txBody>
      </p:sp>
      <p:sp>
        <p:nvSpPr>
          <p:cNvPr id="15" name="TextBox 14"/>
          <p:cNvSpPr txBox="1"/>
          <p:nvPr/>
        </p:nvSpPr>
        <p:spPr>
          <a:xfrm>
            <a:off x="7116417" y="2702353"/>
            <a:ext cx="351378" cy="461665"/>
          </a:xfrm>
          <a:prstGeom prst="rect">
            <a:avLst/>
          </a:prstGeom>
          <a:noFill/>
        </p:spPr>
        <p:txBody>
          <a:bodyPr wrap="none">
            <a:spAutoFit/>
          </a:bodyPr>
          <a:lstStyle/>
          <a:p>
            <a:pPr>
              <a:defRPr/>
            </a:pPr>
            <a:r>
              <a:t>C</a:t>
            </a:r>
          </a:p>
        </p:txBody>
      </p:sp>
      <p:sp>
        <p:nvSpPr>
          <p:cNvPr id="16" name="TextBox 15"/>
          <p:cNvSpPr txBox="1"/>
          <p:nvPr/>
        </p:nvSpPr>
        <p:spPr>
          <a:xfrm>
            <a:off x="6871252" y="6088283"/>
            <a:ext cx="373820" cy="461665"/>
          </a:xfrm>
          <a:prstGeom prst="rect">
            <a:avLst/>
          </a:prstGeom>
          <a:noFill/>
        </p:spPr>
        <p:txBody>
          <a:bodyPr wrap="none">
            <a:spAutoFit/>
          </a:bodyPr>
          <a:lstStyle/>
          <a:p>
            <a:pPr>
              <a:defRPr/>
            </a:pPr>
            <a:r>
              <a:t>D</a:t>
            </a:r>
          </a:p>
        </p:txBody>
      </p:sp>
      <p:sp>
        <p:nvSpPr>
          <p:cNvPr id="17" name="TextBox 16"/>
          <p:cNvSpPr txBox="1"/>
          <p:nvPr/>
        </p:nvSpPr>
        <p:spPr>
          <a:xfrm>
            <a:off x="3664223" y="3615962"/>
            <a:ext cx="1166189" cy="369332"/>
          </a:xfrm>
          <a:prstGeom prst="rect">
            <a:avLst/>
          </a:prstGeom>
          <a:noFill/>
        </p:spPr>
        <p:txBody>
          <a:bodyPr wrap="none">
            <a:spAutoFit/>
          </a:bodyPr>
          <a:lstStyle/>
          <a:p>
            <a:pPr>
              <a:defRPr/>
            </a:pPr>
            <a:r>
              <a:t>TTL</a:t>
            </a:r>
          </a:p>
        </p:txBody>
      </p:sp>
      <p:sp>
        <p:nvSpPr>
          <p:cNvPr id="18" name="TextBox 17"/>
          <p:cNvSpPr txBox="1"/>
          <p:nvPr/>
        </p:nvSpPr>
        <p:spPr>
          <a:xfrm>
            <a:off x="5305073" y="4465719"/>
            <a:ext cx="0" cy="373063"/>
          </a:xfrm>
          <a:prstGeom prst="rect">
            <a:avLst/>
          </a:prstGeom>
          <a:noFill/>
        </p:spPr>
        <p:txBody>
          <a:bodyPr wrap="none">
            <a:spAutoFit/>
          </a:bodyPr>
          <a:lstStyle/>
          <a:p>
            <a:pPr>
              <a:defRPr/>
            </a:pPr>
          </a:p>
        </p:txBody>
      </p:sp>
      <p:sp>
        <p:nvSpPr>
          <p:cNvPr id="19" name="TextBox 18"/>
          <p:cNvSpPr txBox="1"/>
          <p:nvPr/>
        </p:nvSpPr>
        <p:spPr>
          <a:xfrm>
            <a:off x="4387498" y="4840369"/>
            <a:ext cx="1689100" cy="304800"/>
          </a:xfrm>
          <a:prstGeom prst="rect">
            <a:avLst/>
          </a:prstGeom>
          <a:noFill/>
        </p:spPr>
        <p:txBody>
          <a:bodyPr wrap="none">
            <a:spAutoFit/>
          </a:bodyPr>
          <a:lstStyle/>
          <a:p>
            <a:pPr>
              <a:defRPr/>
            </a:pPr>
            <a:r>
              <a:t>71-65-F7-2B-08-53</a:t>
            </a:r>
          </a:p>
        </p:txBody>
      </p:sp>
      <p:sp>
        <p:nvSpPr>
          <p:cNvPr id="20" name="TextBox 19"/>
          <p:cNvSpPr txBox="1"/>
          <p:nvPr/>
        </p:nvSpPr>
        <p:spPr>
          <a:xfrm>
            <a:off x="5166994" y="4178448"/>
            <a:ext cx="160338" cy="255587"/>
          </a:xfrm>
          <a:prstGeom prst="rect">
            <a:avLst/>
          </a:prstGeom>
          <a:noFill/>
        </p:spPr>
        <p:txBody>
          <a:bodyPr wrap="none">
            <a:spAutoFit/>
          </a:bodyPr>
          <a:lstStyle/>
          <a:p>
            <a:pPr>
              <a:defRPr/>
            </a:pPr>
          </a:p>
        </p:txBody>
      </p:sp>
      <p:sp>
        <p:nvSpPr>
          <p:cNvPr id="21" name="TextBox 20"/>
          <p:cNvSpPr txBox="1"/>
          <p:nvPr/>
        </p:nvSpPr>
        <p:spPr>
          <a:xfrm>
            <a:off x="4392191" y="5056271"/>
            <a:ext cx="1217612" cy="304800"/>
          </a:xfrm>
          <a:prstGeom prst="rect">
            <a:avLst/>
          </a:prstGeom>
          <a:noFill/>
        </p:spPr>
        <p:txBody>
          <a:bodyPr wrap="none">
            <a:spAutoFit/>
          </a:bodyPr>
          <a:lstStyle/>
          <a:p>
            <a:pPr>
              <a:defRPr/>
            </a:pPr>
            <a:r>
              <a:t>137.196.7.23</a:t>
            </a:r>
          </a:p>
        </p:txBody>
      </p:sp>
      <p:sp>
        <p:nvSpPr>
          <p:cNvPr id="22" name="TextBox 21"/>
          <p:cNvSpPr txBox="1"/>
          <p:nvPr/>
        </p:nvSpPr>
        <p:spPr>
          <a:xfrm>
            <a:off x="5274361" y="3775779"/>
            <a:ext cx="370614" cy="461665"/>
          </a:xfrm>
          <a:prstGeom prst="rect">
            <a:avLst/>
          </a:prstGeom>
          <a:noFill/>
        </p:spPr>
        <p:txBody>
          <a:bodyPr wrap="none">
            <a:spAutoFit/>
          </a:bodyPr>
          <a:lstStyle/>
          <a:p>
            <a:pPr>
              <a:defRPr/>
            </a:pPr>
            <a:r>
              <a:t>A</a:t>
            </a:r>
          </a:p>
        </p:txBody>
      </p:sp>
      <p:sp>
        <p:nvSpPr>
          <p:cNvPr id="23" name="TextBox 22"/>
          <p:cNvSpPr txBox="1"/>
          <p:nvPr/>
        </p:nvSpPr>
        <p:spPr>
          <a:xfrm>
            <a:off x="1049752" y="1211677"/>
            <a:ext cx="10068822" cy="946907"/>
          </a:xfrm>
          <a:prstGeom prst="rect">
            <a:avLst/>
          </a:prstGeom>
          <a:noFill/>
        </p:spPr>
        <p:txBody>
          <a:bodyPr wrap="none">
            <a:spAutoFit/>
          </a:bodyPr>
          <a:lstStyle/>
          <a:p>
            <a:pPr>
              <a:defRPr/>
            </a:pPr>
            <a:r>
              <a:t>Example: A wants to send datagram to B</a:t>
            </a:r>
          </a:p>
          <a:p>
            <a:pPr>
              <a:defRPr/>
            </a:pPr>
            <a:r>
              <a:t>B’s MAC address not in A’s ARP table, so A uses ARP to find B’s MAC address</a:t>
            </a:r>
          </a:p>
        </p:txBody>
      </p:sp>
    </p:spTree>
  </p:cSld>
  <p:clrMapOvr>
    <a:masterClrMapping/>
  </p:clrMapOvr>
</p:sld>
</file>

<file path=ppt/slides/slide6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4793" y="190760"/>
            <a:ext cx="11179629" cy="736892"/>
          </a:xfrm>
          <a:prstGeom prst="rect">
            <a:avLst/>
          </a:prstGeom>
          <a:noFill/>
        </p:spPr>
        <p:txBody>
          <a:bodyPr wrap="none">
            <a:spAutoFit/>
          </a:bodyPr>
          <a:lstStyle/>
          <a:p>
            <a:pPr>
              <a:defRPr/>
            </a:pPr>
            <a:r>
              <a:t>Using ARP in Routers and Hosts</a:t>
            </a:r>
          </a:p>
        </p:txBody>
      </p:sp>
      <p:sp>
        <p:nvSpPr>
          <p:cNvPr id="3" name="TextBox 2"/>
          <p:cNvSpPr txBox="1"/>
          <p:nvPr/>
        </p:nvSpPr>
        <p:spPr>
          <a:xfrm>
            <a:off x="804793" y="927652"/>
            <a:ext cx="5440368" cy="430887"/>
          </a:xfrm>
          <a:prstGeom prst="rect">
            <a:avLst/>
          </a:prstGeom>
          <a:noFill/>
        </p:spPr>
        <p:txBody>
          <a:bodyPr wrap="none">
            <a:spAutoFit/>
          </a:bodyPr>
          <a:lstStyle/>
          <a:p>
            <a:pPr>
              <a:defRPr/>
            </a:pPr>
            <a:r>
              <a:t>ARP runs directly on Layer 2 (not Layer 3)</a:t>
            </a:r>
          </a:p>
        </p:txBody>
      </p:sp>
      <p:sp>
        <p:nvSpPr>
          <p:cNvPr id="4" name="TextBox 3"/>
          <p:cNvSpPr txBox="1"/>
          <p:nvPr/>
        </p:nvSpPr>
        <p:spPr>
          <a:xfrm>
            <a:off x="1025417" y="3866855"/>
            <a:ext cx="10439488" cy="2569080"/>
          </a:xfrm>
          <a:prstGeom prst="rect">
            <a:avLst/>
          </a:prstGeom>
          <a:noFill/>
        </p:spPr>
        <p:txBody>
          <a:bodyPr wrap="none">
            <a:spAutoFit/>
          </a:bodyPr>
          <a:lstStyle/>
          <a:p>
            <a:pPr>
              <a:defRPr/>
            </a:pPr>
            <a:r>
              <a:t>Note: Any router/host can broadcast an unsolicited response ("Gratuitous ARP")</a:t>
            </a:r>
          </a:p>
          <a:p>
            <a:pPr>
              <a:defRPr/>
            </a:pPr>
            <a:r>
              <a:t>Device broadcasts its own IP-to-MAC mapping without being asked</a:t>
            </a:r>
          </a:p>
          <a:p>
            <a:pPr>
              <a:defRPr/>
            </a:pPr>
            <a:r>
              <a:t>Common when device boots up or changes IP/MAC</a:t>
            </a:r>
          </a:p>
          <a:p>
            <a:pPr>
              <a:defRPr/>
            </a:pPr>
            <a:r>
              <a:t>Purpose: Announce presence, detect IP conflicts, update neighbors' ARP caches</a:t>
            </a:r>
          </a:p>
          <a:p>
            <a:pPr>
              <a:defRPr/>
            </a:pPr>
            <a:r>
              <a:t>Example: "My IP is 1.2.3.4, and my MAC is ca:fe:f0:0d:be:ef"</a:t>
            </a:r>
            <a:br/>
          </a:p>
        </p:txBody>
      </p:sp>
    </p:spTree>
  </p:cSld>
  <p:clrMapOvr>
    <a:masterClrMapping/>
  </p:clrMapOvr>
</p:sld>
</file>

<file path=ppt/slides/slide6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06185" y="69631"/>
            <a:ext cx="11179629" cy="736892"/>
          </a:xfrm>
          <a:prstGeom prst="rect">
            <a:avLst/>
          </a:prstGeom>
          <a:noFill/>
        </p:spPr>
        <p:txBody>
          <a:bodyPr wrap="none">
            <a:spAutoFit/>
          </a:bodyPr>
          <a:lstStyle/>
          <a:p>
            <a:pPr>
              <a:defRPr/>
            </a:pPr>
            <a:r>
              <a:t>Connecting ARP and Forwarding Tables</a:t>
            </a:r>
          </a:p>
        </p:txBody>
      </p:sp>
      <p:sp>
        <p:nvSpPr>
          <p:cNvPr id="3" name="TextBox 2"/>
          <p:cNvSpPr txBox="1"/>
          <p:nvPr/>
        </p:nvSpPr>
        <p:spPr>
          <a:xfrm>
            <a:off x="631072" y="2674527"/>
            <a:ext cx="10929856" cy="4183473"/>
          </a:xfrm>
          <a:prstGeom prst="rect">
            <a:avLst/>
          </a:prstGeom>
          <a:noFill/>
        </p:spPr>
        <p:txBody>
          <a:bodyPr wrap="none">
            <a:spAutoFit/>
          </a:bodyPr>
          <a:lstStyle/>
          <a:p>
            <a:pPr>
              <a:defRPr/>
            </a:pPr>
            <a:r>
              <a:t>The router’s forwarding table contains a single entry, mapping the entire subnet’s range of IP addresses to be direct</a:t>
            </a:r>
          </a:p>
          <a:p>
            <a:pPr>
              <a:defRPr/>
            </a:pPr>
            <a:r>
              <a:t>If the router (R1) receives a packet whose destination (e.g., H1) is in this local range:</a:t>
            </a:r>
          </a:p>
          <a:p>
            <a:pPr>
              <a:defRPr/>
            </a:pPr>
            <a:r>
              <a:t>The router runs ARP (or look in our cached ARP table)  to find the corresponding MAC address</a:t>
            </a:r>
          </a:p>
          <a:p>
            <a:pPr>
              <a:defRPr/>
            </a:pPr>
            <a:r>
              <a:t>H1 replies through S1 with its MAC address</a:t>
            </a:r>
          </a:p>
          <a:p>
            <a:pPr>
              <a:defRPr/>
            </a:pPr>
            <a:r>
              <a:t>Uses Layer 2 to send the unicast Ethernet frames to the correct host on the link</a:t>
            </a:r>
          </a:p>
          <a:p>
            <a:pPr>
              <a:defRPr/>
            </a:pPr>
            <a:r>
              <a:t>R1 sends packet in frame (dest MAC = H1's MAC) to S1</a:t>
            </a:r>
          </a:p>
          <a:p>
            <a:pPr>
              <a:defRPr/>
            </a:pPr>
            <a:r>
              <a:t>S1 looks up H1's MAC in its table &amp;&amp; S1 forwards to H1</a:t>
            </a:r>
          </a:p>
          <a:p>
            <a:pPr>
              <a:defRPr/>
            </a:pPr>
            <a:r>
              <a:t>Router doesn't "skip" the switch  the switch is transparent but still in the data path!</a:t>
            </a:r>
          </a:p>
        </p:txBody>
      </p:sp>
      <p:sp>
        <p:nvSpPr>
          <p:cNvPr id="4" name="TextBox 3"/>
          <p:cNvSpPr txBox="1"/>
          <p:nvPr/>
        </p:nvSpPr>
        <p:spPr>
          <a:xfrm>
            <a:off x="2868413" y="1077584"/>
            <a:ext cx="1080401" cy="646331"/>
          </a:xfrm>
          <a:prstGeom prst="rect">
            <a:avLst/>
          </a:prstGeom>
          <a:noFill/>
        </p:spPr>
        <p:txBody>
          <a:bodyPr wrap="none">
            <a:spAutoFit/>
          </a:bodyPr>
          <a:lstStyle/>
          <a:p>
            <a:pPr>
              <a:defRPr/>
            </a:pPr>
            <a:r>
              <a:t>NO IP address</a:t>
            </a:r>
          </a:p>
        </p:txBody>
      </p:sp>
    </p:spTree>
  </p:cSld>
  <p:clrMapOvr>
    <a:masterClrMapping/>
  </p:clrMapOvr>
</p:sld>
</file>

<file path=ppt/slides/slide6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06185" y="52738"/>
            <a:ext cx="11179629" cy="736892"/>
          </a:xfrm>
          <a:prstGeom prst="rect">
            <a:avLst/>
          </a:prstGeom>
          <a:noFill/>
        </p:spPr>
        <p:txBody>
          <a:bodyPr wrap="none">
            <a:spAutoFit/>
          </a:bodyPr>
          <a:lstStyle/>
          <a:p>
            <a:pPr>
              <a:defRPr/>
            </a:pPr>
            <a:r>
              <a:t>Using ARP in Hosts</a:t>
            </a:r>
          </a:p>
        </p:txBody>
      </p:sp>
      <p:sp>
        <p:nvSpPr>
          <p:cNvPr id="3" name="TextBox 2"/>
          <p:cNvSpPr txBox="1"/>
          <p:nvPr/>
        </p:nvSpPr>
        <p:spPr>
          <a:xfrm>
            <a:off x="506185" y="692189"/>
            <a:ext cx="10215156" cy="3339376"/>
          </a:xfrm>
          <a:prstGeom prst="rect">
            <a:avLst/>
          </a:prstGeom>
          <a:noFill/>
        </p:spPr>
        <p:txBody>
          <a:bodyPr wrap="none">
            <a:spAutoFit/>
          </a:bodyPr>
          <a:lstStyle/>
          <a:p>
            <a:pPr>
              <a:defRPr/>
            </a:pPr>
            <a:r>
              <a:t>How do hosts forward packets?</a:t>
            </a:r>
          </a:p>
          <a:p>
            <a:pPr>
              <a:defRPr/>
            </a:pPr>
            <a:r>
              <a:t>Determine if destination is local (same LAN) or non-local:</a:t>
            </a:r>
          </a:p>
          <a:p>
            <a:pPr>
              <a:defRPr/>
            </a:pPr>
            <a:r>
              <a:t>Uses subnet mask to check. (See note at bottom of slide for example)</a:t>
            </a:r>
          </a:p>
          <a:p>
            <a:pPr>
              <a:defRPr/>
            </a:pPr>
            <a:r>
              <a:t>Use ARP based on destination:</a:t>
            </a:r>
          </a:p>
          <a:p>
            <a:pPr>
              <a:defRPr/>
            </a:pPr>
            <a:r>
              <a:t>If destination IP is local:</a:t>
            </a:r>
          </a:p>
          <a:p>
            <a:pPr>
              <a:defRPr/>
            </a:pPr>
            <a:r>
              <a:t>	Use ARP to find MAC of destination. Send packet to destination</a:t>
            </a:r>
          </a:p>
          <a:p>
            <a:pPr>
              <a:defRPr/>
            </a:pPr>
            <a:r>
              <a:t>If destination IP is non-local:</a:t>
            </a:r>
          </a:p>
          <a:p>
            <a:pPr>
              <a:defRPr/>
            </a:pPr>
            <a:r>
              <a:t>	Use ARP to find MAC of router. Send packet to router</a:t>
            </a:r>
          </a:p>
        </p:txBody>
      </p:sp>
      <p:sp>
        <p:nvSpPr>
          <p:cNvPr id="4" name="TextBox 3"/>
          <p:cNvSpPr txBox="1"/>
          <p:nvPr/>
        </p:nvSpPr>
        <p:spPr>
          <a:xfrm>
            <a:off x="2478549" y="4096828"/>
            <a:ext cx="7234900" cy="2708434"/>
          </a:xfrm>
          <a:prstGeom prst="rect">
            <a:avLst/>
          </a:prstGeom>
          <a:noFill/>
        </p:spPr>
        <p:txBody>
          <a:bodyPr wrap="none">
            <a:spAutoFit/>
          </a:bodyPr>
          <a:lstStyle/>
          <a:p>
            <a:pPr>
              <a:defRPr/>
            </a:pPr>
            <a:r>
              <a:t>Q: How does host know router's IP and subnet mask?</a:t>
            </a:r>
          </a:p>
          <a:p>
            <a:pPr>
              <a:defRPr/>
            </a:pPr>
            <a:r>
              <a:t>A: DHCP provides all network configuration:</a:t>
            </a:r>
          </a:p>
          <a:p>
            <a:pPr>
              <a:defRPr/>
            </a:pPr>
            <a:r>
              <a:t>IP address for the host (e.g., 192.168.1.5)</a:t>
            </a:r>
          </a:p>
          <a:p>
            <a:pPr>
              <a:defRPr/>
            </a:pPr>
            <a:r>
              <a:t>Subnet mask (e.g., 255.255.255.0) </a:t>
            </a:r>
          </a:p>
          <a:p>
            <a:pPr>
              <a:defRPr/>
            </a:pPr>
            <a:r>
              <a:t>Default gateway (router's IP, e.g., 192.168.1.1)</a:t>
            </a:r>
          </a:p>
          <a:p>
            <a:pPr>
              <a:defRPr/>
            </a:pPr>
            <a:r>
              <a:t>DNS server(s) (e.g., 8.8.8.8)</a:t>
            </a:r>
          </a:p>
          <a:p>
            <a:pPr>
              <a:defRPr/>
            </a:pPr>
            <a:r>
              <a:t>Lease time (how long IP is valid)</a:t>
            </a:r>
          </a:p>
        </p:txBody>
      </p:sp>
    </p:spTree>
  </p:cSld>
  <p:clrMapOvr>
    <a:masterClrMapping/>
  </p:clrMapOvr>
</p:sld>
</file>

<file path=ppt/slides/slide6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9112" y="135897"/>
            <a:ext cx="10515600" cy="1072686"/>
          </a:xfrm>
          <a:prstGeom prst="rect">
            <a:avLst/>
          </a:prstGeom>
          <a:noFill/>
        </p:spPr>
        <p:txBody>
          <a:bodyPr wrap="none">
            <a:spAutoFit/>
          </a:bodyPr>
          <a:lstStyle/>
          <a:p>
            <a:pPr>
              <a:defRPr/>
            </a:pPr>
            <a:r>
              <a:t>Sending to Another Network: </a:t>
            </a:r>
            <a:br/>
            <a:r>
              <a:t>MAC = Next Hop, IP = Final Destination</a:t>
            </a:r>
          </a:p>
        </p:txBody>
      </p:sp>
      <p:sp>
        <p:nvSpPr>
          <p:cNvPr id="3" name="TextBox 2"/>
          <p:cNvSpPr txBox="1"/>
          <p:nvPr/>
        </p:nvSpPr>
        <p:spPr>
          <a:xfrm>
            <a:off x="3527282" y="3404150"/>
            <a:ext cx="314325" cy="792163"/>
          </a:xfrm>
          <a:prstGeom prst="rect">
            <a:avLst/>
          </a:prstGeom>
          <a:noFill/>
        </p:spPr>
        <p:txBody>
          <a:bodyPr wrap="none">
            <a:spAutoFit/>
          </a:bodyPr>
          <a:lstStyle/>
          <a:p>
            <a:pPr>
              <a:defRPr/>
            </a:pPr>
          </a:p>
        </p:txBody>
      </p:sp>
      <p:sp>
        <p:nvSpPr>
          <p:cNvPr id="4" name="TextBox 3"/>
          <p:cNvSpPr txBox="1"/>
          <p:nvPr/>
        </p:nvSpPr>
        <p:spPr>
          <a:xfrm>
            <a:off x="1249776" y="1283045"/>
            <a:ext cx="10769945" cy="550862"/>
          </a:xfrm>
          <a:prstGeom prst="rect">
            <a:avLst/>
          </a:prstGeom>
          <a:noFill/>
        </p:spPr>
        <p:txBody>
          <a:bodyPr wrap="none">
            <a:spAutoFit/>
          </a:bodyPr>
          <a:lstStyle/>
          <a:p>
            <a:pPr>
              <a:defRPr/>
            </a:pPr>
            <a:r>
              <a:t>A creates IP datagram with IP source A, destination B </a:t>
            </a:r>
          </a:p>
        </p:txBody>
      </p:sp>
      <p:sp>
        <p:nvSpPr>
          <p:cNvPr id="5" name="TextBox 4"/>
          <p:cNvSpPr txBox="1"/>
          <p:nvPr/>
        </p:nvSpPr>
        <p:spPr>
          <a:xfrm>
            <a:off x="1262476" y="1672614"/>
            <a:ext cx="10200653" cy="722313"/>
          </a:xfrm>
          <a:prstGeom prst="rect">
            <a:avLst/>
          </a:prstGeom>
          <a:noFill/>
        </p:spPr>
        <p:txBody>
          <a:bodyPr wrap="none">
            <a:spAutoFit/>
          </a:bodyPr>
          <a:lstStyle/>
          <a:p>
            <a:pPr>
              <a:defRPr/>
            </a:pPr>
            <a:r>
              <a:t>A creates link-layer frame containing A-to-B IP datagram</a:t>
            </a:r>
          </a:p>
          <a:p>
            <a:pPr>
              <a:defRPr/>
            </a:pPr>
            <a:r>
              <a:t> R's MAC address is frame’s destination</a:t>
            </a:r>
          </a:p>
        </p:txBody>
      </p:sp>
    </p:spTree>
  </p:cSld>
  <p:clrMapOvr>
    <a:masterClrMapping/>
  </p:clrMapOvr>
</p:sld>
</file>

<file path=ppt/slides/slide6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76283" y="1283047"/>
            <a:ext cx="7772400" cy="479425"/>
          </a:xfrm>
          <a:prstGeom prst="rect">
            <a:avLst/>
          </a:prstGeom>
          <a:noFill/>
        </p:spPr>
        <p:txBody>
          <a:bodyPr wrap="none">
            <a:spAutoFit/>
          </a:bodyPr>
          <a:lstStyle/>
          <a:p>
            <a:pPr>
              <a:defRPr/>
            </a:pPr>
            <a:r>
              <a:t>Frame sent from A to R</a:t>
            </a:r>
          </a:p>
        </p:txBody>
      </p:sp>
      <p:sp>
        <p:nvSpPr>
          <p:cNvPr id="3" name="TextBox 2"/>
          <p:cNvSpPr txBox="1"/>
          <p:nvPr/>
        </p:nvSpPr>
        <p:spPr>
          <a:xfrm>
            <a:off x="1266206" y="1744664"/>
            <a:ext cx="7772400" cy="479425"/>
          </a:xfrm>
          <a:prstGeom prst="rect">
            <a:avLst/>
          </a:prstGeom>
          <a:noFill/>
        </p:spPr>
        <p:txBody>
          <a:bodyPr wrap="none">
            <a:spAutoFit/>
          </a:bodyPr>
          <a:lstStyle/>
          <a:p>
            <a:pPr>
              <a:defRPr/>
            </a:pPr>
            <a:r>
              <a:t>Frame received at R, datagram removed, passed up to IP</a:t>
            </a:r>
          </a:p>
        </p:txBody>
      </p:sp>
      <p:sp>
        <p:nvSpPr>
          <p:cNvPr id="4" name="TextBox 3"/>
          <p:cNvSpPr txBox="1"/>
          <p:nvPr/>
        </p:nvSpPr>
        <p:spPr>
          <a:xfrm>
            <a:off x="799112" y="135897"/>
            <a:ext cx="10515600" cy="1072686"/>
          </a:xfrm>
          <a:prstGeom prst="rect">
            <a:avLst/>
          </a:prstGeom>
          <a:noFill/>
        </p:spPr>
        <p:txBody>
          <a:bodyPr wrap="none">
            <a:spAutoFit/>
          </a:bodyPr>
          <a:lstStyle/>
          <a:p>
            <a:pPr>
              <a:defRPr/>
            </a:pPr>
            <a:r>
              <a:t>Sending to Another Network: </a:t>
            </a:r>
            <a:br/>
            <a:r>
              <a:t>MAC = Next Hop, IP = Final Destination</a:t>
            </a:r>
          </a:p>
        </p:txBody>
      </p:sp>
    </p:spTree>
  </p:cSld>
  <p:clrMapOvr>
    <a:masterClrMapping/>
  </p:clrMapOvr>
</p:sld>
</file>

<file path=ppt/slides/slide6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96545" y="4606786"/>
            <a:ext cx="380232" cy="523220"/>
          </a:xfrm>
          <a:prstGeom prst="rect">
            <a:avLst/>
          </a:prstGeom>
          <a:noFill/>
        </p:spPr>
        <p:txBody>
          <a:bodyPr wrap="none">
            <a:spAutoFit/>
          </a:bodyPr>
          <a:lstStyle/>
          <a:p>
            <a:pPr>
              <a:defRPr/>
            </a:pPr>
            <a:r>
              <a:t>R</a:t>
            </a:r>
          </a:p>
        </p:txBody>
      </p:sp>
      <p:sp>
        <p:nvSpPr>
          <p:cNvPr id="3" name="TextBox 2"/>
          <p:cNvSpPr txBox="1"/>
          <p:nvPr/>
        </p:nvSpPr>
        <p:spPr>
          <a:xfrm>
            <a:off x="5140945" y="5749508"/>
            <a:ext cx="1585947" cy="307777"/>
          </a:xfrm>
          <a:prstGeom prst="rect">
            <a:avLst/>
          </a:prstGeom>
          <a:noFill/>
        </p:spPr>
        <p:txBody>
          <a:bodyPr wrap="none">
            <a:spAutoFit/>
          </a:bodyPr>
          <a:lstStyle/>
          <a:p>
            <a:pPr>
              <a:defRPr/>
            </a:pPr>
            <a:r>
              <a:t>1A-23-F9-CD-06-9B</a:t>
            </a:r>
          </a:p>
        </p:txBody>
      </p:sp>
      <p:sp>
        <p:nvSpPr>
          <p:cNvPr id="4" name="TextBox 3"/>
          <p:cNvSpPr txBox="1"/>
          <p:nvPr/>
        </p:nvSpPr>
        <p:spPr>
          <a:xfrm>
            <a:off x="5288582" y="5576471"/>
            <a:ext cx="1415772" cy="307777"/>
          </a:xfrm>
          <a:prstGeom prst="rect">
            <a:avLst/>
          </a:prstGeom>
          <a:noFill/>
        </p:spPr>
        <p:txBody>
          <a:bodyPr wrap="none">
            <a:spAutoFit/>
          </a:bodyPr>
          <a:lstStyle/>
          <a:p>
            <a:pPr>
              <a:defRPr/>
            </a:pPr>
            <a:r>
              <a:t>222.222.222.220</a:t>
            </a:r>
          </a:p>
        </p:txBody>
      </p:sp>
      <p:sp>
        <p:nvSpPr>
          <p:cNvPr id="5" name="TextBox 4"/>
          <p:cNvSpPr txBox="1"/>
          <p:nvPr/>
        </p:nvSpPr>
        <p:spPr>
          <a:xfrm>
            <a:off x="1983382" y="6174597"/>
            <a:ext cx="1634615" cy="307777"/>
          </a:xfrm>
          <a:prstGeom prst="rect">
            <a:avLst/>
          </a:prstGeom>
          <a:noFill/>
        </p:spPr>
        <p:txBody>
          <a:bodyPr wrap="none">
            <a:spAutoFit/>
          </a:bodyPr>
          <a:lstStyle/>
          <a:p>
            <a:pPr>
              <a:defRPr/>
            </a:pPr>
            <a:r>
              <a:t>CC-49-DE-D0-AB-7D</a:t>
            </a:r>
          </a:p>
        </p:txBody>
      </p:sp>
      <p:sp>
        <p:nvSpPr>
          <p:cNvPr id="6" name="TextBox 5"/>
          <p:cNvSpPr txBox="1"/>
          <p:nvPr/>
        </p:nvSpPr>
        <p:spPr>
          <a:xfrm>
            <a:off x="2183407" y="5985684"/>
            <a:ext cx="1415772" cy="307777"/>
          </a:xfrm>
          <a:prstGeom prst="rect">
            <a:avLst/>
          </a:prstGeom>
          <a:noFill/>
        </p:spPr>
        <p:txBody>
          <a:bodyPr wrap="none">
            <a:spAutoFit/>
          </a:bodyPr>
          <a:lstStyle/>
          <a:p>
            <a:pPr>
              <a:defRPr/>
            </a:pPr>
            <a:r>
              <a:t>111.111.111.112</a:t>
            </a:r>
          </a:p>
        </p:txBody>
      </p:sp>
      <p:sp>
        <p:nvSpPr>
          <p:cNvPr id="7" name="TextBox 6"/>
          <p:cNvSpPr txBox="1"/>
          <p:nvPr/>
        </p:nvSpPr>
        <p:spPr>
          <a:xfrm>
            <a:off x="1901438" y="5007006"/>
            <a:ext cx="1415772" cy="307777"/>
          </a:xfrm>
          <a:prstGeom prst="rect">
            <a:avLst/>
          </a:prstGeom>
          <a:noFill/>
        </p:spPr>
        <p:txBody>
          <a:bodyPr wrap="none">
            <a:spAutoFit/>
          </a:bodyPr>
          <a:lstStyle/>
          <a:p>
            <a:pPr>
              <a:defRPr/>
            </a:pPr>
            <a:r>
              <a:t>111.111.111.111</a:t>
            </a:r>
          </a:p>
        </p:txBody>
      </p:sp>
      <p:sp>
        <p:nvSpPr>
          <p:cNvPr id="8" name="TextBox 7"/>
          <p:cNvSpPr txBox="1"/>
          <p:nvPr/>
        </p:nvSpPr>
        <p:spPr>
          <a:xfrm>
            <a:off x="1799535" y="5196273"/>
            <a:ext cx="1535998" cy="307777"/>
          </a:xfrm>
          <a:prstGeom prst="rect">
            <a:avLst/>
          </a:prstGeom>
          <a:noFill/>
        </p:spPr>
        <p:txBody>
          <a:bodyPr wrap="none">
            <a:spAutoFit/>
          </a:bodyPr>
          <a:lstStyle/>
          <a:p>
            <a:pPr>
              <a:defRPr/>
            </a:pPr>
            <a:r>
              <a:t>74-29-9C-E8-FF-55</a:t>
            </a:r>
          </a:p>
        </p:txBody>
      </p:sp>
      <p:sp>
        <p:nvSpPr>
          <p:cNvPr id="9" name="TextBox 8"/>
          <p:cNvSpPr txBox="1"/>
          <p:nvPr/>
        </p:nvSpPr>
        <p:spPr>
          <a:xfrm>
            <a:off x="3637582" y="4808121"/>
            <a:ext cx="839788" cy="1069975"/>
          </a:xfrm>
          <a:prstGeom prst="rect">
            <a:avLst/>
          </a:prstGeom>
          <a:noFill/>
        </p:spPr>
        <p:txBody>
          <a:bodyPr wrap="none">
            <a:spAutoFit/>
          </a:bodyPr>
          <a:lstStyle/>
          <a:p>
            <a:pPr>
              <a:defRPr/>
            </a:pPr>
          </a:p>
        </p:txBody>
      </p:sp>
      <p:sp>
        <p:nvSpPr>
          <p:cNvPr id="10" name="TextBox 9"/>
          <p:cNvSpPr txBox="1"/>
          <p:nvPr/>
        </p:nvSpPr>
        <p:spPr>
          <a:xfrm>
            <a:off x="3334370" y="4787483"/>
            <a:ext cx="438150" cy="230188"/>
          </a:xfrm>
          <a:prstGeom prst="rect">
            <a:avLst/>
          </a:prstGeom>
          <a:noFill/>
        </p:spPr>
        <p:txBody>
          <a:bodyPr wrap="none">
            <a:spAutoFit/>
          </a:bodyPr>
          <a:lstStyle/>
          <a:p>
            <a:pPr>
              <a:defRPr/>
            </a:pPr>
          </a:p>
        </p:txBody>
      </p:sp>
      <p:sp>
        <p:nvSpPr>
          <p:cNvPr id="11" name="TextBox 10"/>
          <p:cNvSpPr txBox="1"/>
          <p:nvPr/>
        </p:nvSpPr>
        <p:spPr>
          <a:xfrm>
            <a:off x="3406935" y="5732045"/>
            <a:ext cx="283036" cy="54447"/>
          </a:xfrm>
          <a:prstGeom prst="rect">
            <a:avLst/>
          </a:prstGeom>
          <a:noFill/>
        </p:spPr>
        <p:txBody>
          <a:bodyPr wrap="none">
            <a:spAutoFit/>
          </a:bodyPr>
          <a:lstStyle/>
          <a:p>
            <a:pPr>
              <a:defRPr/>
            </a:pPr>
          </a:p>
        </p:txBody>
      </p:sp>
      <p:sp>
        <p:nvSpPr>
          <p:cNvPr id="12" name="TextBox 11"/>
          <p:cNvSpPr txBox="1"/>
          <p:nvPr/>
        </p:nvSpPr>
        <p:spPr>
          <a:xfrm>
            <a:off x="3342282" y="5842809"/>
            <a:ext cx="0" cy="163513"/>
          </a:xfrm>
          <a:prstGeom prst="rect">
            <a:avLst/>
          </a:prstGeom>
          <a:noFill/>
        </p:spPr>
        <p:txBody>
          <a:bodyPr wrap="none">
            <a:spAutoFit/>
          </a:bodyPr>
          <a:lstStyle/>
          <a:p>
            <a:pPr>
              <a:defRPr/>
            </a:pPr>
          </a:p>
        </p:txBody>
      </p:sp>
      <p:sp>
        <p:nvSpPr>
          <p:cNvPr id="13" name="TextBox 12"/>
          <p:cNvSpPr txBox="1"/>
          <p:nvPr/>
        </p:nvSpPr>
        <p:spPr>
          <a:xfrm>
            <a:off x="3248645" y="4860508"/>
            <a:ext cx="0" cy="248128"/>
          </a:xfrm>
          <a:prstGeom prst="rect">
            <a:avLst/>
          </a:prstGeom>
          <a:noFill/>
        </p:spPr>
        <p:txBody>
          <a:bodyPr wrap="none">
            <a:spAutoFit/>
          </a:bodyPr>
          <a:lstStyle/>
          <a:p>
            <a:pPr>
              <a:defRPr/>
            </a:pPr>
          </a:p>
        </p:txBody>
      </p:sp>
      <p:sp>
        <p:nvSpPr>
          <p:cNvPr id="14" name="TextBox 13"/>
          <p:cNvSpPr txBox="1"/>
          <p:nvPr/>
        </p:nvSpPr>
        <p:spPr>
          <a:xfrm>
            <a:off x="5018707" y="5427247"/>
            <a:ext cx="0" cy="620504"/>
          </a:xfrm>
          <a:prstGeom prst="rect">
            <a:avLst/>
          </a:prstGeom>
          <a:noFill/>
        </p:spPr>
        <p:txBody>
          <a:bodyPr wrap="none">
            <a:spAutoFit/>
          </a:bodyPr>
          <a:lstStyle/>
          <a:p>
            <a:pPr>
              <a:defRPr/>
            </a:pPr>
          </a:p>
        </p:txBody>
      </p:sp>
      <p:sp>
        <p:nvSpPr>
          <p:cNvPr id="15" name="TextBox 14"/>
          <p:cNvSpPr txBox="1"/>
          <p:nvPr/>
        </p:nvSpPr>
        <p:spPr>
          <a:xfrm>
            <a:off x="6207745" y="5417721"/>
            <a:ext cx="4762" cy="220662"/>
          </a:xfrm>
          <a:prstGeom prst="rect">
            <a:avLst/>
          </a:prstGeom>
          <a:noFill/>
        </p:spPr>
        <p:txBody>
          <a:bodyPr wrap="none">
            <a:spAutoFit/>
          </a:bodyPr>
          <a:lstStyle/>
          <a:p>
            <a:pPr>
              <a:defRPr/>
            </a:pPr>
          </a:p>
        </p:txBody>
      </p:sp>
      <p:sp>
        <p:nvSpPr>
          <p:cNvPr id="16" name="TextBox 15"/>
          <p:cNvSpPr txBox="1"/>
          <p:nvPr/>
        </p:nvSpPr>
        <p:spPr>
          <a:xfrm>
            <a:off x="2243136" y="4315099"/>
            <a:ext cx="393056" cy="523220"/>
          </a:xfrm>
          <a:prstGeom prst="rect">
            <a:avLst/>
          </a:prstGeom>
          <a:noFill/>
        </p:spPr>
        <p:txBody>
          <a:bodyPr wrap="none">
            <a:spAutoFit/>
          </a:bodyPr>
          <a:lstStyle/>
          <a:p>
            <a:pPr>
              <a:defRPr/>
            </a:pPr>
            <a:r>
              <a:t>A</a:t>
            </a:r>
          </a:p>
        </p:txBody>
      </p:sp>
      <p:sp>
        <p:nvSpPr>
          <p:cNvPr id="17" name="TextBox 16"/>
          <p:cNvSpPr txBox="1"/>
          <p:nvPr/>
        </p:nvSpPr>
        <p:spPr>
          <a:xfrm>
            <a:off x="8215932" y="4787483"/>
            <a:ext cx="450850" cy="317500"/>
          </a:xfrm>
          <a:prstGeom prst="rect">
            <a:avLst/>
          </a:prstGeom>
          <a:noFill/>
        </p:spPr>
        <p:txBody>
          <a:bodyPr wrap="none">
            <a:spAutoFit/>
          </a:bodyPr>
          <a:lstStyle/>
          <a:p>
            <a:pPr>
              <a:defRPr/>
            </a:pPr>
          </a:p>
        </p:txBody>
      </p:sp>
      <p:sp>
        <p:nvSpPr>
          <p:cNvPr id="18" name="TextBox 17"/>
          <p:cNvSpPr txBox="1"/>
          <p:nvPr/>
        </p:nvSpPr>
        <p:spPr>
          <a:xfrm>
            <a:off x="8307272" y="6136999"/>
            <a:ext cx="1415772" cy="307777"/>
          </a:xfrm>
          <a:prstGeom prst="rect">
            <a:avLst/>
          </a:prstGeom>
          <a:noFill/>
        </p:spPr>
        <p:txBody>
          <a:bodyPr wrap="none">
            <a:spAutoFit/>
          </a:bodyPr>
          <a:lstStyle/>
          <a:p>
            <a:pPr>
              <a:defRPr/>
            </a:pPr>
            <a:r>
              <a:t>222.222.222.221</a:t>
            </a:r>
          </a:p>
        </p:txBody>
      </p:sp>
      <p:sp>
        <p:nvSpPr>
          <p:cNvPr id="19" name="TextBox 18"/>
          <p:cNvSpPr txBox="1"/>
          <p:nvPr/>
        </p:nvSpPr>
        <p:spPr>
          <a:xfrm>
            <a:off x="8297391" y="6315866"/>
            <a:ext cx="1552284" cy="307777"/>
          </a:xfrm>
          <a:prstGeom prst="rect">
            <a:avLst/>
          </a:prstGeom>
          <a:noFill/>
        </p:spPr>
        <p:txBody>
          <a:bodyPr wrap="none">
            <a:spAutoFit/>
          </a:bodyPr>
          <a:lstStyle/>
          <a:p>
            <a:pPr>
              <a:defRPr/>
            </a:pPr>
            <a:r>
              <a:t>88-B2-2F-54-1A-0F</a:t>
            </a:r>
          </a:p>
        </p:txBody>
      </p:sp>
      <p:sp>
        <p:nvSpPr>
          <p:cNvPr id="20" name="TextBox 19"/>
          <p:cNvSpPr txBox="1"/>
          <p:nvPr/>
        </p:nvSpPr>
        <p:spPr>
          <a:xfrm>
            <a:off x="8156672" y="5684421"/>
            <a:ext cx="267105" cy="200926"/>
          </a:xfrm>
          <a:prstGeom prst="rect">
            <a:avLst/>
          </a:prstGeom>
          <a:noFill/>
        </p:spPr>
        <p:txBody>
          <a:bodyPr wrap="none">
            <a:spAutoFit/>
          </a:bodyPr>
          <a:lstStyle/>
          <a:p>
            <a:pPr>
              <a:defRPr/>
            </a:pPr>
          </a:p>
        </p:txBody>
      </p:sp>
      <p:sp>
        <p:nvSpPr>
          <p:cNvPr id="21" name="TextBox 20"/>
          <p:cNvSpPr txBox="1"/>
          <p:nvPr/>
        </p:nvSpPr>
        <p:spPr>
          <a:xfrm>
            <a:off x="7476157" y="4811296"/>
            <a:ext cx="765175" cy="1081088"/>
          </a:xfrm>
          <a:prstGeom prst="rect">
            <a:avLst/>
          </a:prstGeom>
          <a:noFill/>
        </p:spPr>
        <p:txBody>
          <a:bodyPr wrap="none">
            <a:spAutoFit/>
          </a:bodyPr>
          <a:lstStyle/>
          <a:p>
            <a:pPr>
              <a:defRPr/>
            </a:pPr>
          </a:p>
        </p:txBody>
      </p:sp>
      <p:sp>
        <p:nvSpPr>
          <p:cNvPr id="22" name="TextBox 21"/>
          <p:cNvSpPr txBox="1"/>
          <p:nvPr/>
        </p:nvSpPr>
        <p:spPr>
          <a:xfrm>
            <a:off x="9407316" y="4484341"/>
            <a:ext cx="380232" cy="523220"/>
          </a:xfrm>
          <a:prstGeom prst="rect">
            <a:avLst/>
          </a:prstGeom>
          <a:noFill/>
        </p:spPr>
        <p:txBody>
          <a:bodyPr wrap="none">
            <a:spAutoFit/>
          </a:bodyPr>
          <a:lstStyle/>
          <a:p>
            <a:pPr>
              <a:defRPr/>
            </a:pPr>
            <a:r>
              <a:t>B</a:t>
            </a:r>
          </a:p>
        </p:txBody>
      </p:sp>
      <p:sp>
        <p:nvSpPr>
          <p:cNvPr id="23" name="TextBox 22"/>
          <p:cNvSpPr txBox="1"/>
          <p:nvPr/>
        </p:nvSpPr>
        <p:spPr>
          <a:xfrm>
            <a:off x="3161022" y="4666815"/>
            <a:ext cx="119903" cy="255587"/>
          </a:xfrm>
          <a:prstGeom prst="rect">
            <a:avLst/>
          </a:prstGeom>
          <a:noFill/>
        </p:spPr>
        <p:txBody>
          <a:bodyPr wrap="none">
            <a:spAutoFit/>
          </a:bodyPr>
          <a:lstStyle/>
          <a:p>
            <a:pPr>
              <a:defRPr/>
            </a:pPr>
          </a:p>
        </p:txBody>
      </p:sp>
      <p:sp>
        <p:nvSpPr>
          <p:cNvPr id="24" name="TextBox 23"/>
          <p:cNvSpPr txBox="1"/>
          <p:nvPr/>
        </p:nvSpPr>
        <p:spPr>
          <a:xfrm>
            <a:off x="3271833" y="5687855"/>
            <a:ext cx="84261" cy="194751"/>
          </a:xfrm>
          <a:prstGeom prst="rect">
            <a:avLst/>
          </a:prstGeom>
          <a:noFill/>
        </p:spPr>
        <p:txBody>
          <a:bodyPr wrap="none">
            <a:spAutoFit/>
          </a:bodyPr>
          <a:lstStyle/>
          <a:p>
            <a:pPr>
              <a:defRPr/>
            </a:pPr>
          </a:p>
        </p:txBody>
      </p:sp>
      <p:sp>
        <p:nvSpPr>
          <p:cNvPr id="25" name="TextBox 24"/>
          <p:cNvSpPr txBox="1"/>
          <p:nvPr/>
        </p:nvSpPr>
        <p:spPr>
          <a:xfrm>
            <a:off x="8726575" y="4653061"/>
            <a:ext cx="119903" cy="255587"/>
          </a:xfrm>
          <a:prstGeom prst="rect">
            <a:avLst/>
          </a:prstGeom>
          <a:noFill/>
        </p:spPr>
        <p:txBody>
          <a:bodyPr wrap="none">
            <a:spAutoFit/>
          </a:bodyPr>
          <a:lstStyle/>
          <a:p>
            <a:pPr>
              <a:defRPr/>
            </a:pPr>
          </a:p>
        </p:txBody>
      </p:sp>
      <p:sp>
        <p:nvSpPr>
          <p:cNvPr id="26" name="TextBox 25"/>
          <p:cNvSpPr txBox="1"/>
          <p:nvPr/>
        </p:nvSpPr>
        <p:spPr>
          <a:xfrm>
            <a:off x="8496816" y="5784803"/>
            <a:ext cx="84261" cy="194751"/>
          </a:xfrm>
          <a:prstGeom prst="rect">
            <a:avLst/>
          </a:prstGeom>
          <a:noFill/>
        </p:spPr>
        <p:txBody>
          <a:bodyPr wrap="none">
            <a:spAutoFit/>
          </a:bodyPr>
          <a:lstStyle/>
          <a:p>
            <a:pPr>
              <a:defRPr/>
            </a:pPr>
          </a:p>
        </p:txBody>
      </p:sp>
      <p:sp>
        <p:nvSpPr>
          <p:cNvPr id="27" name="TextBox 26"/>
          <p:cNvSpPr txBox="1"/>
          <p:nvPr/>
        </p:nvSpPr>
        <p:spPr>
          <a:xfrm>
            <a:off x="7008951" y="3383377"/>
            <a:ext cx="314325" cy="792162"/>
          </a:xfrm>
          <a:prstGeom prst="rect">
            <a:avLst/>
          </a:prstGeom>
          <a:noFill/>
        </p:spPr>
        <p:txBody>
          <a:bodyPr wrap="none">
            <a:spAutoFit/>
          </a:bodyPr>
          <a:lstStyle/>
          <a:p>
            <a:pPr>
              <a:defRPr/>
            </a:pPr>
          </a:p>
        </p:txBody>
      </p:sp>
      <p:sp>
        <p:nvSpPr>
          <p:cNvPr id="28" name="TextBox 27"/>
          <p:cNvSpPr txBox="1"/>
          <p:nvPr/>
        </p:nvSpPr>
        <p:spPr>
          <a:xfrm>
            <a:off x="6515238" y="2940464"/>
            <a:ext cx="2011363" cy="457200"/>
          </a:xfrm>
          <a:prstGeom prst="rect">
            <a:avLst/>
          </a:prstGeom>
          <a:noFill/>
        </p:spPr>
        <p:txBody>
          <a:bodyPr wrap="none">
            <a:spAutoFit/>
          </a:bodyPr>
          <a:lstStyle/>
          <a:p>
            <a:pPr>
              <a:defRPr/>
            </a:pPr>
            <a:r>
              <a:t>IP src: 111.111.111.111</a:t>
            </a:r>
          </a:p>
          <a:p>
            <a:pPr>
              <a:defRPr/>
            </a:pPr>
            <a:r>
              <a:t>   IP dest: 222.222.222.222</a:t>
            </a:r>
          </a:p>
        </p:txBody>
      </p:sp>
      <p:sp>
        <p:nvSpPr>
          <p:cNvPr id="29" name="TextBox 28"/>
          <p:cNvSpPr txBox="1"/>
          <p:nvPr/>
        </p:nvSpPr>
        <p:spPr>
          <a:xfrm>
            <a:off x="1236521" y="1283045"/>
            <a:ext cx="10571166" cy="550862"/>
          </a:xfrm>
          <a:prstGeom prst="rect">
            <a:avLst/>
          </a:prstGeom>
          <a:noFill/>
        </p:spPr>
        <p:txBody>
          <a:bodyPr wrap="none">
            <a:spAutoFit/>
          </a:bodyPr>
          <a:lstStyle/>
          <a:p>
            <a:pPr>
              <a:defRPr/>
            </a:pPr>
            <a:r>
              <a:t>R determines outgoing interface, passes datagram with IP source A, destination B to link layer </a:t>
            </a:r>
          </a:p>
        </p:txBody>
      </p:sp>
      <p:sp>
        <p:nvSpPr>
          <p:cNvPr id="30" name="TextBox 29"/>
          <p:cNvSpPr txBox="1"/>
          <p:nvPr/>
        </p:nvSpPr>
        <p:spPr>
          <a:xfrm>
            <a:off x="1222717" y="1945029"/>
            <a:ext cx="10810254" cy="722313"/>
          </a:xfrm>
          <a:prstGeom prst="rect">
            <a:avLst/>
          </a:prstGeom>
          <a:noFill/>
        </p:spPr>
        <p:txBody>
          <a:bodyPr wrap="none">
            <a:spAutoFit/>
          </a:bodyPr>
          <a:lstStyle/>
          <a:p>
            <a:pPr>
              <a:defRPr/>
            </a:pPr>
            <a:r>
              <a:t>R creates link-layer frame containing A-to-B IP datagram. Frame destination address: B's MAC address</a:t>
            </a:r>
          </a:p>
        </p:txBody>
      </p:sp>
      <p:sp>
        <p:nvSpPr>
          <p:cNvPr id="31" name="TextBox 30"/>
          <p:cNvSpPr txBox="1"/>
          <p:nvPr/>
        </p:nvSpPr>
        <p:spPr>
          <a:xfrm>
            <a:off x="799112" y="135897"/>
            <a:ext cx="10515600" cy="1072686"/>
          </a:xfrm>
          <a:prstGeom prst="rect">
            <a:avLst/>
          </a:prstGeom>
          <a:noFill/>
        </p:spPr>
        <p:txBody>
          <a:bodyPr wrap="none">
            <a:spAutoFit/>
          </a:bodyPr>
          <a:lstStyle/>
          <a:p>
            <a:pPr>
              <a:defRPr/>
            </a:pPr>
            <a:r>
              <a:t>Sending to Another Network: </a:t>
            </a:r>
            <a:br/>
            <a:r>
              <a:t>MAC = Next Hop, IP = Final Destination</a:t>
            </a:r>
          </a:p>
        </p:txBody>
      </p:sp>
    </p:spTree>
  </p:cSld>
  <p:clrMapOvr>
    <a:masterClrMapping/>
  </p:clrMapOvr>
</p:sld>
</file>

<file path=ppt/slides/slide6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96545" y="4606786"/>
            <a:ext cx="380232" cy="523220"/>
          </a:xfrm>
          <a:prstGeom prst="rect">
            <a:avLst/>
          </a:prstGeom>
          <a:noFill/>
        </p:spPr>
        <p:txBody>
          <a:bodyPr wrap="none">
            <a:spAutoFit/>
          </a:bodyPr>
          <a:lstStyle/>
          <a:p>
            <a:pPr>
              <a:defRPr/>
            </a:pPr>
            <a:r>
              <a:t>R</a:t>
            </a:r>
          </a:p>
        </p:txBody>
      </p:sp>
      <p:sp>
        <p:nvSpPr>
          <p:cNvPr id="3" name="TextBox 2"/>
          <p:cNvSpPr txBox="1"/>
          <p:nvPr/>
        </p:nvSpPr>
        <p:spPr>
          <a:xfrm>
            <a:off x="5140945" y="5749508"/>
            <a:ext cx="1585947" cy="307777"/>
          </a:xfrm>
          <a:prstGeom prst="rect">
            <a:avLst/>
          </a:prstGeom>
          <a:noFill/>
        </p:spPr>
        <p:txBody>
          <a:bodyPr wrap="none">
            <a:spAutoFit/>
          </a:bodyPr>
          <a:lstStyle/>
          <a:p>
            <a:pPr>
              <a:defRPr/>
            </a:pPr>
            <a:r>
              <a:t>1A-23-F9-CD-06-9B</a:t>
            </a:r>
          </a:p>
        </p:txBody>
      </p:sp>
      <p:sp>
        <p:nvSpPr>
          <p:cNvPr id="4" name="TextBox 3"/>
          <p:cNvSpPr txBox="1"/>
          <p:nvPr/>
        </p:nvSpPr>
        <p:spPr>
          <a:xfrm>
            <a:off x="5288582" y="5576471"/>
            <a:ext cx="1415772" cy="307777"/>
          </a:xfrm>
          <a:prstGeom prst="rect">
            <a:avLst/>
          </a:prstGeom>
          <a:noFill/>
        </p:spPr>
        <p:txBody>
          <a:bodyPr wrap="none">
            <a:spAutoFit/>
          </a:bodyPr>
          <a:lstStyle/>
          <a:p>
            <a:pPr>
              <a:defRPr/>
            </a:pPr>
            <a:r>
              <a:t>222.222.222.220</a:t>
            </a:r>
          </a:p>
        </p:txBody>
      </p:sp>
      <p:sp>
        <p:nvSpPr>
          <p:cNvPr id="5" name="TextBox 4"/>
          <p:cNvSpPr txBox="1"/>
          <p:nvPr/>
        </p:nvSpPr>
        <p:spPr>
          <a:xfrm>
            <a:off x="1983382" y="6174597"/>
            <a:ext cx="1634615" cy="307777"/>
          </a:xfrm>
          <a:prstGeom prst="rect">
            <a:avLst/>
          </a:prstGeom>
          <a:noFill/>
        </p:spPr>
        <p:txBody>
          <a:bodyPr wrap="none">
            <a:spAutoFit/>
          </a:bodyPr>
          <a:lstStyle/>
          <a:p>
            <a:pPr>
              <a:defRPr/>
            </a:pPr>
            <a:r>
              <a:t>CC-49-DE-D0-AB-7D</a:t>
            </a:r>
          </a:p>
        </p:txBody>
      </p:sp>
      <p:sp>
        <p:nvSpPr>
          <p:cNvPr id="6" name="TextBox 5"/>
          <p:cNvSpPr txBox="1"/>
          <p:nvPr/>
        </p:nvSpPr>
        <p:spPr>
          <a:xfrm>
            <a:off x="2183407" y="5985684"/>
            <a:ext cx="1415772" cy="307777"/>
          </a:xfrm>
          <a:prstGeom prst="rect">
            <a:avLst/>
          </a:prstGeom>
          <a:noFill/>
        </p:spPr>
        <p:txBody>
          <a:bodyPr wrap="none">
            <a:spAutoFit/>
          </a:bodyPr>
          <a:lstStyle/>
          <a:p>
            <a:pPr>
              <a:defRPr/>
            </a:pPr>
            <a:r>
              <a:t>111.111.111.112</a:t>
            </a:r>
          </a:p>
        </p:txBody>
      </p:sp>
      <p:sp>
        <p:nvSpPr>
          <p:cNvPr id="7" name="TextBox 6"/>
          <p:cNvSpPr txBox="1"/>
          <p:nvPr/>
        </p:nvSpPr>
        <p:spPr>
          <a:xfrm>
            <a:off x="1901438" y="5007006"/>
            <a:ext cx="1415772" cy="307777"/>
          </a:xfrm>
          <a:prstGeom prst="rect">
            <a:avLst/>
          </a:prstGeom>
          <a:noFill/>
        </p:spPr>
        <p:txBody>
          <a:bodyPr wrap="none">
            <a:spAutoFit/>
          </a:bodyPr>
          <a:lstStyle/>
          <a:p>
            <a:pPr>
              <a:defRPr/>
            </a:pPr>
            <a:r>
              <a:t>111.111.111.111</a:t>
            </a:r>
          </a:p>
        </p:txBody>
      </p:sp>
      <p:sp>
        <p:nvSpPr>
          <p:cNvPr id="8" name="TextBox 7"/>
          <p:cNvSpPr txBox="1"/>
          <p:nvPr/>
        </p:nvSpPr>
        <p:spPr>
          <a:xfrm>
            <a:off x="1799535" y="5196273"/>
            <a:ext cx="1535998" cy="307777"/>
          </a:xfrm>
          <a:prstGeom prst="rect">
            <a:avLst/>
          </a:prstGeom>
          <a:noFill/>
        </p:spPr>
        <p:txBody>
          <a:bodyPr wrap="none">
            <a:spAutoFit/>
          </a:bodyPr>
          <a:lstStyle/>
          <a:p>
            <a:pPr>
              <a:defRPr/>
            </a:pPr>
            <a:r>
              <a:t>74-29-9C-E8-FF-55</a:t>
            </a:r>
          </a:p>
        </p:txBody>
      </p:sp>
      <p:sp>
        <p:nvSpPr>
          <p:cNvPr id="9" name="TextBox 8"/>
          <p:cNvSpPr txBox="1"/>
          <p:nvPr/>
        </p:nvSpPr>
        <p:spPr>
          <a:xfrm>
            <a:off x="3637582" y="4808121"/>
            <a:ext cx="839788" cy="1069975"/>
          </a:xfrm>
          <a:prstGeom prst="rect">
            <a:avLst/>
          </a:prstGeom>
          <a:noFill/>
        </p:spPr>
        <p:txBody>
          <a:bodyPr wrap="none">
            <a:spAutoFit/>
          </a:bodyPr>
          <a:lstStyle/>
          <a:p>
            <a:pPr>
              <a:defRPr/>
            </a:pPr>
          </a:p>
        </p:txBody>
      </p:sp>
      <p:sp>
        <p:nvSpPr>
          <p:cNvPr id="10" name="TextBox 9"/>
          <p:cNvSpPr txBox="1"/>
          <p:nvPr/>
        </p:nvSpPr>
        <p:spPr>
          <a:xfrm>
            <a:off x="3334370" y="4787483"/>
            <a:ext cx="438150" cy="230188"/>
          </a:xfrm>
          <a:prstGeom prst="rect">
            <a:avLst/>
          </a:prstGeom>
          <a:noFill/>
        </p:spPr>
        <p:txBody>
          <a:bodyPr wrap="none">
            <a:spAutoFit/>
          </a:bodyPr>
          <a:lstStyle/>
          <a:p>
            <a:pPr>
              <a:defRPr/>
            </a:pPr>
          </a:p>
        </p:txBody>
      </p:sp>
      <p:sp>
        <p:nvSpPr>
          <p:cNvPr id="11" name="TextBox 10"/>
          <p:cNvSpPr txBox="1"/>
          <p:nvPr/>
        </p:nvSpPr>
        <p:spPr>
          <a:xfrm>
            <a:off x="3406935" y="5732045"/>
            <a:ext cx="283036" cy="54447"/>
          </a:xfrm>
          <a:prstGeom prst="rect">
            <a:avLst/>
          </a:prstGeom>
          <a:noFill/>
        </p:spPr>
        <p:txBody>
          <a:bodyPr wrap="none">
            <a:spAutoFit/>
          </a:bodyPr>
          <a:lstStyle/>
          <a:p>
            <a:pPr>
              <a:defRPr/>
            </a:pPr>
          </a:p>
        </p:txBody>
      </p:sp>
      <p:sp>
        <p:nvSpPr>
          <p:cNvPr id="12" name="TextBox 11"/>
          <p:cNvSpPr txBox="1"/>
          <p:nvPr/>
        </p:nvSpPr>
        <p:spPr>
          <a:xfrm>
            <a:off x="3342282" y="5842809"/>
            <a:ext cx="0" cy="163513"/>
          </a:xfrm>
          <a:prstGeom prst="rect">
            <a:avLst/>
          </a:prstGeom>
          <a:noFill/>
        </p:spPr>
        <p:txBody>
          <a:bodyPr wrap="none">
            <a:spAutoFit/>
          </a:bodyPr>
          <a:lstStyle/>
          <a:p>
            <a:pPr>
              <a:defRPr/>
            </a:pPr>
          </a:p>
        </p:txBody>
      </p:sp>
      <p:sp>
        <p:nvSpPr>
          <p:cNvPr id="13" name="TextBox 12"/>
          <p:cNvSpPr txBox="1"/>
          <p:nvPr/>
        </p:nvSpPr>
        <p:spPr>
          <a:xfrm>
            <a:off x="3248645" y="4860508"/>
            <a:ext cx="0" cy="248128"/>
          </a:xfrm>
          <a:prstGeom prst="rect">
            <a:avLst/>
          </a:prstGeom>
          <a:noFill/>
        </p:spPr>
        <p:txBody>
          <a:bodyPr wrap="none">
            <a:spAutoFit/>
          </a:bodyPr>
          <a:lstStyle/>
          <a:p>
            <a:pPr>
              <a:defRPr/>
            </a:pPr>
          </a:p>
        </p:txBody>
      </p:sp>
      <p:sp>
        <p:nvSpPr>
          <p:cNvPr id="14" name="TextBox 13"/>
          <p:cNvSpPr txBox="1"/>
          <p:nvPr/>
        </p:nvSpPr>
        <p:spPr>
          <a:xfrm>
            <a:off x="5018707" y="5427247"/>
            <a:ext cx="0" cy="620504"/>
          </a:xfrm>
          <a:prstGeom prst="rect">
            <a:avLst/>
          </a:prstGeom>
          <a:noFill/>
        </p:spPr>
        <p:txBody>
          <a:bodyPr wrap="none">
            <a:spAutoFit/>
          </a:bodyPr>
          <a:lstStyle/>
          <a:p>
            <a:pPr>
              <a:defRPr/>
            </a:pPr>
          </a:p>
        </p:txBody>
      </p:sp>
      <p:sp>
        <p:nvSpPr>
          <p:cNvPr id="15" name="TextBox 14"/>
          <p:cNvSpPr txBox="1"/>
          <p:nvPr/>
        </p:nvSpPr>
        <p:spPr>
          <a:xfrm>
            <a:off x="6207745" y="5417721"/>
            <a:ext cx="4762" cy="220662"/>
          </a:xfrm>
          <a:prstGeom prst="rect">
            <a:avLst/>
          </a:prstGeom>
          <a:noFill/>
        </p:spPr>
        <p:txBody>
          <a:bodyPr wrap="none">
            <a:spAutoFit/>
          </a:bodyPr>
          <a:lstStyle/>
          <a:p>
            <a:pPr>
              <a:defRPr/>
            </a:pPr>
          </a:p>
        </p:txBody>
      </p:sp>
      <p:sp>
        <p:nvSpPr>
          <p:cNvPr id="16" name="TextBox 15"/>
          <p:cNvSpPr txBox="1"/>
          <p:nvPr/>
        </p:nvSpPr>
        <p:spPr>
          <a:xfrm>
            <a:off x="2243136" y="4315099"/>
            <a:ext cx="393056" cy="523220"/>
          </a:xfrm>
          <a:prstGeom prst="rect">
            <a:avLst/>
          </a:prstGeom>
          <a:noFill/>
        </p:spPr>
        <p:txBody>
          <a:bodyPr wrap="none">
            <a:spAutoFit/>
          </a:bodyPr>
          <a:lstStyle/>
          <a:p>
            <a:pPr>
              <a:defRPr/>
            </a:pPr>
            <a:r>
              <a:t>A</a:t>
            </a:r>
          </a:p>
        </p:txBody>
      </p:sp>
      <p:sp>
        <p:nvSpPr>
          <p:cNvPr id="17" name="TextBox 16"/>
          <p:cNvSpPr txBox="1"/>
          <p:nvPr/>
        </p:nvSpPr>
        <p:spPr>
          <a:xfrm>
            <a:off x="8215932" y="4787483"/>
            <a:ext cx="450850" cy="317500"/>
          </a:xfrm>
          <a:prstGeom prst="rect">
            <a:avLst/>
          </a:prstGeom>
          <a:noFill/>
        </p:spPr>
        <p:txBody>
          <a:bodyPr wrap="none">
            <a:spAutoFit/>
          </a:bodyPr>
          <a:lstStyle/>
          <a:p>
            <a:pPr>
              <a:defRPr/>
            </a:pPr>
          </a:p>
        </p:txBody>
      </p:sp>
      <p:sp>
        <p:nvSpPr>
          <p:cNvPr id="18" name="TextBox 17"/>
          <p:cNvSpPr txBox="1"/>
          <p:nvPr/>
        </p:nvSpPr>
        <p:spPr>
          <a:xfrm>
            <a:off x="8307272" y="6136999"/>
            <a:ext cx="1415772" cy="307777"/>
          </a:xfrm>
          <a:prstGeom prst="rect">
            <a:avLst/>
          </a:prstGeom>
          <a:noFill/>
        </p:spPr>
        <p:txBody>
          <a:bodyPr wrap="none">
            <a:spAutoFit/>
          </a:bodyPr>
          <a:lstStyle/>
          <a:p>
            <a:pPr>
              <a:defRPr/>
            </a:pPr>
            <a:r>
              <a:t>222.222.222.221</a:t>
            </a:r>
          </a:p>
        </p:txBody>
      </p:sp>
      <p:sp>
        <p:nvSpPr>
          <p:cNvPr id="19" name="TextBox 18"/>
          <p:cNvSpPr txBox="1"/>
          <p:nvPr/>
        </p:nvSpPr>
        <p:spPr>
          <a:xfrm>
            <a:off x="8297391" y="6315866"/>
            <a:ext cx="1552284" cy="307777"/>
          </a:xfrm>
          <a:prstGeom prst="rect">
            <a:avLst/>
          </a:prstGeom>
          <a:noFill/>
        </p:spPr>
        <p:txBody>
          <a:bodyPr wrap="none">
            <a:spAutoFit/>
          </a:bodyPr>
          <a:lstStyle/>
          <a:p>
            <a:pPr>
              <a:defRPr/>
            </a:pPr>
            <a:r>
              <a:t>88-B2-2F-54-1A-0F</a:t>
            </a:r>
          </a:p>
        </p:txBody>
      </p:sp>
      <p:sp>
        <p:nvSpPr>
          <p:cNvPr id="20" name="TextBox 19"/>
          <p:cNvSpPr txBox="1"/>
          <p:nvPr/>
        </p:nvSpPr>
        <p:spPr>
          <a:xfrm>
            <a:off x="8156672" y="5684421"/>
            <a:ext cx="267105" cy="200926"/>
          </a:xfrm>
          <a:prstGeom prst="rect">
            <a:avLst/>
          </a:prstGeom>
          <a:noFill/>
        </p:spPr>
        <p:txBody>
          <a:bodyPr wrap="none">
            <a:spAutoFit/>
          </a:bodyPr>
          <a:lstStyle/>
          <a:p>
            <a:pPr>
              <a:defRPr/>
            </a:pPr>
          </a:p>
        </p:txBody>
      </p:sp>
      <p:sp>
        <p:nvSpPr>
          <p:cNvPr id="21" name="TextBox 20"/>
          <p:cNvSpPr txBox="1"/>
          <p:nvPr/>
        </p:nvSpPr>
        <p:spPr>
          <a:xfrm>
            <a:off x="7476157" y="4811296"/>
            <a:ext cx="765175" cy="1081088"/>
          </a:xfrm>
          <a:prstGeom prst="rect">
            <a:avLst/>
          </a:prstGeom>
          <a:noFill/>
        </p:spPr>
        <p:txBody>
          <a:bodyPr wrap="none">
            <a:spAutoFit/>
          </a:bodyPr>
          <a:lstStyle/>
          <a:p>
            <a:pPr>
              <a:defRPr/>
            </a:pPr>
          </a:p>
        </p:txBody>
      </p:sp>
      <p:sp>
        <p:nvSpPr>
          <p:cNvPr id="22" name="TextBox 21"/>
          <p:cNvSpPr txBox="1"/>
          <p:nvPr/>
        </p:nvSpPr>
        <p:spPr>
          <a:xfrm>
            <a:off x="9407316" y="4484341"/>
            <a:ext cx="380232" cy="523220"/>
          </a:xfrm>
          <a:prstGeom prst="rect">
            <a:avLst/>
          </a:prstGeom>
          <a:noFill/>
        </p:spPr>
        <p:txBody>
          <a:bodyPr wrap="none">
            <a:spAutoFit/>
          </a:bodyPr>
          <a:lstStyle/>
          <a:p>
            <a:pPr>
              <a:defRPr/>
            </a:pPr>
            <a:r>
              <a:t>B</a:t>
            </a:r>
          </a:p>
        </p:txBody>
      </p:sp>
      <p:sp>
        <p:nvSpPr>
          <p:cNvPr id="23" name="TextBox 22"/>
          <p:cNvSpPr txBox="1"/>
          <p:nvPr/>
        </p:nvSpPr>
        <p:spPr>
          <a:xfrm>
            <a:off x="3161022" y="4666815"/>
            <a:ext cx="119903" cy="255587"/>
          </a:xfrm>
          <a:prstGeom prst="rect">
            <a:avLst/>
          </a:prstGeom>
          <a:noFill/>
        </p:spPr>
        <p:txBody>
          <a:bodyPr wrap="none">
            <a:spAutoFit/>
          </a:bodyPr>
          <a:lstStyle/>
          <a:p>
            <a:pPr>
              <a:defRPr/>
            </a:pPr>
          </a:p>
        </p:txBody>
      </p:sp>
      <p:sp>
        <p:nvSpPr>
          <p:cNvPr id="24" name="TextBox 23"/>
          <p:cNvSpPr txBox="1"/>
          <p:nvPr/>
        </p:nvSpPr>
        <p:spPr>
          <a:xfrm>
            <a:off x="3271833" y="5687855"/>
            <a:ext cx="84261" cy="194751"/>
          </a:xfrm>
          <a:prstGeom prst="rect">
            <a:avLst/>
          </a:prstGeom>
          <a:noFill/>
        </p:spPr>
        <p:txBody>
          <a:bodyPr wrap="none">
            <a:spAutoFit/>
          </a:bodyPr>
          <a:lstStyle/>
          <a:p>
            <a:pPr>
              <a:defRPr/>
            </a:pPr>
          </a:p>
        </p:txBody>
      </p:sp>
      <p:sp>
        <p:nvSpPr>
          <p:cNvPr id="25" name="TextBox 24"/>
          <p:cNvSpPr txBox="1"/>
          <p:nvPr/>
        </p:nvSpPr>
        <p:spPr>
          <a:xfrm>
            <a:off x="8726575" y="4653061"/>
            <a:ext cx="119903" cy="255587"/>
          </a:xfrm>
          <a:prstGeom prst="rect">
            <a:avLst/>
          </a:prstGeom>
          <a:noFill/>
        </p:spPr>
        <p:txBody>
          <a:bodyPr wrap="none">
            <a:spAutoFit/>
          </a:bodyPr>
          <a:lstStyle/>
          <a:p>
            <a:pPr>
              <a:defRPr/>
            </a:pPr>
          </a:p>
        </p:txBody>
      </p:sp>
      <p:sp>
        <p:nvSpPr>
          <p:cNvPr id="26" name="TextBox 25"/>
          <p:cNvSpPr txBox="1"/>
          <p:nvPr/>
        </p:nvSpPr>
        <p:spPr>
          <a:xfrm>
            <a:off x="8496816" y="5784803"/>
            <a:ext cx="84261" cy="194751"/>
          </a:xfrm>
          <a:prstGeom prst="rect">
            <a:avLst/>
          </a:prstGeom>
          <a:noFill/>
        </p:spPr>
        <p:txBody>
          <a:bodyPr wrap="none">
            <a:spAutoFit/>
          </a:bodyPr>
          <a:lstStyle/>
          <a:p>
            <a:pPr>
              <a:defRPr/>
            </a:pPr>
          </a:p>
        </p:txBody>
      </p:sp>
      <p:sp>
        <p:nvSpPr>
          <p:cNvPr id="27" name="TextBox 26"/>
          <p:cNvSpPr txBox="1"/>
          <p:nvPr/>
        </p:nvSpPr>
        <p:spPr>
          <a:xfrm>
            <a:off x="1182960" y="2698439"/>
            <a:ext cx="3707092" cy="722313"/>
          </a:xfrm>
          <a:prstGeom prst="rect">
            <a:avLst/>
          </a:prstGeom>
          <a:noFill/>
        </p:spPr>
        <p:txBody>
          <a:bodyPr wrap="none">
            <a:spAutoFit/>
          </a:bodyPr>
          <a:lstStyle/>
          <a:p>
            <a:pPr>
              <a:defRPr/>
            </a:pPr>
            <a:r>
              <a:t>Transmits link-layer frame</a:t>
            </a:r>
          </a:p>
        </p:txBody>
      </p:sp>
      <p:sp>
        <p:nvSpPr>
          <p:cNvPr id="28" name="TextBox 27"/>
          <p:cNvSpPr txBox="1"/>
          <p:nvPr/>
        </p:nvSpPr>
        <p:spPr>
          <a:xfrm>
            <a:off x="1236521" y="1283045"/>
            <a:ext cx="10571166" cy="550862"/>
          </a:xfrm>
          <a:prstGeom prst="rect">
            <a:avLst/>
          </a:prstGeom>
          <a:noFill/>
        </p:spPr>
        <p:txBody>
          <a:bodyPr wrap="none">
            <a:spAutoFit/>
          </a:bodyPr>
          <a:lstStyle/>
          <a:p>
            <a:pPr>
              <a:defRPr/>
            </a:pPr>
            <a:r>
              <a:t>R determines outgoing interface, passes datagram with IP source A, destination B to link layer </a:t>
            </a:r>
          </a:p>
        </p:txBody>
      </p:sp>
      <p:sp>
        <p:nvSpPr>
          <p:cNvPr id="29" name="TextBox 28"/>
          <p:cNvSpPr txBox="1"/>
          <p:nvPr/>
        </p:nvSpPr>
        <p:spPr>
          <a:xfrm>
            <a:off x="1222717" y="1945029"/>
            <a:ext cx="10810254" cy="722313"/>
          </a:xfrm>
          <a:prstGeom prst="rect">
            <a:avLst/>
          </a:prstGeom>
          <a:noFill/>
        </p:spPr>
        <p:txBody>
          <a:bodyPr wrap="none">
            <a:spAutoFit/>
          </a:bodyPr>
          <a:lstStyle/>
          <a:p>
            <a:pPr>
              <a:defRPr/>
            </a:pPr>
            <a:r>
              <a:t>R creates link-layer frame containing A-to-B IP datagram. Frame destination address: B's MAC address</a:t>
            </a:r>
          </a:p>
        </p:txBody>
      </p:sp>
      <p:sp>
        <p:nvSpPr>
          <p:cNvPr id="30" name="TextBox 29"/>
          <p:cNvSpPr txBox="1"/>
          <p:nvPr/>
        </p:nvSpPr>
        <p:spPr>
          <a:xfrm>
            <a:off x="799112" y="135897"/>
            <a:ext cx="10515600" cy="1072686"/>
          </a:xfrm>
          <a:prstGeom prst="rect">
            <a:avLst/>
          </a:prstGeom>
          <a:noFill/>
        </p:spPr>
        <p:txBody>
          <a:bodyPr wrap="none">
            <a:spAutoFit/>
          </a:bodyPr>
          <a:lstStyle/>
          <a:p>
            <a:pPr>
              <a:defRPr/>
            </a:pPr>
            <a:r>
              <a:t>Sending to Another Network: </a:t>
            </a:r>
            <a:br/>
            <a:r>
              <a:t>MAC = Next Hop, IP = Final Destination</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10401"/>
            <a:ext cx="10515600" cy="662780"/>
          </a:xfrm>
          <a:prstGeom prst="rect">
            <a:avLst/>
          </a:prstGeom>
          <a:noFill/>
        </p:spPr>
        <p:txBody>
          <a:bodyPr wrap="none">
            <a:spAutoFit/>
          </a:bodyPr>
          <a:lstStyle/>
          <a:p>
            <a:pPr>
              <a:defRPr/>
            </a:pPr>
            <a:r>
              <a:t>Public Key Cryptography</a:t>
            </a:r>
          </a:p>
        </p:txBody>
      </p:sp>
      <p:sp>
        <p:nvSpPr>
          <p:cNvPr id="3" name="TextBox 2"/>
          <p:cNvSpPr txBox="1"/>
          <p:nvPr/>
        </p:nvSpPr>
        <p:spPr>
          <a:xfrm>
            <a:off x="838200" y="1027905"/>
            <a:ext cx="10515600" cy="5614558"/>
          </a:xfrm>
          <a:prstGeom prst="rect">
            <a:avLst/>
          </a:prstGeom>
          <a:noFill/>
        </p:spPr>
        <p:txBody>
          <a:bodyPr wrap="none">
            <a:spAutoFit/>
          </a:bodyPr>
          <a:lstStyle/>
          <a:p>
            <a:pPr>
              <a:defRPr/>
            </a:pPr>
            <a:r>
              <a:t>In public-key schemes, each person has two keys</a:t>
            </a:r>
          </a:p>
          <a:p>
            <a:pPr>
              <a:defRPr/>
            </a:pPr>
            <a:r>
              <a:t>KeyGen(): output a pair of public key and private key; every public key corresponds to one private key</a:t>
            </a:r>
          </a:p>
          <a:p>
            <a:pPr>
              <a:defRPr/>
            </a:pPr>
            <a:r>
              <a:t>Public key: available to anyone</a:t>
            </a:r>
          </a:p>
          <a:p>
            <a:pPr>
              <a:defRPr/>
            </a:pPr>
            <a:r>
              <a:t>Private key: known only to individual</a:t>
            </a:r>
          </a:p>
          <a:p>
            <a:pPr>
              <a:defRPr/>
            </a:pPr>
            <a:r>
              <a:t>Use cases</a:t>
            </a:r>
          </a:p>
          <a:p>
            <a:pPr>
              <a:defRPr/>
            </a:pPr>
            <a:r>
              <a:t>Confidentiality: </a:t>
            </a:r>
          </a:p>
          <a:p>
            <a:pPr>
              <a:defRPr/>
            </a:pPr>
            <a:r>
              <a:t>Encrypt using public key, decrypt using private key</a:t>
            </a:r>
          </a:p>
          <a:p>
            <a:pPr>
              <a:defRPr/>
            </a:pPr>
            <a:r>
              <a:t>Key management problem: Share symmetric key K</a:t>
            </a:r>
          </a:p>
          <a:p>
            <a:pPr>
              <a:defRPr/>
            </a:pPr>
            <a:r>
              <a:t>Integrity/Authentication: </a:t>
            </a:r>
          </a:p>
          <a:p>
            <a:pPr>
              <a:defRPr/>
            </a:pPr>
            <a:r>
              <a:t>Encrypt using private key, decrypt using public one</a:t>
            </a:r>
          </a:p>
          <a:p>
            <a:pPr>
              <a:defRPr/>
            </a:pPr>
            <a:r>
              <a:t>Digital Signature</a:t>
            </a:r>
          </a:p>
        </p:txBody>
      </p:sp>
    </p:spTree>
  </p:cSld>
  <p:clrMapOvr>
    <a:masterClrMapping/>
  </p:clrMapOvr>
</p:sld>
</file>

<file path=ppt/slides/slide6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96545" y="4606786"/>
            <a:ext cx="380232" cy="523220"/>
          </a:xfrm>
          <a:prstGeom prst="rect">
            <a:avLst/>
          </a:prstGeom>
          <a:noFill/>
        </p:spPr>
        <p:txBody>
          <a:bodyPr wrap="none">
            <a:spAutoFit/>
          </a:bodyPr>
          <a:lstStyle/>
          <a:p>
            <a:pPr>
              <a:defRPr/>
            </a:pPr>
            <a:r>
              <a:t>R</a:t>
            </a:r>
          </a:p>
        </p:txBody>
      </p:sp>
      <p:sp>
        <p:nvSpPr>
          <p:cNvPr id="3" name="TextBox 2"/>
          <p:cNvSpPr txBox="1"/>
          <p:nvPr/>
        </p:nvSpPr>
        <p:spPr>
          <a:xfrm>
            <a:off x="5140945" y="5749508"/>
            <a:ext cx="1585947" cy="307777"/>
          </a:xfrm>
          <a:prstGeom prst="rect">
            <a:avLst/>
          </a:prstGeom>
          <a:noFill/>
        </p:spPr>
        <p:txBody>
          <a:bodyPr wrap="none">
            <a:spAutoFit/>
          </a:bodyPr>
          <a:lstStyle/>
          <a:p>
            <a:pPr>
              <a:defRPr/>
            </a:pPr>
            <a:r>
              <a:t>1A-23-F9-CD-06-9B</a:t>
            </a:r>
          </a:p>
        </p:txBody>
      </p:sp>
      <p:sp>
        <p:nvSpPr>
          <p:cNvPr id="4" name="TextBox 3"/>
          <p:cNvSpPr txBox="1"/>
          <p:nvPr/>
        </p:nvSpPr>
        <p:spPr>
          <a:xfrm>
            <a:off x="5288582" y="5576471"/>
            <a:ext cx="1415772" cy="307777"/>
          </a:xfrm>
          <a:prstGeom prst="rect">
            <a:avLst/>
          </a:prstGeom>
          <a:noFill/>
        </p:spPr>
        <p:txBody>
          <a:bodyPr wrap="none">
            <a:spAutoFit/>
          </a:bodyPr>
          <a:lstStyle/>
          <a:p>
            <a:pPr>
              <a:defRPr/>
            </a:pPr>
            <a:r>
              <a:t>222.222.222.220</a:t>
            </a:r>
          </a:p>
        </p:txBody>
      </p:sp>
      <p:sp>
        <p:nvSpPr>
          <p:cNvPr id="5" name="TextBox 4"/>
          <p:cNvSpPr txBox="1"/>
          <p:nvPr/>
        </p:nvSpPr>
        <p:spPr>
          <a:xfrm>
            <a:off x="1983382" y="6174597"/>
            <a:ext cx="1634615" cy="307777"/>
          </a:xfrm>
          <a:prstGeom prst="rect">
            <a:avLst/>
          </a:prstGeom>
          <a:noFill/>
        </p:spPr>
        <p:txBody>
          <a:bodyPr wrap="none">
            <a:spAutoFit/>
          </a:bodyPr>
          <a:lstStyle/>
          <a:p>
            <a:pPr>
              <a:defRPr/>
            </a:pPr>
            <a:r>
              <a:t>CC-49-DE-D0-AB-7D</a:t>
            </a:r>
          </a:p>
        </p:txBody>
      </p:sp>
      <p:sp>
        <p:nvSpPr>
          <p:cNvPr id="6" name="TextBox 5"/>
          <p:cNvSpPr txBox="1"/>
          <p:nvPr/>
        </p:nvSpPr>
        <p:spPr>
          <a:xfrm>
            <a:off x="2183407" y="5985684"/>
            <a:ext cx="1415772" cy="307777"/>
          </a:xfrm>
          <a:prstGeom prst="rect">
            <a:avLst/>
          </a:prstGeom>
          <a:noFill/>
        </p:spPr>
        <p:txBody>
          <a:bodyPr wrap="none">
            <a:spAutoFit/>
          </a:bodyPr>
          <a:lstStyle/>
          <a:p>
            <a:pPr>
              <a:defRPr/>
            </a:pPr>
            <a:r>
              <a:t>111.111.111.112</a:t>
            </a:r>
          </a:p>
        </p:txBody>
      </p:sp>
      <p:sp>
        <p:nvSpPr>
          <p:cNvPr id="7" name="TextBox 6"/>
          <p:cNvSpPr txBox="1"/>
          <p:nvPr/>
        </p:nvSpPr>
        <p:spPr>
          <a:xfrm>
            <a:off x="1901438" y="5007006"/>
            <a:ext cx="1415772" cy="307777"/>
          </a:xfrm>
          <a:prstGeom prst="rect">
            <a:avLst/>
          </a:prstGeom>
          <a:noFill/>
        </p:spPr>
        <p:txBody>
          <a:bodyPr wrap="none">
            <a:spAutoFit/>
          </a:bodyPr>
          <a:lstStyle/>
          <a:p>
            <a:pPr>
              <a:defRPr/>
            </a:pPr>
            <a:r>
              <a:t>111.111.111.111</a:t>
            </a:r>
          </a:p>
        </p:txBody>
      </p:sp>
      <p:sp>
        <p:nvSpPr>
          <p:cNvPr id="8" name="TextBox 7"/>
          <p:cNvSpPr txBox="1"/>
          <p:nvPr/>
        </p:nvSpPr>
        <p:spPr>
          <a:xfrm>
            <a:off x="1799535" y="5196273"/>
            <a:ext cx="1535998" cy="307777"/>
          </a:xfrm>
          <a:prstGeom prst="rect">
            <a:avLst/>
          </a:prstGeom>
          <a:noFill/>
        </p:spPr>
        <p:txBody>
          <a:bodyPr wrap="none">
            <a:spAutoFit/>
          </a:bodyPr>
          <a:lstStyle/>
          <a:p>
            <a:pPr>
              <a:defRPr/>
            </a:pPr>
            <a:r>
              <a:t>74-29-9C-E8-FF-55</a:t>
            </a:r>
          </a:p>
        </p:txBody>
      </p:sp>
      <p:sp>
        <p:nvSpPr>
          <p:cNvPr id="9" name="TextBox 8"/>
          <p:cNvSpPr txBox="1"/>
          <p:nvPr/>
        </p:nvSpPr>
        <p:spPr>
          <a:xfrm>
            <a:off x="3637582" y="4808121"/>
            <a:ext cx="839788" cy="1069975"/>
          </a:xfrm>
          <a:prstGeom prst="rect">
            <a:avLst/>
          </a:prstGeom>
          <a:noFill/>
        </p:spPr>
        <p:txBody>
          <a:bodyPr wrap="none">
            <a:spAutoFit/>
          </a:bodyPr>
          <a:lstStyle/>
          <a:p>
            <a:pPr>
              <a:defRPr/>
            </a:pPr>
          </a:p>
        </p:txBody>
      </p:sp>
      <p:sp>
        <p:nvSpPr>
          <p:cNvPr id="10" name="TextBox 9"/>
          <p:cNvSpPr txBox="1"/>
          <p:nvPr/>
        </p:nvSpPr>
        <p:spPr>
          <a:xfrm>
            <a:off x="3334370" y="4787483"/>
            <a:ext cx="438150" cy="230188"/>
          </a:xfrm>
          <a:prstGeom prst="rect">
            <a:avLst/>
          </a:prstGeom>
          <a:noFill/>
        </p:spPr>
        <p:txBody>
          <a:bodyPr wrap="none">
            <a:spAutoFit/>
          </a:bodyPr>
          <a:lstStyle/>
          <a:p>
            <a:pPr>
              <a:defRPr/>
            </a:pPr>
          </a:p>
        </p:txBody>
      </p:sp>
      <p:sp>
        <p:nvSpPr>
          <p:cNvPr id="11" name="TextBox 10"/>
          <p:cNvSpPr txBox="1"/>
          <p:nvPr/>
        </p:nvSpPr>
        <p:spPr>
          <a:xfrm>
            <a:off x="3406935" y="5732045"/>
            <a:ext cx="283036" cy="54447"/>
          </a:xfrm>
          <a:prstGeom prst="rect">
            <a:avLst/>
          </a:prstGeom>
          <a:noFill/>
        </p:spPr>
        <p:txBody>
          <a:bodyPr wrap="none">
            <a:spAutoFit/>
          </a:bodyPr>
          <a:lstStyle/>
          <a:p>
            <a:pPr>
              <a:defRPr/>
            </a:pPr>
          </a:p>
        </p:txBody>
      </p:sp>
      <p:sp>
        <p:nvSpPr>
          <p:cNvPr id="12" name="TextBox 11"/>
          <p:cNvSpPr txBox="1"/>
          <p:nvPr/>
        </p:nvSpPr>
        <p:spPr>
          <a:xfrm>
            <a:off x="3342282" y="5842809"/>
            <a:ext cx="0" cy="163513"/>
          </a:xfrm>
          <a:prstGeom prst="rect">
            <a:avLst/>
          </a:prstGeom>
          <a:noFill/>
        </p:spPr>
        <p:txBody>
          <a:bodyPr wrap="none">
            <a:spAutoFit/>
          </a:bodyPr>
          <a:lstStyle/>
          <a:p>
            <a:pPr>
              <a:defRPr/>
            </a:pPr>
          </a:p>
        </p:txBody>
      </p:sp>
      <p:sp>
        <p:nvSpPr>
          <p:cNvPr id="13" name="TextBox 12"/>
          <p:cNvSpPr txBox="1"/>
          <p:nvPr/>
        </p:nvSpPr>
        <p:spPr>
          <a:xfrm>
            <a:off x="3248645" y="4860508"/>
            <a:ext cx="0" cy="248128"/>
          </a:xfrm>
          <a:prstGeom prst="rect">
            <a:avLst/>
          </a:prstGeom>
          <a:noFill/>
        </p:spPr>
        <p:txBody>
          <a:bodyPr wrap="none">
            <a:spAutoFit/>
          </a:bodyPr>
          <a:lstStyle/>
          <a:p>
            <a:pPr>
              <a:defRPr/>
            </a:pPr>
          </a:p>
        </p:txBody>
      </p:sp>
      <p:sp>
        <p:nvSpPr>
          <p:cNvPr id="14" name="TextBox 13"/>
          <p:cNvSpPr txBox="1"/>
          <p:nvPr/>
        </p:nvSpPr>
        <p:spPr>
          <a:xfrm>
            <a:off x="5018707" y="5427247"/>
            <a:ext cx="0" cy="620504"/>
          </a:xfrm>
          <a:prstGeom prst="rect">
            <a:avLst/>
          </a:prstGeom>
          <a:noFill/>
        </p:spPr>
        <p:txBody>
          <a:bodyPr wrap="none">
            <a:spAutoFit/>
          </a:bodyPr>
          <a:lstStyle/>
          <a:p>
            <a:pPr>
              <a:defRPr/>
            </a:pPr>
          </a:p>
        </p:txBody>
      </p:sp>
      <p:sp>
        <p:nvSpPr>
          <p:cNvPr id="15" name="TextBox 14"/>
          <p:cNvSpPr txBox="1"/>
          <p:nvPr/>
        </p:nvSpPr>
        <p:spPr>
          <a:xfrm>
            <a:off x="6207745" y="5417721"/>
            <a:ext cx="4762" cy="220662"/>
          </a:xfrm>
          <a:prstGeom prst="rect">
            <a:avLst/>
          </a:prstGeom>
          <a:noFill/>
        </p:spPr>
        <p:txBody>
          <a:bodyPr wrap="none">
            <a:spAutoFit/>
          </a:bodyPr>
          <a:lstStyle/>
          <a:p>
            <a:pPr>
              <a:defRPr/>
            </a:pPr>
          </a:p>
        </p:txBody>
      </p:sp>
      <p:sp>
        <p:nvSpPr>
          <p:cNvPr id="16" name="TextBox 15"/>
          <p:cNvSpPr txBox="1"/>
          <p:nvPr/>
        </p:nvSpPr>
        <p:spPr>
          <a:xfrm>
            <a:off x="2243136" y="4315099"/>
            <a:ext cx="393056" cy="523220"/>
          </a:xfrm>
          <a:prstGeom prst="rect">
            <a:avLst/>
          </a:prstGeom>
          <a:noFill/>
        </p:spPr>
        <p:txBody>
          <a:bodyPr wrap="none">
            <a:spAutoFit/>
          </a:bodyPr>
          <a:lstStyle/>
          <a:p>
            <a:pPr>
              <a:defRPr/>
            </a:pPr>
            <a:r>
              <a:t>A</a:t>
            </a:r>
          </a:p>
        </p:txBody>
      </p:sp>
      <p:sp>
        <p:nvSpPr>
          <p:cNvPr id="17" name="TextBox 16"/>
          <p:cNvSpPr txBox="1"/>
          <p:nvPr/>
        </p:nvSpPr>
        <p:spPr>
          <a:xfrm>
            <a:off x="8215932" y="4787483"/>
            <a:ext cx="450850" cy="317500"/>
          </a:xfrm>
          <a:prstGeom prst="rect">
            <a:avLst/>
          </a:prstGeom>
          <a:noFill/>
        </p:spPr>
        <p:txBody>
          <a:bodyPr wrap="none">
            <a:spAutoFit/>
          </a:bodyPr>
          <a:lstStyle/>
          <a:p>
            <a:pPr>
              <a:defRPr/>
            </a:pPr>
          </a:p>
        </p:txBody>
      </p:sp>
      <p:sp>
        <p:nvSpPr>
          <p:cNvPr id="18" name="TextBox 17"/>
          <p:cNvSpPr txBox="1"/>
          <p:nvPr/>
        </p:nvSpPr>
        <p:spPr>
          <a:xfrm>
            <a:off x="8307272" y="6136999"/>
            <a:ext cx="1415772" cy="307777"/>
          </a:xfrm>
          <a:prstGeom prst="rect">
            <a:avLst/>
          </a:prstGeom>
          <a:noFill/>
        </p:spPr>
        <p:txBody>
          <a:bodyPr wrap="none">
            <a:spAutoFit/>
          </a:bodyPr>
          <a:lstStyle/>
          <a:p>
            <a:pPr>
              <a:defRPr/>
            </a:pPr>
            <a:r>
              <a:t>222.222.222.221</a:t>
            </a:r>
          </a:p>
        </p:txBody>
      </p:sp>
      <p:sp>
        <p:nvSpPr>
          <p:cNvPr id="19" name="TextBox 18"/>
          <p:cNvSpPr txBox="1"/>
          <p:nvPr/>
        </p:nvSpPr>
        <p:spPr>
          <a:xfrm>
            <a:off x="8297391" y="6315866"/>
            <a:ext cx="1552284" cy="307777"/>
          </a:xfrm>
          <a:prstGeom prst="rect">
            <a:avLst/>
          </a:prstGeom>
          <a:noFill/>
        </p:spPr>
        <p:txBody>
          <a:bodyPr wrap="none">
            <a:spAutoFit/>
          </a:bodyPr>
          <a:lstStyle/>
          <a:p>
            <a:pPr>
              <a:defRPr/>
            </a:pPr>
            <a:r>
              <a:t>88-B2-2F-54-1A-0F</a:t>
            </a:r>
          </a:p>
        </p:txBody>
      </p:sp>
      <p:sp>
        <p:nvSpPr>
          <p:cNvPr id="20" name="TextBox 19"/>
          <p:cNvSpPr txBox="1"/>
          <p:nvPr/>
        </p:nvSpPr>
        <p:spPr>
          <a:xfrm>
            <a:off x="8156672" y="5684421"/>
            <a:ext cx="267105" cy="200926"/>
          </a:xfrm>
          <a:prstGeom prst="rect">
            <a:avLst/>
          </a:prstGeom>
          <a:noFill/>
        </p:spPr>
        <p:txBody>
          <a:bodyPr wrap="none">
            <a:spAutoFit/>
          </a:bodyPr>
          <a:lstStyle/>
          <a:p>
            <a:pPr>
              <a:defRPr/>
            </a:pPr>
          </a:p>
        </p:txBody>
      </p:sp>
      <p:sp>
        <p:nvSpPr>
          <p:cNvPr id="21" name="TextBox 20"/>
          <p:cNvSpPr txBox="1"/>
          <p:nvPr/>
        </p:nvSpPr>
        <p:spPr>
          <a:xfrm>
            <a:off x="7476157" y="4811296"/>
            <a:ext cx="765175" cy="1081088"/>
          </a:xfrm>
          <a:prstGeom prst="rect">
            <a:avLst/>
          </a:prstGeom>
          <a:noFill/>
        </p:spPr>
        <p:txBody>
          <a:bodyPr wrap="none">
            <a:spAutoFit/>
          </a:bodyPr>
          <a:lstStyle/>
          <a:p>
            <a:pPr>
              <a:defRPr/>
            </a:pPr>
          </a:p>
        </p:txBody>
      </p:sp>
      <p:sp>
        <p:nvSpPr>
          <p:cNvPr id="22" name="TextBox 21"/>
          <p:cNvSpPr txBox="1"/>
          <p:nvPr/>
        </p:nvSpPr>
        <p:spPr>
          <a:xfrm>
            <a:off x="9407316" y="4484341"/>
            <a:ext cx="380232" cy="523220"/>
          </a:xfrm>
          <a:prstGeom prst="rect">
            <a:avLst/>
          </a:prstGeom>
          <a:noFill/>
        </p:spPr>
        <p:txBody>
          <a:bodyPr wrap="none">
            <a:spAutoFit/>
          </a:bodyPr>
          <a:lstStyle/>
          <a:p>
            <a:pPr>
              <a:defRPr/>
            </a:pPr>
            <a:r>
              <a:t>B</a:t>
            </a:r>
          </a:p>
        </p:txBody>
      </p:sp>
      <p:sp>
        <p:nvSpPr>
          <p:cNvPr id="23" name="TextBox 22"/>
          <p:cNvSpPr txBox="1"/>
          <p:nvPr/>
        </p:nvSpPr>
        <p:spPr>
          <a:xfrm>
            <a:off x="3161022" y="4666815"/>
            <a:ext cx="119903" cy="255587"/>
          </a:xfrm>
          <a:prstGeom prst="rect">
            <a:avLst/>
          </a:prstGeom>
          <a:noFill/>
        </p:spPr>
        <p:txBody>
          <a:bodyPr wrap="none">
            <a:spAutoFit/>
          </a:bodyPr>
          <a:lstStyle/>
          <a:p>
            <a:pPr>
              <a:defRPr/>
            </a:pPr>
          </a:p>
        </p:txBody>
      </p:sp>
      <p:sp>
        <p:nvSpPr>
          <p:cNvPr id="24" name="TextBox 23"/>
          <p:cNvSpPr txBox="1"/>
          <p:nvPr/>
        </p:nvSpPr>
        <p:spPr>
          <a:xfrm>
            <a:off x="3271833" y="5687855"/>
            <a:ext cx="84261" cy="194751"/>
          </a:xfrm>
          <a:prstGeom prst="rect">
            <a:avLst/>
          </a:prstGeom>
          <a:noFill/>
        </p:spPr>
        <p:txBody>
          <a:bodyPr wrap="none">
            <a:spAutoFit/>
          </a:bodyPr>
          <a:lstStyle/>
          <a:p>
            <a:pPr>
              <a:defRPr/>
            </a:pPr>
          </a:p>
        </p:txBody>
      </p:sp>
      <p:sp>
        <p:nvSpPr>
          <p:cNvPr id="25" name="TextBox 24"/>
          <p:cNvSpPr txBox="1"/>
          <p:nvPr/>
        </p:nvSpPr>
        <p:spPr>
          <a:xfrm>
            <a:off x="8726575" y="4653061"/>
            <a:ext cx="119903" cy="255587"/>
          </a:xfrm>
          <a:prstGeom prst="rect">
            <a:avLst/>
          </a:prstGeom>
          <a:noFill/>
        </p:spPr>
        <p:txBody>
          <a:bodyPr wrap="none">
            <a:spAutoFit/>
          </a:bodyPr>
          <a:lstStyle/>
          <a:p>
            <a:pPr>
              <a:defRPr/>
            </a:pPr>
          </a:p>
        </p:txBody>
      </p:sp>
      <p:sp>
        <p:nvSpPr>
          <p:cNvPr id="26" name="TextBox 25"/>
          <p:cNvSpPr txBox="1"/>
          <p:nvPr/>
        </p:nvSpPr>
        <p:spPr>
          <a:xfrm>
            <a:off x="8496816" y="5784803"/>
            <a:ext cx="84261" cy="194751"/>
          </a:xfrm>
          <a:prstGeom prst="rect">
            <a:avLst/>
          </a:prstGeom>
          <a:noFill/>
        </p:spPr>
        <p:txBody>
          <a:bodyPr wrap="none">
            <a:spAutoFit/>
          </a:bodyPr>
          <a:lstStyle/>
          <a:p>
            <a:pPr>
              <a:defRPr/>
            </a:pPr>
          </a:p>
        </p:txBody>
      </p:sp>
      <p:sp>
        <p:nvSpPr>
          <p:cNvPr id="27" name="TextBox 26"/>
          <p:cNvSpPr txBox="1"/>
          <p:nvPr/>
        </p:nvSpPr>
        <p:spPr>
          <a:xfrm>
            <a:off x="1236522" y="1283045"/>
            <a:ext cx="7772400" cy="550862"/>
          </a:xfrm>
          <a:prstGeom prst="rect">
            <a:avLst/>
          </a:prstGeom>
          <a:noFill/>
        </p:spPr>
        <p:txBody>
          <a:bodyPr wrap="none">
            <a:spAutoFit/>
          </a:bodyPr>
          <a:lstStyle/>
          <a:p>
            <a:pPr>
              <a:defRPr/>
            </a:pPr>
            <a:r>
              <a:t>B receives frame, extracts IP datagram destination B </a:t>
            </a:r>
          </a:p>
        </p:txBody>
      </p:sp>
      <p:sp>
        <p:nvSpPr>
          <p:cNvPr id="28" name="TextBox 27"/>
          <p:cNvSpPr txBox="1"/>
          <p:nvPr/>
        </p:nvSpPr>
        <p:spPr>
          <a:xfrm>
            <a:off x="1222717" y="1759501"/>
            <a:ext cx="10810254" cy="722313"/>
          </a:xfrm>
          <a:prstGeom prst="rect">
            <a:avLst/>
          </a:prstGeom>
          <a:noFill/>
        </p:spPr>
        <p:txBody>
          <a:bodyPr wrap="none">
            <a:spAutoFit/>
          </a:bodyPr>
          <a:lstStyle/>
          <a:p>
            <a:pPr>
              <a:defRPr/>
            </a:pPr>
            <a:r>
              <a:t>B passes datagram up protocol stack to IP</a:t>
            </a:r>
          </a:p>
        </p:txBody>
      </p:sp>
      <p:sp>
        <p:nvSpPr>
          <p:cNvPr id="29" name="TextBox 28"/>
          <p:cNvSpPr txBox="1"/>
          <p:nvPr/>
        </p:nvSpPr>
        <p:spPr>
          <a:xfrm>
            <a:off x="799112" y="135897"/>
            <a:ext cx="10515600" cy="1072686"/>
          </a:xfrm>
          <a:prstGeom prst="rect">
            <a:avLst/>
          </a:prstGeom>
          <a:noFill/>
        </p:spPr>
        <p:txBody>
          <a:bodyPr wrap="none">
            <a:spAutoFit/>
          </a:bodyPr>
          <a:lstStyle/>
          <a:p>
            <a:pPr>
              <a:defRPr/>
            </a:pPr>
            <a:r>
              <a:t>Sending to Another Network: </a:t>
            </a:r>
            <a:br/>
            <a:r>
              <a:t>MAC = Next Hop, IP = Final Destination</a:t>
            </a:r>
          </a:p>
        </p:txBody>
      </p:sp>
    </p:spTree>
  </p:cSld>
  <p:clrMapOvr>
    <a:masterClrMapping/>
  </p:clrMapOvr>
</p:sld>
</file>

<file path=ppt/slides/slide6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7, Lecture 2: Link Layer</a:t>
            </a:r>
          </a:p>
        </p:txBody>
      </p:sp>
    </p:spTree>
  </p:cSld>
  <p:clrMapOvr>
    <a:masterClrMapping/>
  </p:clrMapOvr>
</p:sld>
</file>

<file path=ppt/slides/slide6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Error Detection and CRC </a:t>
            </a:r>
          </a:p>
          <a:p>
            <a:pPr>
              <a:defRPr/>
            </a:pPr>
            <a:r>
              <a:t>Synthesis: A Day in the Life of a Web Request </a:t>
            </a:r>
          </a:p>
          <a:p>
            <a:pPr>
              <a:defRPr/>
            </a:pPr>
          </a:p>
          <a:p>
            <a:pPr>
              <a:defRPr/>
            </a:pPr>
          </a:p>
        </p:txBody>
      </p:sp>
    </p:spTree>
  </p:cSld>
  <p:clrMapOvr>
    <a:masterClrMapping/>
  </p:clrMapOvr>
</p:sld>
</file>

<file path=ppt/slides/slide6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093843" y="2862471"/>
            <a:ext cx="596348" cy="2902226"/>
          </a:xfrm>
          <a:prstGeom prst="rect">
            <a:avLst/>
          </a:prstGeom>
          <a:noFill/>
        </p:spPr>
        <p:txBody>
          <a:bodyPr wrap="none">
            <a:spAutoFit/>
          </a:bodyPr>
          <a:lstStyle/>
          <a:p>
            <a:pPr>
              <a:defRPr/>
            </a:pPr>
          </a:p>
        </p:txBody>
      </p:sp>
      <p:sp>
        <p:nvSpPr>
          <p:cNvPr id="3" name="TextBox 2"/>
          <p:cNvSpPr txBox="1"/>
          <p:nvPr/>
        </p:nvSpPr>
        <p:spPr>
          <a:xfrm>
            <a:off x="838200" y="196337"/>
            <a:ext cx="10515600" cy="726609"/>
          </a:xfrm>
          <a:prstGeom prst="rect">
            <a:avLst/>
          </a:prstGeom>
          <a:noFill/>
        </p:spPr>
        <p:txBody>
          <a:bodyPr wrap="none">
            <a:spAutoFit/>
          </a:bodyPr>
          <a:lstStyle/>
          <a:p>
            <a:pPr>
              <a:defRPr/>
            </a:pPr>
            <a:r>
              <a:t>Error Detection</a:t>
            </a:r>
          </a:p>
        </p:txBody>
      </p:sp>
      <p:sp>
        <p:nvSpPr>
          <p:cNvPr id="4" name="TextBox 3"/>
          <p:cNvSpPr txBox="1"/>
          <p:nvPr/>
        </p:nvSpPr>
        <p:spPr>
          <a:xfrm>
            <a:off x="1161221" y="1236150"/>
            <a:ext cx="9869558" cy="954107"/>
          </a:xfrm>
          <a:prstGeom prst="rect">
            <a:avLst/>
          </a:prstGeom>
          <a:noFill/>
        </p:spPr>
        <p:txBody>
          <a:bodyPr wrap="none">
            <a:spAutoFit/>
          </a:bodyPr>
          <a:lstStyle/>
          <a:p>
            <a:pPr>
              <a:defRPr/>
            </a:pPr>
            <a:r>
              <a:t>EDC: error detection and correction bits (e.g., redundancy)</a:t>
            </a:r>
          </a:p>
          <a:p>
            <a:pPr>
              <a:defRPr/>
            </a:pPr>
            <a:r>
              <a:t>D:  data protected by error checking, may include header fields </a:t>
            </a:r>
          </a:p>
        </p:txBody>
      </p:sp>
      <p:sp>
        <p:nvSpPr>
          <p:cNvPr id="5" name="TextBox 4"/>
          <p:cNvSpPr txBox="1"/>
          <p:nvPr/>
        </p:nvSpPr>
        <p:spPr>
          <a:xfrm>
            <a:off x="7805194" y="3028121"/>
            <a:ext cx="3724197" cy="2831544"/>
          </a:xfrm>
          <a:prstGeom prst="rect">
            <a:avLst/>
          </a:prstGeom>
          <a:noFill/>
        </p:spPr>
        <p:txBody>
          <a:bodyPr wrap="none">
            <a:spAutoFit/>
          </a:bodyPr>
          <a:lstStyle/>
          <a:p>
            <a:pPr>
              <a:defRPr/>
            </a:pPr>
            <a:r>
              <a:t>Error detection not 100% reliable!</a:t>
            </a:r>
          </a:p>
          <a:p>
            <a:pPr>
              <a:defRPr/>
            </a:pPr>
            <a:r>
              <a:t>Protocol may miss some errors, but rarely</a:t>
            </a:r>
          </a:p>
          <a:p>
            <a:pPr>
              <a:defRPr/>
            </a:pPr>
            <a:r>
              <a:t>Larger EDC field yields better detection and correction</a:t>
            </a:r>
          </a:p>
        </p:txBody>
      </p:sp>
    </p:spTree>
  </p:cSld>
  <p:clrMapOvr>
    <a:masterClrMapping/>
  </p:clrMapOvr>
</p:sld>
</file>

<file path=ppt/slides/slide6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5687" y="247041"/>
            <a:ext cx="11100625" cy="894622"/>
          </a:xfrm>
          <a:prstGeom prst="rect">
            <a:avLst/>
          </a:prstGeom>
          <a:noFill/>
        </p:spPr>
        <p:txBody>
          <a:bodyPr wrap="none">
            <a:spAutoFit/>
          </a:bodyPr>
          <a:lstStyle/>
          <a:p>
            <a:pPr>
              <a:defRPr/>
            </a:pPr>
            <a:r>
              <a:t>Checksum (Review, see W3D2 UDP)</a:t>
            </a:r>
          </a:p>
        </p:txBody>
      </p:sp>
      <p:sp>
        <p:nvSpPr>
          <p:cNvPr id="3" name="TextBox 2"/>
          <p:cNvSpPr txBox="1"/>
          <p:nvPr/>
        </p:nvSpPr>
        <p:spPr>
          <a:xfrm>
            <a:off x="545687" y="2266121"/>
            <a:ext cx="5318968" cy="4478069"/>
          </a:xfrm>
          <a:prstGeom prst="rect">
            <a:avLst/>
          </a:prstGeom>
          <a:noFill/>
        </p:spPr>
        <p:txBody>
          <a:bodyPr wrap="none">
            <a:spAutoFit/>
          </a:bodyPr>
          <a:lstStyle/>
          <a:p>
            <a:pPr>
              <a:defRPr/>
            </a:pPr>
            <a:r>
              <a:t>Sender (UDP):</a:t>
            </a:r>
          </a:p>
          <a:p>
            <a:pPr>
              <a:defRPr/>
            </a:pPr>
            <a:r>
              <a:t>Prepare the UDP packet</a:t>
            </a:r>
          </a:p>
          <a:p>
            <a:pPr>
              <a:defRPr/>
            </a:pPr>
            <a:r>
              <a:t>Header: source &amp; destination port, checksum (initialized as 0)</a:t>
            </a:r>
          </a:p>
          <a:p>
            <a:pPr>
              <a:defRPr/>
            </a:pPr>
            <a:r>
              <a:t>Data: The actual payload</a:t>
            </a:r>
          </a:p>
          <a:p>
            <a:pPr>
              <a:defRPr/>
            </a:pPr>
            <a:r>
              <a:t>Create the pseudo-header</a:t>
            </a:r>
          </a:p>
          <a:p>
            <a:pPr>
              <a:defRPr/>
            </a:pPr>
            <a:r>
              <a:t>Source IP, destination IP, protocol number (17 for UDP), total length (header &amp; data)</a:t>
            </a:r>
          </a:p>
          <a:p>
            <a:pPr>
              <a:defRPr/>
            </a:pPr>
            <a:r>
              <a:t>Compute &amp; insert checksum</a:t>
            </a:r>
          </a:p>
          <a:p>
            <a:pPr>
              <a:defRPr/>
            </a:pPr>
            <a:r>
              <a:t>A special case: if the computed checksum is zero; it’s transmitted as 0xFFFF</a:t>
            </a:r>
          </a:p>
          <a:p>
            <a:pPr>
              <a:defRPr/>
            </a:pPr>
          </a:p>
        </p:txBody>
      </p:sp>
      <p:sp>
        <p:nvSpPr>
          <p:cNvPr id="4" name="TextBox 3"/>
          <p:cNvSpPr txBox="1"/>
          <p:nvPr/>
        </p:nvSpPr>
        <p:spPr>
          <a:xfrm>
            <a:off x="5864655" y="2266121"/>
            <a:ext cx="5728855" cy="4082476"/>
          </a:xfrm>
          <a:prstGeom prst="rect">
            <a:avLst/>
          </a:prstGeom>
          <a:noFill/>
        </p:spPr>
        <p:txBody>
          <a:bodyPr wrap="none">
            <a:spAutoFit/>
          </a:bodyPr>
          <a:lstStyle/>
          <a:p>
            <a:pPr>
              <a:defRPr/>
            </a:pPr>
            <a:r>
              <a:t>Receiver (UDP):</a:t>
            </a:r>
          </a:p>
          <a:p>
            <a:pPr>
              <a:defRPr/>
            </a:pPr>
            <a:r>
              <a:t>Receive the UDP packet</a:t>
            </a:r>
          </a:p>
          <a:p>
            <a:pPr>
              <a:defRPr/>
            </a:pPr>
            <a:r>
              <a:t>Rebuild the pseudo-header</a:t>
            </a:r>
          </a:p>
          <a:p>
            <a:pPr>
              <a:defRPr/>
            </a:pPr>
            <a:r>
              <a:t>Verify checksum of received segment:</a:t>
            </a:r>
          </a:p>
          <a:p>
            <a:pPr>
              <a:defRPr/>
            </a:pPr>
            <a:r>
              <a:t>Add everything together, verify if the result is all 1s (1111 1111 1111 1111)</a:t>
            </a:r>
          </a:p>
          <a:p>
            <a:pPr>
              <a:defRPr/>
            </a:pPr>
            <a:r>
              <a:t>Not all 1s  Error detected</a:t>
            </a:r>
          </a:p>
          <a:p>
            <a:pPr>
              <a:defRPr/>
            </a:pPr>
            <a:r>
              <a:t>All 1s  No error detected. But maybe errors nonetheless? More later ….</a:t>
            </a:r>
          </a:p>
          <a:p>
            <a:pPr>
              <a:defRPr/>
            </a:pPr>
          </a:p>
        </p:txBody>
      </p:sp>
      <p:sp>
        <p:nvSpPr>
          <p:cNvPr id="5" name="TextBox 4"/>
          <p:cNvSpPr txBox="1"/>
          <p:nvPr/>
        </p:nvSpPr>
        <p:spPr>
          <a:xfrm>
            <a:off x="472232" y="1338089"/>
            <a:ext cx="11247536" cy="484085"/>
          </a:xfrm>
          <a:prstGeom prst="rect">
            <a:avLst/>
          </a:prstGeom>
          <a:noFill/>
        </p:spPr>
        <p:txBody>
          <a:bodyPr wrap="none">
            <a:spAutoFit/>
          </a:bodyPr>
          <a:lstStyle/>
          <a:p>
            <a:pPr>
              <a:defRPr/>
            </a:pPr>
            <a:r>
              <a:t>Goal: Detect errors (i.e., flipped bits) in transmitted datagrams/segments</a:t>
            </a:r>
          </a:p>
        </p:txBody>
      </p:sp>
    </p:spTree>
  </p:cSld>
  <p:clrMapOvr>
    <a:masterClrMapping/>
  </p:clrMapOvr>
</p:sld>
</file>

<file path=ppt/slides/slide6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50830" y="26466"/>
            <a:ext cx="10515600" cy="690760"/>
          </a:xfrm>
          <a:prstGeom prst="rect">
            <a:avLst/>
          </a:prstGeom>
          <a:noFill/>
        </p:spPr>
        <p:txBody>
          <a:bodyPr wrap="none">
            <a:spAutoFit/>
          </a:bodyPr>
          <a:lstStyle/>
          <a:p>
            <a:pPr>
              <a:defRPr/>
            </a:pPr>
            <a:r>
              <a:t>Parity Checking</a:t>
            </a:r>
          </a:p>
        </p:txBody>
      </p:sp>
      <p:sp>
        <p:nvSpPr>
          <p:cNvPr id="3" name="TextBox 2"/>
          <p:cNvSpPr txBox="1"/>
          <p:nvPr/>
        </p:nvSpPr>
        <p:spPr>
          <a:xfrm>
            <a:off x="367285" y="586273"/>
            <a:ext cx="5406014" cy="1631216"/>
          </a:xfrm>
          <a:prstGeom prst="rect">
            <a:avLst/>
          </a:prstGeom>
          <a:noFill/>
        </p:spPr>
        <p:txBody>
          <a:bodyPr wrap="none">
            <a:spAutoFit/>
          </a:bodyPr>
          <a:lstStyle/>
          <a:p>
            <a:pPr>
              <a:defRPr/>
            </a:pPr>
            <a:r>
              <a:t>Single bit parity: </a:t>
            </a:r>
          </a:p>
          <a:p>
            <a:pPr>
              <a:defRPr/>
            </a:pPr>
            <a:r>
              <a:t>Add one extra bit to make the total number of 1s either even or odd</a:t>
            </a:r>
          </a:p>
          <a:p>
            <a:pPr>
              <a:defRPr/>
            </a:pPr>
            <a:r>
              <a:t>Detect single bit errors</a:t>
            </a:r>
          </a:p>
        </p:txBody>
      </p:sp>
      <p:sp>
        <p:nvSpPr>
          <p:cNvPr id="4" name="TextBox 3"/>
          <p:cNvSpPr txBox="1"/>
          <p:nvPr/>
        </p:nvSpPr>
        <p:spPr>
          <a:xfrm>
            <a:off x="908463" y="3581244"/>
            <a:ext cx="2407444" cy="382191"/>
          </a:xfrm>
          <a:prstGeom prst="rect">
            <a:avLst/>
          </a:prstGeom>
          <a:noFill/>
        </p:spPr>
        <p:txBody>
          <a:bodyPr wrap="none">
            <a:spAutoFit/>
          </a:bodyPr>
          <a:lstStyle/>
          <a:p>
            <a:pPr>
              <a:defRPr/>
            </a:pPr>
          </a:p>
        </p:txBody>
      </p:sp>
      <p:sp>
        <p:nvSpPr>
          <p:cNvPr id="5" name="TextBox 4"/>
          <p:cNvSpPr txBox="1"/>
          <p:nvPr/>
        </p:nvSpPr>
        <p:spPr>
          <a:xfrm>
            <a:off x="947753" y="3588388"/>
            <a:ext cx="2056973" cy="369332"/>
          </a:xfrm>
          <a:prstGeom prst="rect">
            <a:avLst/>
          </a:prstGeom>
          <a:noFill/>
        </p:spPr>
        <p:txBody>
          <a:bodyPr wrap="none">
            <a:spAutoFit/>
          </a:bodyPr>
          <a:lstStyle/>
          <a:p>
            <a:pPr>
              <a:defRPr/>
            </a:pPr>
            <a:r>
              <a:t>0111000110101011</a:t>
            </a:r>
          </a:p>
        </p:txBody>
      </p:sp>
      <p:sp>
        <p:nvSpPr>
          <p:cNvPr id="6" name="TextBox 5"/>
          <p:cNvSpPr txBox="1"/>
          <p:nvPr/>
        </p:nvSpPr>
        <p:spPr>
          <a:xfrm>
            <a:off x="1244445" y="4025809"/>
            <a:ext cx="1464791" cy="590931"/>
          </a:xfrm>
          <a:prstGeom prst="rect">
            <a:avLst/>
          </a:prstGeom>
          <a:noFill/>
        </p:spPr>
        <p:txBody>
          <a:bodyPr wrap="none">
            <a:spAutoFit/>
          </a:bodyPr>
          <a:lstStyle/>
          <a:p>
            <a:pPr>
              <a:defRPr/>
            </a:pPr>
            <a:r>
              <a:t>d (16) data bits, nine 1s</a:t>
            </a:r>
          </a:p>
        </p:txBody>
      </p:sp>
      <p:sp>
        <p:nvSpPr>
          <p:cNvPr id="7" name="TextBox 6"/>
          <p:cNvSpPr txBox="1"/>
          <p:nvPr/>
        </p:nvSpPr>
        <p:spPr>
          <a:xfrm>
            <a:off x="6400596" y="627043"/>
            <a:ext cx="5237174" cy="1723549"/>
          </a:xfrm>
          <a:prstGeom prst="rect">
            <a:avLst/>
          </a:prstGeom>
          <a:noFill/>
        </p:spPr>
        <p:txBody>
          <a:bodyPr wrap="none">
            <a:spAutoFit/>
          </a:bodyPr>
          <a:lstStyle/>
          <a:p>
            <a:pPr>
              <a:defRPr/>
            </a:pPr>
            <a:r>
              <a:t>Two-dimensional parity: </a:t>
            </a:r>
          </a:p>
          <a:p>
            <a:pPr>
              <a:defRPr/>
            </a:pPr>
            <a:r>
              <a:t>Detect and correct single bit errors (without  retransmission!)</a:t>
            </a:r>
          </a:p>
          <a:p>
            <a:pPr>
              <a:defRPr/>
            </a:pPr>
            <a:r>
              <a:t>See the even parity example below</a:t>
            </a:r>
          </a:p>
        </p:txBody>
      </p:sp>
      <p:sp>
        <p:nvSpPr>
          <p:cNvPr id="8" name="TextBox 7"/>
          <p:cNvSpPr txBox="1"/>
          <p:nvPr/>
        </p:nvSpPr>
        <p:spPr>
          <a:xfrm>
            <a:off x="6996399" y="5656116"/>
            <a:ext cx="981359" cy="369332"/>
          </a:xfrm>
          <a:prstGeom prst="rect">
            <a:avLst/>
          </a:prstGeom>
          <a:noFill/>
        </p:spPr>
        <p:txBody>
          <a:bodyPr wrap="none">
            <a:spAutoFit/>
          </a:bodyPr>
          <a:lstStyle/>
          <a:p>
            <a:pPr>
              <a:defRPr/>
            </a:pPr>
            <a:r>
              <a:t>0 0 1 0 1</a:t>
            </a:r>
          </a:p>
        </p:txBody>
      </p:sp>
      <p:sp>
        <p:nvSpPr>
          <p:cNvPr id="9" name="TextBox 8"/>
          <p:cNvSpPr txBox="1"/>
          <p:nvPr/>
        </p:nvSpPr>
        <p:spPr>
          <a:xfrm>
            <a:off x="7917960" y="4810150"/>
            <a:ext cx="301686" cy="369332"/>
          </a:xfrm>
          <a:prstGeom prst="rect">
            <a:avLst/>
          </a:prstGeom>
          <a:noFill/>
        </p:spPr>
        <p:txBody>
          <a:bodyPr wrap="none">
            <a:spAutoFit/>
          </a:bodyPr>
          <a:lstStyle/>
          <a:p>
            <a:pPr>
              <a:defRPr/>
            </a:pPr>
            <a:r>
              <a:t>1</a:t>
            </a:r>
          </a:p>
        </p:txBody>
      </p:sp>
      <p:sp>
        <p:nvSpPr>
          <p:cNvPr id="10" name="TextBox 9"/>
          <p:cNvSpPr txBox="1"/>
          <p:nvPr/>
        </p:nvSpPr>
        <p:spPr>
          <a:xfrm>
            <a:off x="7913410" y="5095616"/>
            <a:ext cx="301686" cy="369332"/>
          </a:xfrm>
          <a:prstGeom prst="rect">
            <a:avLst/>
          </a:prstGeom>
          <a:noFill/>
        </p:spPr>
        <p:txBody>
          <a:bodyPr wrap="none">
            <a:spAutoFit/>
          </a:bodyPr>
          <a:lstStyle/>
          <a:p>
            <a:pPr>
              <a:defRPr/>
            </a:pPr>
            <a:r>
              <a:t>0</a:t>
            </a:r>
          </a:p>
        </p:txBody>
      </p:sp>
      <p:sp>
        <p:nvSpPr>
          <p:cNvPr id="11" name="TextBox 10"/>
          <p:cNvSpPr txBox="1"/>
          <p:nvPr/>
        </p:nvSpPr>
        <p:spPr>
          <a:xfrm>
            <a:off x="7913410" y="5378806"/>
            <a:ext cx="301686" cy="369332"/>
          </a:xfrm>
          <a:prstGeom prst="rect">
            <a:avLst/>
          </a:prstGeom>
          <a:noFill/>
        </p:spPr>
        <p:txBody>
          <a:bodyPr wrap="none">
            <a:spAutoFit/>
          </a:bodyPr>
          <a:lstStyle/>
          <a:p>
            <a:pPr>
              <a:defRPr/>
            </a:pPr>
            <a:r>
              <a:t>1</a:t>
            </a:r>
          </a:p>
        </p:txBody>
      </p:sp>
      <p:sp>
        <p:nvSpPr>
          <p:cNvPr id="12" name="TextBox 11"/>
          <p:cNvSpPr txBox="1"/>
          <p:nvPr/>
        </p:nvSpPr>
        <p:spPr>
          <a:xfrm>
            <a:off x="7919097" y="5664273"/>
            <a:ext cx="301686" cy="369332"/>
          </a:xfrm>
          <a:prstGeom prst="rect">
            <a:avLst/>
          </a:prstGeom>
          <a:noFill/>
        </p:spPr>
        <p:txBody>
          <a:bodyPr wrap="none">
            <a:spAutoFit/>
          </a:bodyPr>
          <a:lstStyle/>
          <a:p>
            <a:pPr>
              <a:defRPr/>
            </a:pPr>
            <a:r>
              <a:t>0</a:t>
            </a:r>
          </a:p>
        </p:txBody>
      </p:sp>
      <p:sp>
        <p:nvSpPr>
          <p:cNvPr id="13" name="TextBox 12"/>
          <p:cNvSpPr txBox="1"/>
          <p:nvPr/>
        </p:nvSpPr>
        <p:spPr>
          <a:xfrm>
            <a:off x="5884529" y="4804713"/>
            <a:ext cx="1103507" cy="369332"/>
          </a:xfrm>
          <a:prstGeom prst="rect">
            <a:avLst/>
          </a:prstGeom>
          <a:noFill/>
        </p:spPr>
        <p:txBody>
          <a:bodyPr wrap="none">
            <a:spAutoFit/>
          </a:bodyPr>
          <a:lstStyle/>
          <a:p>
            <a:pPr>
              <a:defRPr/>
            </a:pPr>
            <a:r>
              <a:t>no errors:</a:t>
            </a:r>
          </a:p>
        </p:txBody>
      </p:sp>
      <p:sp>
        <p:nvSpPr>
          <p:cNvPr id="14" name="TextBox 13"/>
          <p:cNvSpPr txBox="1"/>
          <p:nvPr/>
        </p:nvSpPr>
        <p:spPr>
          <a:xfrm>
            <a:off x="347836" y="2143419"/>
            <a:ext cx="5662024" cy="1320361"/>
          </a:xfrm>
          <a:prstGeom prst="rect">
            <a:avLst/>
          </a:prstGeom>
          <a:noFill/>
        </p:spPr>
        <p:txBody>
          <a:bodyPr wrap="none">
            <a:spAutoFit/>
          </a:bodyPr>
          <a:lstStyle/>
          <a:p>
            <a:pPr>
              <a:defRPr/>
            </a:pPr>
            <a:r>
              <a:t>Even parity: </a:t>
            </a:r>
          </a:p>
          <a:p>
            <a:pPr>
              <a:defRPr/>
            </a:pPr>
            <a:r>
              <a:t>Total number of 1s (including the parity bit) should be even</a:t>
            </a:r>
          </a:p>
          <a:p>
            <a:pPr>
              <a:defRPr/>
            </a:pPr>
            <a:r>
              <a:t>Odd parity: </a:t>
            </a:r>
          </a:p>
          <a:p>
            <a:pPr>
              <a:defRPr/>
            </a:pPr>
            <a:r>
              <a:t>Total number of 1s (including the parity bit) should be odd</a:t>
            </a:r>
          </a:p>
        </p:txBody>
      </p:sp>
      <p:sp>
        <p:nvSpPr>
          <p:cNvPr id="15" name="TextBox 14"/>
          <p:cNvSpPr txBox="1"/>
          <p:nvPr/>
        </p:nvSpPr>
        <p:spPr>
          <a:xfrm>
            <a:off x="435075" y="6389262"/>
            <a:ext cx="10304825" cy="307777"/>
          </a:xfrm>
          <a:prstGeom prst="rect">
            <a:avLst/>
          </a:prstGeom>
          <a:noFill/>
        </p:spPr>
        <p:txBody>
          <a:bodyPr wrap="none">
            <a:spAutoFit/>
          </a:bodyPr>
          <a:lstStyle/>
          <a:p>
            <a:pPr>
              <a:defRPr/>
            </a:pPr>
            <a:r>
              <a:t>* Check out the online interactive exercises for more examples: http://gaia.cs.umass.edu/kurose_ross/interactive/2d_parity.php </a:t>
            </a:r>
          </a:p>
        </p:txBody>
      </p:sp>
      <p:sp>
        <p:nvSpPr>
          <p:cNvPr id="16" name="TextBox 15"/>
          <p:cNvSpPr txBox="1"/>
          <p:nvPr/>
        </p:nvSpPr>
        <p:spPr>
          <a:xfrm>
            <a:off x="347836" y="4709494"/>
            <a:ext cx="4888367" cy="1575816"/>
          </a:xfrm>
          <a:prstGeom prst="rect">
            <a:avLst/>
          </a:prstGeom>
          <a:noFill/>
        </p:spPr>
        <p:txBody>
          <a:bodyPr wrap="none">
            <a:spAutoFit/>
          </a:bodyPr>
          <a:lstStyle/>
          <a:p>
            <a:pPr>
              <a:defRPr/>
            </a:pPr>
            <a:r>
              <a:t>At receiver:</a:t>
            </a:r>
          </a:p>
          <a:p>
            <a:pPr>
              <a:defRPr/>
            </a:pPr>
            <a:r>
              <a:t>Compute parity of d received bits</a:t>
            </a:r>
          </a:p>
          <a:p>
            <a:pPr>
              <a:defRPr/>
            </a:pPr>
            <a:r>
              <a:t>Compare with received parity bit – if different than error detected</a:t>
            </a:r>
          </a:p>
        </p:txBody>
      </p:sp>
    </p:spTree>
  </p:cSld>
  <p:clrMapOvr>
    <a:masterClrMapping/>
  </p:clrMapOvr>
</p:sld>
</file>

<file path=ppt/slides/slide6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790656" y="47849"/>
            <a:ext cx="10515600" cy="894622"/>
          </a:xfrm>
          <a:prstGeom prst="rect">
            <a:avLst/>
          </a:prstGeom>
          <a:noFill/>
        </p:spPr>
        <p:txBody>
          <a:bodyPr wrap="none">
            <a:spAutoFit/>
          </a:bodyPr>
          <a:lstStyle/>
          <a:p>
            <a:pPr>
              <a:defRPr/>
            </a:pPr>
            <a:r>
              <a:t>Cyclic Redundancy Check (CRC)</a:t>
            </a:r>
          </a:p>
        </p:txBody>
      </p:sp>
      <p:sp>
        <p:nvSpPr>
          <p:cNvPr id="3" name="TextBox 2"/>
          <p:cNvSpPr txBox="1"/>
          <p:nvPr/>
        </p:nvSpPr>
        <p:spPr>
          <a:xfrm>
            <a:off x="774000" y="893105"/>
            <a:ext cx="10573954" cy="2195655"/>
          </a:xfrm>
          <a:prstGeom prst="rect">
            <a:avLst/>
          </a:prstGeom>
          <a:noFill/>
        </p:spPr>
        <p:txBody>
          <a:bodyPr wrap="none">
            <a:spAutoFit/>
          </a:bodyPr>
          <a:lstStyle/>
          <a:p>
            <a:pPr>
              <a:defRPr/>
            </a:pPr>
            <a:r>
              <a:t>More powerful error-detection coding</a:t>
            </a:r>
          </a:p>
          <a:p>
            <a:pPr>
              <a:defRPr/>
            </a:pPr>
            <a:r>
              <a:t>Treat data as a polynomial, divide by a generator polynomial (G), use remainder as checksum</a:t>
            </a:r>
          </a:p>
          <a:p>
            <a:pPr>
              <a:defRPr/>
            </a:pPr>
            <a:r>
              <a:t>D: data bits (given, think of these as a binary number)</a:t>
            </a:r>
          </a:p>
          <a:p>
            <a:pPr>
              <a:defRPr/>
            </a:pPr>
            <a:r>
              <a:t>G: bit pattern (generator), of r+1 bits (given, specified in CRC standard)</a:t>
            </a:r>
          </a:p>
        </p:txBody>
      </p:sp>
      <p:sp>
        <p:nvSpPr>
          <p:cNvPr id="4" name="TextBox 3"/>
          <p:cNvSpPr txBox="1"/>
          <p:nvPr/>
        </p:nvSpPr>
        <p:spPr>
          <a:xfrm>
            <a:off x="732301" y="4941861"/>
            <a:ext cx="11036502" cy="1868290"/>
          </a:xfrm>
          <a:prstGeom prst="rect">
            <a:avLst/>
          </a:prstGeom>
          <a:noFill/>
        </p:spPr>
        <p:txBody>
          <a:bodyPr wrap="none">
            <a:spAutoFit/>
          </a:bodyPr>
          <a:lstStyle/>
          <a:p>
            <a:pPr>
              <a:defRPr/>
            </a:pPr>
            <a:r>
              <a:t>Sender: compute r CRC bits, R, such that &lt;D,R&gt; exactly divisible by G (mod 2) </a:t>
            </a:r>
          </a:p>
          <a:p>
            <a:pPr>
              <a:defRPr/>
            </a:pPr>
            <a:r>
              <a:t>Receiver knows G, divides &lt;D,R&gt; by G.  If non-zero remainder: error detected!</a:t>
            </a:r>
          </a:p>
          <a:p>
            <a:pPr>
              <a:defRPr/>
            </a:pPr>
            <a:r>
              <a:t>Can detect all burst errors less than r+1 bits</a:t>
            </a:r>
          </a:p>
          <a:p>
            <a:pPr>
              <a:defRPr/>
            </a:pPr>
            <a:r>
              <a:t>Widely used in practice (Ethernet, 802.11 WiFi)</a:t>
            </a:r>
          </a:p>
        </p:txBody>
      </p:sp>
    </p:spTree>
  </p:cSld>
  <p:clrMapOvr>
    <a:masterClrMapping/>
  </p:clrMapOvr>
</p:sld>
</file>

<file path=ppt/slides/slide6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75611" y="32889"/>
            <a:ext cx="10515600" cy="894622"/>
          </a:xfrm>
          <a:prstGeom prst="rect">
            <a:avLst/>
          </a:prstGeom>
          <a:noFill/>
        </p:spPr>
        <p:txBody>
          <a:bodyPr wrap="none">
            <a:spAutoFit/>
          </a:bodyPr>
          <a:lstStyle/>
          <a:p>
            <a:pPr>
              <a:defRPr/>
            </a:pPr>
            <a:r>
              <a:t>Cyclic Redundancy Check (CRC): Example</a:t>
            </a:r>
          </a:p>
        </p:txBody>
      </p:sp>
      <p:sp>
        <p:nvSpPr>
          <p:cNvPr id="3" name="TextBox 2"/>
          <p:cNvSpPr txBox="1"/>
          <p:nvPr/>
        </p:nvSpPr>
        <p:spPr>
          <a:xfrm>
            <a:off x="52110" y="1056655"/>
            <a:ext cx="5236685" cy="1335157"/>
          </a:xfrm>
          <a:prstGeom prst="rect">
            <a:avLst/>
          </a:prstGeom>
          <a:noFill/>
        </p:spPr>
        <p:txBody>
          <a:bodyPr wrap="none">
            <a:spAutoFit/>
          </a:bodyPr>
          <a:lstStyle/>
          <a:p>
            <a:pPr>
              <a:defRPr/>
            </a:pPr>
            <a:r>
              <a:t>Sender wants to compute R, such that:</a:t>
            </a:r>
          </a:p>
          <a:p>
            <a:pPr>
              <a:defRPr/>
            </a:pPr>
            <a:r>
              <a:t>D . 2r  XOR  R = nG</a:t>
            </a:r>
          </a:p>
        </p:txBody>
      </p:sp>
      <p:sp>
        <p:nvSpPr>
          <p:cNvPr id="4" name="TextBox 3"/>
          <p:cNvSpPr txBox="1"/>
          <p:nvPr/>
        </p:nvSpPr>
        <p:spPr>
          <a:xfrm>
            <a:off x="352166" y="6173238"/>
            <a:ext cx="5675596" cy="523220"/>
          </a:xfrm>
          <a:prstGeom prst="rect">
            <a:avLst/>
          </a:prstGeom>
          <a:noFill/>
        </p:spPr>
        <p:txBody>
          <a:bodyPr wrap="none">
            <a:spAutoFit/>
          </a:bodyPr>
          <a:lstStyle/>
          <a:p>
            <a:pPr>
              <a:defRPr/>
            </a:pPr>
            <a:r>
              <a:t>Check out the online interactive exercises for more examples:</a:t>
            </a:r>
          </a:p>
          <a:p>
            <a:pPr>
              <a:defRPr/>
            </a:pPr>
            <a:r>
              <a:t>       http://gaia.cs.umass.edu/kurose_ross/interactive/CRC.php </a:t>
            </a:r>
          </a:p>
        </p:txBody>
      </p:sp>
      <p:sp>
        <p:nvSpPr>
          <p:cNvPr id="5" name="TextBox 4"/>
          <p:cNvSpPr txBox="1"/>
          <p:nvPr/>
        </p:nvSpPr>
        <p:spPr>
          <a:xfrm>
            <a:off x="52110" y="2379691"/>
            <a:ext cx="5252642" cy="946855"/>
          </a:xfrm>
          <a:prstGeom prst="rect">
            <a:avLst/>
          </a:prstGeom>
          <a:noFill/>
        </p:spPr>
        <p:txBody>
          <a:bodyPr wrap="none">
            <a:spAutoFit/>
          </a:bodyPr>
          <a:lstStyle/>
          <a:p>
            <a:pPr>
              <a:defRPr/>
            </a:pPr>
            <a:r>
              <a:t>... or equivalently (XOR R both sides):</a:t>
            </a:r>
          </a:p>
          <a:p>
            <a:pPr>
              <a:defRPr/>
            </a:pPr>
            <a:r>
              <a:t>D . 2r = nG  XOR  R </a:t>
            </a:r>
          </a:p>
        </p:txBody>
      </p:sp>
      <p:sp>
        <p:nvSpPr>
          <p:cNvPr id="6" name="TextBox 5"/>
          <p:cNvSpPr txBox="1"/>
          <p:nvPr/>
        </p:nvSpPr>
        <p:spPr>
          <a:xfrm>
            <a:off x="52110" y="3314425"/>
            <a:ext cx="4984888" cy="1354412"/>
          </a:xfrm>
          <a:prstGeom prst="rect">
            <a:avLst/>
          </a:prstGeom>
          <a:noFill/>
        </p:spPr>
        <p:txBody>
          <a:bodyPr wrap="none">
            <a:spAutoFit/>
          </a:bodyPr>
          <a:lstStyle/>
          <a:p>
            <a:pPr>
              <a:defRPr/>
            </a:pPr>
            <a:r>
              <a:t> ... which says:  </a:t>
            </a:r>
          </a:p>
          <a:p>
            <a:pPr>
              <a:defRPr/>
            </a:pPr>
            <a:r>
              <a:t>   if we divide D . 2r by G, we want remainder R to satisfy:</a:t>
            </a:r>
          </a:p>
        </p:txBody>
      </p:sp>
      <p:sp>
        <p:nvSpPr>
          <p:cNvPr id="7" name="TextBox 6"/>
          <p:cNvSpPr txBox="1"/>
          <p:nvPr/>
        </p:nvSpPr>
        <p:spPr>
          <a:xfrm>
            <a:off x="7942223" y="2571903"/>
            <a:ext cx="1220206" cy="461665"/>
          </a:xfrm>
          <a:prstGeom prst="rect">
            <a:avLst/>
          </a:prstGeom>
          <a:noFill/>
        </p:spPr>
        <p:txBody>
          <a:bodyPr wrap="none">
            <a:spAutoFit/>
          </a:bodyPr>
          <a:lstStyle/>
          <a:p>
            <a:pPr>
              <a:defRPr/>
            </a:pPr>
            <a:r>
              <a:t>1  0  0  1</a:t>
            </a:r>
          </a:p>
        </p:txBody>
      </p:sp>
      <p:sp>
        <p:nvSpPr>
          <p:cNvPr id="8" name="TextBox 7"/>
          <p:cNvSpPr txBox="1"/>
          <p:nvPr/>
        </p:nvSpPr>
        <p:spPr>
          <a:xfrm>
            <a:off x="8512067" y="3466425"/>
            <a:ext cx="1220206" cy="461665"/>
          </a:xfrm>
          <a:prstGeom prst="rect">
            <a:avLst/>
          </a:prstGeom>
          <a:noFill/>
        </p:spPr>
        <p:txBody>
          <a:bodyPr wrap="none">
            <a:spAutoFit/>
          </a:bodyPr>
          <a:lstStyle/>
          <a:p>
            <a:pPr>
              <a:defRPr/>
            </a:pPr>
            <a:r>
              <a:t>1  0  1  0</a:t>
            </a:r>
          </a:p>
        </p:txBody>
      </p:sp>
      <p:sp>
        <p:nvSpPr>
          <p:cNvPr id="9" name="TextBox 8"/>
          <p:cNvSpPr txBox="1"/>
          <p:nvPr/>
        </p:nvSpPr>
        <p:spPr>
          <a:xfrm>
            <a:off x="8512068" y="2876706"/>
            <a:ext cx="926857" cy="461665"/>
          </a:xfrm>
          <a:prstGeom prst="rect">
            <a:avLst/>
          </a:prstGeom>
          <a:noFill/>
        </p:spPr>
        <p:txBody>
          <a:bodyPr wrap="none">
            <a:spAutoFit/>
          </a:bodyPr>
          <a:lstStyle/>
          <a:p>
            <a:pPr>
              <a:defRPr/>
            </a:pPr>
            <a:r>
              <a:t>1  0  1</a:t>
            </a:r>
          </a:p>
        </p:txBody>
      </p:sp>
      <p:sp>
        <p:nvSpPr>
          <p:cNvPr id="10" name="TextBox 9"/>
          <p:cNvSpPr txBox="1"/>
          <p:nvPr/>
        </p:nvSpPr>
        <p:spPr>
          <a:xfrm>
            <a:off x="8525318" y="3181508"/>
            <a:ext cx="926857" cy="461665"/>
          </a:xfrm>
          <a:prstGeom prst="rect">
            <a:avLst/>
          </a:prstGeom>
          <a:noFill/>
        </p:spPr>
        <p:txBody>
          <a:bodyPr wrap="none">
            <a:spAutoFit/>
          </a:bodyPr>
          <a:lstStyle/>
          <a:p>
            <a:pPr>
              <a:defRPr/>
            </a:pPr>
            <a:r>
              <a:t>0  0  0</a:t>
            </a:r>
          </a:p>
        </p:txBody>
      </p:sp>
      <p:sp>
        <p:nvSpPr>
          <p:cNvPr id="11" name="TextBox 10"/>
          <p:cNvSpPr txBox="1"/>
          <p:nvPr/>
        </p:nvSpPr>
        <p:spPr>
          <a:xfrm>
            <a:off x="8518692" y="3764599"/>
            <a:ext cx="1220206" cy="461665"/>
          </a:xfrm>
          <a:prstGeom prst="rect">
            <a:avLst/>
          </a:prstGeom>
          <a:noFill/>
        </p:spPr>
        <p:txBody>
          <a:bodyPr wrap="none">
            <a:spAutoFit/>
          </a:bodyPr>
          <a:lstStyle/>
          <a:p>
            <a:pPr>
              <a:defRPr/>
            </a:pPr>
            <a:r>
              <a:t>1  0  0  1</a:t>
            </a:r>
          </a:p>
        </p:txBody>
      </p:sp>
      <p:sp>
        <p:nvSpPr>
          <p:cNvPr id="12" name="TextBox 11"/>
          <p:cNvSpPr txBox="1"/>
          <p:nvPr/>
        </p:nvSpPr>
        <p:spPr>
          <a:xfrm>
            <a:off x="9525476" y="1876161"/>
            <a:ext cx="1064715" cy="461665"/>
          </a:xfrm>
          <a:prstGeom prst="rect">
            <a:avLst/>
          </a:prstGeom>
          <a:noFill/>
        </p:spPr>
        <p:txBody>
          <a:bodyPr wrap="none">
            <a:spAutoFit/>
          </a:bodyPr>
          <a:lstStyle/>
          <a:p>
            <a:pPr>
              <a:defRPr/>
            </a:pPr>
            <a:r>
              <a:t>  0  1  1</a:t>
            </a:r>
          </a:p>
        </p:txBody>
      </p:sp>
      <p:sp>
        <p:nvSpPr>
          <p:cNvPr id="13" name="TextBox 12"/>
          <p:cNvSpPr txBox="1"/>
          <p:nvPr/>
        </p:nvSpPr>
        <p:spPr>
          <a:xfrm>
            <a:off x="10261353" y="2962843"/>
            <a:ext cx="405880" cy="523220"/>
          </a:xfrm>
          <a:prstGeom prst="rect">
            <a:avLst/>
          </a:prstGeom>
          <a:noFill/>
        </p:spPr>
        <p:txBody>
          <a:bodyPr wrap="none">
            <a:spAutoFit/>
          </a:bodyPr>
          <a:lstStyle/>
          <a:p>
            <a:pPr>
              <a:defRPr/>
            </a:pPr>
            <a:r>
              <a:t>D</a:t>
            </a:r>
          </a:p>
        </p:txBody>
      </p:sp>
      <p:sp>
        <p:nvSpPr>
          <p:cNvPr id="14" name="TextBox 13"/>
          <p:cNvSpPr txBox="1"/>
          <p:nvPr/>
        </p:nvSpPr>
        <p:spPr>
          <a:xfrm>
            <a:off x="9963178" y="6388529"/>
            <a:ext cx="380232" cy="523220"/>
          </a:xfrm>
          <a:prstGeom prst="rect">
            <a:avLst/>
          </a:prstGeom>
          <a:noFill/>
        </p:spPr>
        <p:txBody>
          <a:bodyPr wrap="none">
            <a:spAutoFit/>
          </a:bodyPr>
          <a:lstStyle/>
          <a:p>
            <a:pPr>
              <a:defRPr/>
            </a:pPr>
            <a:r>
              <a:t>R</a:t>
            </a:r>
          </a:p>
        </p:txBody>
      </p:sp>
      <p:sp>
        <p:nvSpPr>
          <p:cNvPr id="15" name="TextBox 14"/>
          <p:cNvSpPr txBox="1"/>
          <p:nvPr/>
        </p:nvSpPr>
        <p:spPr>
          <a:xfrm>
            <a:off x="10011979" y="6034930"/>
            <a:ext cx="185531" cy="680698"/>
          </a:xfrm>
          <a:prstGeom prst="rect">
            <a:avLst/>
          </a:prstGeom>
          <a:noFill/>
        </p:spPr>
        <p:txBody>
          <a:bodyPr wrap="none">
            <a:spAutoFit/>
          </a:bodyPr>
          <a:lstStyle/>
          <a:p>
            <a:pPr>
              <a:defRPr/>
            </a:pPr>
          </a:p>
        </p:txBody>
      </p:sp>
      <p:sp>
        <p:nvSpPr>
          <p:cNvPr id="16" name="TextBox 15"/>
          <p:cNvSpPr txBox="1"/>
          <p:nvPr/>
        </p:nvSpPr>
        <p:spPr>
          <a:xfrm>
            <a:off x="9668716" y="2247225"/>
            <a:ext cx="926857" cy="461665"/>
          </a:xfrm>
          <a:prstGeom prst="rect">
            <a:avLst/>
          </a:prstGeom>
          <a:noFill/>
        </p:spPr>
        <p:txBody>
          <a:bodyPr wrap="none">
            <a:spAutoFit/>
          </a:bodyPr>
          <a:lstStyle/>
          <a:p>
            <a:pPr>
              <a:defRPr/>
            </a:pPr>
            <a:r>
              <a:t>0  0  0</a:t>
            </a:r>
          </a:p>
        </p:txBody>
      </p:sp>
      <p:sp>
        <p:nvSpPr>
          <p:cNvPr id="17" name="TextBox 16"/>
          <p:cNvSpPr txBox="1"/>
          <p:nvPr/>
        </p:nvSpPr>
        <p:spPr>
          <a:xfrm>
            <a:off x="7935597" y="2253850"/>
            <a:ext cx="1806905" cy="461665"/>
          </a:xfrm>
          <a:prstGeom prst="rect">
            <a:avLst/>
          </a:prstGeom>
          <a:noFill/>
        </p:spPr>
        <p:txBody>
          <a:bodyPr wrap="none">
            <a:spAutoFit/>
          </a:bodyPr>
          <a:lstStyle/>
          <a:p>
            <a:pPr>
              <a:defRPr/>
            </a:pPr>
            <a:r>
              <a:t>1  0  1  1  1  0</a:t>
            </a:r>
          </a:p>
        </p:txBody>
      </p:sp>
      <p:sp>
        <p:nvSpPr>
          <p:cNvPr id="18" name="TextBox 17"/>
          <p:cNvSpPr txBox="1"/>
          <p:nvPr/>
        </p:nvSpPr>
        <p:spPr>
          <a:xfrm>
            <a:off x="7975355" y="2306861"/>
            <a:ext cx="2597426" cy="331304"/>
          </a:xfrm>
          <a:prstGeom prst="rect">
            <a:avLst/>
          </a:prstGeom>
          <a:noFill/>
        </p:spPr>
        <p:txBody>
          <a:bodyPr wrap="none">
            <a:spAutoFit/>
          </a:bodyPr>
          <a:lstStyle/>
          <a:p>
            <a:pPr>
              <a:defRPr/>
            </a:pPr>
          </a:p>
        </p:txBody>
      </p:sp>
      <p:sp>
        <p:nvSpPr>
          <p:cNvPr id="19" name="TextBox 18"/>
          <p:cNvSpPr txBox="1"/>
          <p:nvPr/>
        </p:nvSpPr>
        <p:spPr>
          <a:xfrm>
            <a:off x="10639036" y="2969470"/>
            <a:ext cx="1482009" cy="523220"/>
          </a:xfrm>
          <a:prstGeom prst="rect">
            <a:avLst/>
          </a:prstGeom>
          <a:noFill/>
        </p:spPr>
        <p:txBody>
          <a:bodyPr wrap="none">
            <a:spAutoFit/>
          </a:bodyPr>
          <a:lstStyle/>
          <a:p>
            <a:pPr>
              <a:defRPr/>
            </a:pPr>
            <a:r>
              <a:t>2r   (here, r=3)</a:t>
            </a:r>
          </a:p>
        </p:txBody>
      </p:sp>
      <p:sp>
        <p:nvSpPr>
          <p:cNvPr id="20" name="TextBox 19"/>
          <p:cNvSpPr txBox="1"/>
          <p:nvPr/>
        </p:nvSpPr>
        <p:spPr>
          <a:xfrm>
            <a:off x="10489955" y="3062233"/>
            <a:ext cx="312906" cy="400110"/>
          </a:xfrm>
          <a:prstGeom prst="rect">
            <a:avLst/>
          </a:prstGeom>
          <a:noFill/>
        </p:spPr>
        <p:txBody>
          <a:bodyPr wrap="none">
            <a:spAutoFit/>
          </a:bodyPr>
          <a:lstStyle/>
          <a:p>
            <a:pPr>
              <a:defRPr/>
            </a:pPr>
            <a:r>
              <a:t>*</a:t>
            </a:r>
          </a:p>
        </p:txBody>
      </p:sp>
      <p:sp>
        <p:nvSpPr>
          <p:cNvPr id="21" name="TextBox 20"/>
          <p:cNvSpPr txBox="1"/>
          <p:nvPr/>
        </p:nvSpPr>
        <p:spPr>
          <a:xfrm>
            <a:off x="8786433" y="1866697"/>
            <a:ext cx="340158" cy="461665"/>
          </a:xfrm>
          <a:prstGeom prst="rect">
            <a:avLst/>
          </a:prstGeom>
          <a:noFill/>
        </p:spPr>
        <p:txBody>
          <a:bodyPr wrap="none">
            <a:spAutoFit/>
          </a:bodyPr>
          <a:lstStyle/>
          <a:p>
            <a:pPr>
              <a:defRPr/>
            </a:pPr>
            <a:r>
              <a:t>1</a:t>
            </a:r>
          </a:p>
        </p:txBody>
      </p:sp>
      <p:sp>
        <p:nvSpPr>
          <p:cNvPr id="22" name="TextBox 21"/>
          <p:cNvSpPr txBox="1"/>
          <p:nvPr/>
        </p:nvSpPr>
        <p:spPr>
          <a:xfrm>
            <a:off x="9073304" y="1875662"/>
            <a:ext cx="340158" cy="461665"/>
          </a:xfrm>
          <a:prstGeom prst="rect">
            <a:avLst/>
          </a:prstGeom>
          <a:noFill/>
        </p:spPr>
        <p:txBody>
          <a:bodyPr wrap="none">
            <a:spAutoFit/>
          </a:bodyPr>
          <a:lstStyle/>
          <a:p>
            <a:pPr>
              <a:defRPr/>
            </a:pPr>
            <a:r>
              <a:t>0</a:t>
            </a:r>
          </a:p>
        </p:txBody>
      </p:sp>
      <p:sp>
        <p:nvSpPr>
          <p:cNvPr id="23" name="TextBox 22"/>
          <p:cNvSpPr txBox="1"/>
          <p:nvPr/>
        </p:nvSpPr>
        <p:spPr>
          <a:xfrm>
            <a:off x="9360175" y="1866697"/>
            <a:ext cx="340158" cy="461665"/>
          </a:xfrm>
          <a:prstGeom prst="rect">
            <a:avLst/>
          </a:prstGeom>
          <a:noFill/>
        </p:spPr>
        <p:txBody>
          <a:bodyPr wrap="none">
            <a:spAutoFit/>
          </a:bodyPr>
          <a:lstStyle/>
          <a:p>
            <a:pPr>
              <a:defRPr/>
            </a:pPr>
            <a:r>
              <a:t>1</a:t>
            </a:r>
          </a:p>
        </p:txBody>
      </p:sp>
      <p:sp>
        <p:nvSpPr>
          <p:cNvPr id="24" name="TextBox 23"/>
          <p:cNvSpPr txBox="1"/>
          <p:nvPr/>
        </p:nvSpPr>
        <p:spPr>
          <a:xfrm>
            <a:off x="3323190" y="5055837"/>
            <a:ext cx="1905715" cy="722955"/>
          </a:xfrm>
          <a:prstGeom prst="rect">
            <a:avLst/>
          </a:prstGeom>
          <a:noFill/>
        </p:spPr>
        <p:txBody>
          <a:bodyPr wrap="none">
            <a:spAutoFit/>
          </a:bodyPr>
          <a:lstStyle/>
          <a:p>
            <a:pPr>
              <a:defRPr/>
            </a:pPr>
            <a:r>
              <a:t>algorithm for </a:t>
            </a:r>
          </a:p>
          <a:p>
            <a:pPr>
              <a:defRPr/>
            </a:pPr>
            <a:r>
              <a:t>computing R</a:t>
            </a:r>
          </a:p>
        </p:txBody>
      </p:sp>
      <p:sp>
        <p:nvSpPr>
          <p:cNvPr id="25" name="TextBox 24"/>
          <p:cNvSpPr txBox="1"/>
          <p:nvPr/>
        </p:nvSpPr>
        <p:spPr>
          <a:xfrm>
            <a:off x="218040" y="4808187"/>
            <a:ext cx="3162300" cy="1123950"/>
          </a:xfrm>
          <a:prstGeom prst="rect">
            <a:avLst/>
          </a:prstGeom>
          <a:noFill/>
        </p:spPr>
        <p:txBody>
          <a:bodyPr wrap="none">
            <a:spAutoFit/>
          </a:bodyPr>
          <a:lstStyle/>
          <a:p>
            <a:pPr>
              <a:defRPr/>
            </a:pPr>
          </a:p>
        </p:txBody>
      </p:sp>
      <p:sp>
        <p:nvSpPr>
          <p:cNvPr id="26" name="TextBox 25"/>
          <p:cNvSpPr txBox="1"/>
          <p:nvPr/>
        </p:nvSpPr>
        <p:spPr>
          <a:xfrm>
            <a:off x="6096000" y="3304339"/>
            <a:ext cx="2082289" cy="923330"/>
          </a:xfrm>
          <a:prstGeom prst="rect">
            <a:avLst/>
          </a:prstGeom>
          <a:noFill/>
        </p:spPr>
        <p:txBody>
          <a:bodyPr wrap="none">
            <a:spAutoFit/>
          </a:bodyPr>
          <a:lstStyle/>
          <a:p>
            <a:pPr>
              <a:defRPr/>
            </a:pPr>
            <a:r>
              <a:t>CRC uses </a:t>
            </a:r>
          </a:p>
          <a:p>
            <a:pPr>
              <a:defRPr/>
            </a:pPr>
            <a:r>
              <a:t>modulo-2 division (XOR)</a:t>
            </a:r>
          </a:p>
        </p:txBody>
      </p:sp>
      <p:sp>
        <p:nvSpPr>
          <p:cNvPr id="27" name="TextBox 26"/>
          <p:cNvSpPr txBox="1"/>
          <p:nvPr/>
        </p:nvSpPr>
        <p:spPr>
          <a:xfrm>
            <a:off x="8525318" y="2962843"/>
            <a:ext cx="650361" cy="305301"/>
          </a:xfrm>
          <a:prstGeom prst="rect">
            <a:avLst/>
          </a:prstGeom>
          <a:noFill/>
        </p:spPr>
        <p:txBody>
          <a:bodyPr wrap="none">
            <a:spAutoFit/>
          </a:bodyPr>
          <a:lstStyle/>
          <a:p>
            <a:pPr>
              <a:defRPr/>
            </a:pPr>
          </a:p>
        </p:txBody>
      </p:sp>
      <p:sp>
        <p:nvSpPr>
          <p:cNvPr id="28" name="TextBox 27"/>
          <p:cNvSpPr txBox="1"/>
          <p:nvPr/>
        </p:nvSpPr>
        <p:spPr>
          <a:xfrm>
            <a:off x="5677589" y="749631"/>
            <a:ext cx="6097136" cy="1077218"/>
          </a:xfrm>
          <a:prstGeom prst="rect">
            <a:avLst/>
          </a:prstGeom>
          <a:noFill/>
        </p:spPr>
        <p:txBody>
          <a:bodyPr wrap="none">
            <a:spAutoFit/>
          </a:bodyPr>
          <a:lstStyle/>
          <a:p>
            <a:pPr>
              <a:defRPr/>
            </a:pPr>
            <a:r>
              <a:t>Generator polynomial: x³ + 1 → Binary: 1001 (4 bits)</a:t>
            </a:r>
          </a:p>
          <a:p>
            <a:pPr>
              <a:defRPr/>
            </a:pPr>
            <a:r>
              <a:t>Data to send: 101110 (6 bits)</a:t>
            </a:r>
          </a:p>
          <a:p>
            <a:pPr>
              <a:defRPr/>
            </a:pPr>
            <a:r>
              <a:t>Step 1: Append 3 zeros to data (degree of generator = 3)</a:t>
            </a:r>
          </a:p>
        </p:txBody>
      </p:sp>
    </p:spTree>
  </p:cSld>
  <p:clrMapOvr>
    <a:masterClrMapping/>
  </p:clrMapOvr>
</p:sld>
</file>

<file path=ppt/slides/slide6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Error Detection and CRC </a:t>
            </a:r>
          </a:p>
          <a:p>
            <a:pPr>
              <a:defRPr/>
            </a:pPr>
            <a:r>
              <a:t>Synthesis: A Day in the Life of a Web Request </a:t>
            </a:r>
          </a:p>
          <a:p>
            <a:pPr>
              <a:defRPr/>
            </a:pPr>
          </a:p>
          <a:p>
            <a:pPr>
              <a:defRPr/>
            </a:pPr>
          </a:p>
        </p:txBody>
      </p:sp>
    </p:spTree>
  </p:cSld>
  <p:clrMapOvr>
    <a:masterClrMapping/>
  </p:clrMapOvr>
</p:sld>
</file>

<file path=ppt/slides/slide6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00100" y="349426"/>
            <a:ext cx="10515600" cy="894622"/>
          </a:xfrm>
          <a:prstGeom prst="rect">
            <a:avLst/>
          </a:prstGeom>
          <a:noFill/>
        </p:spPr>
        <p:txBody>
          <a:bodyPr wrap="none">
            <a:spAutoFit/>
          </a:bodyPr>
          <a:lstStyle/>
          <a:p>
            <a:pPr>
              <a:defRPr/>
            </a:pPr>
            <a:r>
              <a:t>Synthesis: A Day in the Life of a Web Request</a:t>
            </a:r>
          </a:p>
        </p:txBody>
      </p:sp>
      <p:sp>
        <p:nvSpPr>
          <p:cNvPr id="3" name="TextBox 2"/>
          <p:cNvSpPr txBox="1"/>
          <p:nvPr/>
        </p:nvSpPr>
        <p:spPr>
          <a:xfrm>
            <a:off x="459441" y="1735829"/>
            <a:ext cx="11273118" cy="3836711"/>
          </a:xfrm>
          <a:prstGeom prst="rect">
            <a:avLst/>
          </a:prstGeom>
          <a:noFill/>
        </p:spPr>
        <p:txBody>
          <a:bodyPr wrap="none">
            <a:spAutoFit/>
          </a:bodyPr>
          <a:lstStyle/>
          <a:p>
            <a:pPr>
              <a:defRPr/>
            </a:pPr>
            <a:r>
              <a:t>Our journey down the protocol stack is now complete!</a:t>
            </a:r>
          </a:p>
          <a:p>
            <a:pPr>
              <a:defRPr/>
            </a:pPr>
            <a:r>
              <a:t>Application, transport, network, link</a:t>
            </a:r>
          </a:p>
          <a:p>
            <a:pPr>
              <a:defRPr/>
            </a:pPr>
            <a:r>
              <a:t>Putting-it-all-together: synthesis!</a:t>
            </a:r>
          </a:p>
          <a:p>
            <a:pPr>
              <a:defRPr/>
            </a:pPr>
            <a:r>
              <a:t>Goal: identify, review, understand protocols (at all layers) involved in seemingly simple scenario: requesting www page</a:t>
            </a:r>
          </a:p>
          <a:p>
            <a:pPr>
              <a:defRPr/>
            </a:pPr>
            <a:r>
              <a:t>Scenario: student attaches laptop to campus network, requests/receives www.google.com </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10668"/>
            <a:ext cx="10515600" cy="819634"/>
          </a:xfrm>
          <a:prstGeom prst="rect">
            <a:avLst/>
          </a:prstGeom>
          <a:noFill/>
        </p:spPr>
        <p:txBody>
          <a:bodyPr wrap="none">
            <a:spAutoFit/>
          </a:bodyPr>
          <a:lstStyle/>
          <a:p>
            <a:pPr>
              <a:defRPr/>
            </a:pPr>
            <a:r>
              <a:t>Public-Key Encryption: Definition</a:t>
            </a:r>
          </a:p>
        </p:txBody>
      </p:sp>
      <p:sp>
        <p:nvSpPr>
          <p:cNvPr id="3" name="TextBox 2"/>
          <p:cNvSpPr txBox="1"/>
          <p:nvPr/>
        </p:nvSpPr>
        <p:spPr>
          <a:xfrm>
            <a:off x="576072" y="1184759"/>
            <a:ext cx="11039856" cy="5052756"/>
          </a:xfrm>
          <a:prstGeom prst="rect">
            <a:avLst/>
          </a:prstGeom>
          <a:noFill/>
        </p:spPr>
        <p:txBody>
          <a:bodyPr wrap="none">
            <a:spAutoFit/>
          </a:bodyPr>
          <a:lstStyle/>
          <a:p>
            <a:pPr>
              <a:defRPr/>
            </a:pPr>
            <a:r>
              <a:t>Three parts:</a:t>
            </a:r>
          </a:p>
          <a:p>
            <a:pPr>
              <a:defRPr/>
            </a:pPr>
            <a:r>
              <a:t>KeyGen() → PK, SK: Generate a public/private keypair, where PK is the public key, and SK is the private (secret) key</a:t>
            </a:r>
          </a:p>
          <a:p>
            <a:pPr>
              <a:defRPr/>
            </a:pPr>
            <a:r>
              <a:t>Enc(PK, M) → C: Encrypt a plaintext M using public key PK to produce ciphertext C</a:t>
            </a:r>
          </a:p>
          <a:p>
            <a:pPr>
              <a:defRPr/>
            </a:pPr>
            <a:r>
              <a:t>Dec(SK, C) → M: Decrypt a ciphertext C using secret key SK</a:t>
            </a:r>
          </a:p>
          <a:p>
            <a:pPr>
              <a:defRPr/>
            </a:pPr>
            <a:r>
              <a:t>Properties</a:t>
            </a:r>
          </a:p>
          <a:p>
            <a:pPr>
              <a:defRPr/>
            </a:pPr>
            <a:r>
              <a:t>Correctness: Decrypting a ciphertext should result in the message that was originally encrypted  Dec(SK, Enc(PK, M)) = M for all PK, SK ← KeyGen() and M</a:t>
            </a:r>
          </a:p>
          <a:p>
            <a:pPr>
              <a:defRPr/>
            </a:pPr>
            <a:r>
              <a:t>Efficiency: Encryption/decryption should be fast</a:t>
            </a:r>
          </a:p>
          <a:p>
            <a:pPr>
              <a:defRPr/>
            </a:pPr>
            <a:r>
              <a:t>Security: </a:t>
            </a:r>
          </a:p>
          <a:p>
            <a:pPr>
              <a:defRPr/>
            </a:pPr>
            <a:r>
              <a:t>Computationally infeasible to derive the private key from the public key</a:t>
            </a:r>
          </a:p>
          <a:p>
            <a:pPr>
              <a:defRPr/>
            </a:pPr>
            <a:r>
              <a:t>Computationally infeasible to determine the private key from a chosen plaintext attack</a:t>
            </a:r>
          </a:p>
        </p:txBody>
      </p:sp>
    </p:spTree>
  </p:cSld>
  <p:clrMapOvr>
    <a:masterClrMapping/>
  </p:clrMapOvr>
</p:sld>
</file>

<file path=ppt/slides/slide6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64258"/>
            <a:ext cx="10515600" cy="1325563"/>
          </a:xfrm>
          <a:prstGeom prst="rect">
            <a:avLst/>
          </a:prstGeom>
          <a:noFill/>
        </p:spPr>
        <p:txBody>
          <a:bodyPr wrap="none">
            <a:spAutoFit/>
          </a:bodyPr>
          <a:lstStyle/>
          <a:p>
            <a:pPr>
              <a:defRPr/>
            </a:pPr>
            <a:r>
              <a:t>A Day in the Life: Scenario</a:t>
            </a:r>
          </a:p>
        </p:txBody>
      </p:sp>
      <p:sp>
        <p:nvSpPr>
          <p:cNvPr id="3" name="TextBox 2"/>
          <p:cNvSpPr txBox="1"/>
          <p:nvPr/>
        </p:nvSpPr>
        <p:spPr>
          <a:xfrm>
            <a:off x="5037166" y="1832733"/>
            <a:ext cx="3494531" cy="2590938"/>
          </a:xfrm>
          <a:prstGeom prst="rect">
            <a:avLst/>
          </a:prstGeom>
          <a:noFill/>
        </p:spPr>
        <p:txBody>
          <a:bodyPr wrap="none">
            <a:spAutoFit/>
          </a:bodyPr>
          <a:lstStyle/>
          <a:p>
            <a:pPr>
              <a:defRPr/>
            </a:pPr>
          </a:p>
        </p:txBody>
      </p:sp>
      <p:sp>
        <p:nvSpPr>
          <p:cNvPr id="4" name="TextBox 3"/>
          <p:cNvSpPr txBox="1"/>
          <p:nvPr/>
        </p:nvSpPr>
        <p:spPr>
          <a:xfrm>
            <a:off x="691870" y="1878292"/>
            <a:ext cx="3554412" cy="2754313"/>
          </a:xfrm>
          <a:prstGeom prst="rect">
            <a:avLst/>
          </a:prstGeom>
          <a:noFill/>
        </p:spPr>
        <p:txBody>
          <a:bodyPr wrap="none">
            <a:spAutoFit/>
          </a:bodyPr>
          <a:lstStyle/>
          <a:p>
            <a:pPr>
              <a:defRPr/>
            </a:pPr>
          </a:p>
        </p:txBody>
      </p:sp>
      <p:sp>
        <p:nvSpPr>
          <p:cNvPr id="5" name="TextBox 4"/>
          <p:cNvSpPr txBox="1"/>
          <p:nvPr/>
        </p:nvSpPr>
        <p:spPr>
          <a:xfrm>
            <a:off x="5108669" y="2394135"/>
            <a:ext cx="1811337" cy="581025"/>
          </a:xfrm>
          <a:prstGeom prst="rect">
            <a:avLst/>
          </a:prstGeom>
          <a:noFill/>
        </p:spPr>
        <p:txBody>
          <a:bodyPr wrap="none">
            <a:spAutoFit/>
          </a:bodyPr>
          <a:lstStyle/>
          <a:p>
            <a:pPr>
              <a:defRPr/>
            </a:pPr>
            <a:r>
              <a:t>Comcast network </a:t>
            </a:r>
          </a:p>
          <a:p>
            <a:pPr>
              <a:defRPr/>
            </a:pPr>
            <a:r>
              <a:t>68.80.0.0/13</a:t>
            </a:r>
          </a:p>
        </p:txBody>
      </p:sp>
      <p:sp>
        <p:nvSpPr>
          <p:cNvPr id="6" name="TextBox 5"/>
          <p:cNvSpPr txBox="1"/>
          <p:nvPr/>
        </p:nvSpPr>
        <p:spPr>
          <a:xfrm>
            <a:off x="3693832" y="2949855"/>
            <a:ext cx="155575" cy="142875"/>
          </a:xfrm>
          <a:prstGeom prst="rect">
            <a:avLst/>
          </a:prstGeom>
          <a:noFill/>
        </p:spPr>
        <p:txBody>
          <a:bodyPr wrap="none">
            <a:spAutoFit/>
          </a:bodyPr>
          <a:lstStyle/>
          <a:p>
            <a:pPr>
              <a:defRPr/>
            </a:pPr>
          </a:p>
        </p:txBody>
      </p:sp>
      <p:sp>
        <p:nvSpPr>
          <p:cNvPr id="7" name="TextBox 6"/>
          <p:cNvSpPr txBox="1"/>
          <p:nvPr/>
        </p:nvSpPr>
        <p:spPr>
          <a:xfrm>
            <a:off x="2584170" y="3122892"/>
            <a:ext cx="695325" cy="0"/>
          </a:xfrm>
          <a:prstGeom prst="rect">
            <a:avLst/>
          </a:prstGeom>
          <a:noFill/>
        </p:spPr>
        <p:txBody>
          <a:bodyPr wrap="none">
            <a:spAutoFit/>
          </a:bodyPr>
          <a:lstStyle/>
          <a:p>
            <a:pPr>
              <a:defRPr/>
            </a:pPr>
          </a:p>
        </p:txBody>
      </p:sp>
      <p:sp>
        <p:nvSpPr>
          <p:cNvPr id="8" name="TextBox 7"/>
          <p:cNvSpPr txBox="1"/>
          <p:nvPr/>
        </p:nvSpPr>
        <p:spPr>
          <a:xfrm>
            <a:off x="3843057" y="2806980"/>
            <a:ext cx="138113" cy="142875"/>
          </a:xfrm>
          <a:prstGeom prst="rect">
            <a:avLst/>
          </a:prstGeom>
          <a:noFill/>
        </p:spPr>
        <p:txBody>
          <a:bodyPr wrap="none">
            <a:spAutoFit/>
          </a:bodyPr>
          <a:lstStyle/>
          <a:p>
            <a:pPr>
              <a:defRPr/>
            </a:pPr>
          </a:p>
        </p:txBody>
      </p:sp>
      <p:sp>
        <p:nvSpPr>
          <p:cNvPr id="9" name="TextBox 8"/>
          <p:cNvSpPr txBox="1"/>
          <p:nvPr/>
        </p:nvSpPr>
        <p:spPr>
          <a:xfrm>
            <a:off x="3198532" y="3341967"/>
            <a:ext cx="512763" cy="612775"/>
          </a:xfrm>
          <a:prstGeom prst="rect">
            <a:avLst/>
          </a:prstGeom>
          <a:noFill/>
        </p:spPr>
        <p:txBody>
          <a:bodyPr wrap="none">
            <a:spAutoFit/>
          </a:bodyPr>
          <a:lstStyle/>
          <a:p>
            <a:pPr>
              <a:defRPr/>
            </a:pPr>
          </a:p>
        </p:txBody>
      </p:sp>
      <p:sp>
        <p:nvSpPr>
          <p:cNvPr id="10" name="TextBox 9"/>
          <p:cNvSpPr txBox="1"/>
          <p:nvPr/>
        </p:nvSpPr>
        <p:spPr>
          <a:xfrm>
            <a:off x="3670020" y="3535642"/>
            <a:ext cx="1819275" cy="733425"/>
          </a:xfrm>
          <a:prstGeom prst="rect">
            <a:avLst/>
          </a:prstGeom>
          <a:noFill/>
        </p:spPr>
        <p:txBody>
          <a:bodyPr wrap="none">
            <a:spAutoFit/>
          </a:bodyPr>
          <a:lstStyle/>
          <a:p>
            <a:pPr>
              <a:defRPr/>
            </a:pPr>
          </a:p>
        </p:txBody>
      </p:sp>
      <p:sp>
        <p:nvSpPr>
          <p:cNvPr id="11" name="TextBox 10"/>
          <p:cNvSpPr txBox="1"/>
          <p:nvPr/>
        </p:nvSpPr>
        <p:spPr>
          <a:xfrm>
            <a:off x="7205382" y="2772055"/>
            <a:ext cx="260350" cy="258762"/>
          </a:xfrm>
          <a:prstGeom prst="rect">
            <a:avLst/>
          </a:prstGeom>
          <a:noFill/>
        </p:spPr>
        <p:txBody>
          <a:bodyPr wrap="none">
            <a:spAutoFit/>
          </a:bodyPr>
          <a:lstStyle/>
          <a:p>
            <a:pPr>
              <a:defRPr/>
            </a:pPr>
          </a:p>
        </p:txBody>
      </p:sp>
      <p:sp>
        <p:nvSpPr>
          <p:cNvPr id="12" name="TextBox 11"/>
          <p:cNvSpPr txBox="1"/>
          <p:nvPr/>
        </p:nvSpPr>
        <p:spPr>
          <a:xfrm>
            <a:off x="1169707" y="4751667"/>
            <a:ext cx="6419850" cy="1620838"/>
          </a:xfrm>
          <a:prstGeom prst="rect">
            <a:avLst/>
          </a:prstGeom>
          <a:noFill/>
        </p:spPr>
        <p:txBody>
          <a:bodyPr wrap="none">
            <a:spAutoFit/>
          </a:bodyPr>
          <a:lstStyle/>
          <a:p>
            <a:pPr>
              <a:defRPr/>
            </a:pPr>
          </a:p>
        </p:txBody>
      </p:sp>
      <p:sp>
        <p:nvSpPr>
          <p:cNvPr id="13" name="TextBox 12"/>
          <p:cNvSpPr txBox="1"/>
          <p:nvPr/>
        </p:nvSpPr>
        <p:spPr>
          <a:xfrm>
            <a:off x="4560607" y="3680105"/>
            <a:ext cx="1174750" cy="1651000"/>
          </a:xfrm>
          <a:prstGeom prst="rect">
            <a:avLst/>
          </a:prstGeom>
          <a:noFill/>
        </p:spPr>
        <p:txBody>
          <a:bodyPr wrap="none">
            <a:spAutoFit/>
          </a:bodyPr>
          <a:lstStyle/>
          <a:p>
            <a:pPr>
              <a:defRPr/>
            </a:pPr>
          </a:p>
        </p:txBody>
      </p:sp>
      <p:sp>
        <p:nvSpPr>
          <p:cNvPr id="14" name="TextBox 13"/>
          <p:cNvSpPr txBox="1"/>
          <p:nvPr/>
        </p:nvSpPr>
        <p:spPr>
          <a:xfrm>
            <a:off x="5438495" y="5623205"/>
            <a:ext cx="1809750" cy="581025"/>
          </a:xfrm>
          <a:prstGeom prst="rect">
            <a:avLst/>
          </a:prstGeom>
          <a:noFill/>
        </p:spPr>
        <p:txBody>
          <a:bodyPr wrap="none">
            <a:spAutoFit/>
          </a:bodyPr>
          <a:lstStyle/>
          <a:p>
            <a:pPr>
              <a:defRPr/>
            </a:pPr>
            <a:r>
              <a:t>Google’s network </a:t>
            </a:r>
          </a:p>
          <a:p>
            <a:pPr>
              <a:defRPr/>
            </a:pPr>
            <a:r>
              <a:t>64.233.160.0/19 </a:t>
            </a:r>
          </a:p>
        </p:txBody>
      </p:sp>
      <p:sp>
        <p:nvSpPr>
          <p:cNvPr id="15" name="TextBox 14"/>
          <p:cNvSpPr txBox="1"/>
          <p:nvPr/>
        </p:nvSpPr>
        <p:spPr>
          <a:xfrm>
            <a:off x="3139795" y="5499380"/>
            <a:ext cx="942975" cy="1587"/>
          </a:xfrm>
          <a:prstGeom prst="rect">
            <a:avLst/>
          </a:prstGeom>
          <a:noFill/>
        </p:spPr>
        <p:txBody>
          <a:bodyPr wrap="none">
            <a:spAutoFit/>
          </a:bodyPr>
          <a:lstStyle/>
          <a:p>
            <a:pPr>
              <a:defRPr/>
            </a:pPr>
          </a:p>
        </p:txBody>
      </p:sp>
      <p:sp>
        <p:nvSpPr>
          <p:cNvPr id="16" name="TextBox 15"/>
          <p:cNvSpPr txBox="1"/>
          <p:nvPr/>
        </p:nvSpPr>
        <p:spPr>
          <a:xfrm>
            <a:off x="2052357" y="5891492"/>
            <a:ext cx="1595438" cy="336550"/>
          </a:xfrm>
          <a:prstGeom prst="rect">
            <a:avLst/>
          </a:prstGeom>
          <a:noFill/>
        </p:spPr>
        <p:txBody>
          <a:bodyPr wrap="none">
            <a:spAutoFit/>
          </a:bodyPr>
          <a:lstStyle/>
          <a:p>
            <a:pPr>
              <a:defRPr/>
            </a:pPr>
            <a:r>
              <a:t>64.233.169.105</a:t>
            </a:r>
          </a:p>
        </p:txBody>
      </p:sp>
      <p:sp>
        <p:nvSpPr>
          <p:cNvPr id="17" name="TextBox 16"/>
          <p:cNvSpPr txBox="1"/>
          <p:nvPr/>
        </p:nvSpPr>
        <p:spPr>
          <a:xfrm>
            <a:off x="2020607" y="5597805"/>
            <a:ext cx="1177925" cy="336550"/>
          </a:xfrm>
          <a:prstGeom prst="rect">
            <a:avLst/>
          </a:prstGeom>
          <a:noFill/>
        </p:spPr>
        <p:txBody>
          <a:bodyPr wrap="none">
            <a:spAutoFit/>
          </a:bodyPr>
          <a:lstStyle/>
          <a:p>
            <a:pPr>
              <a:defRPr/>
            </a:pPr>
            <a:r>
              <a:t>web server</a:t>
            </a:r>
          </a:p>
        </p:txBody>
      </p:sp>
      <p:sp>
        <p:nvSpPr>
          <p:cNvPr id="18" name="TextBox 17"/>
          <p:cNvSpPr txBox="1"/>
          <p:nvPr/>
        </p:nvSpPr>
        <p:spPr>
          <a:xfrm>
            <a:off x="6124855" y="1962523"/>
            <a:ext cx="1233487" cy="581025"/>
          </a:xfrm>
          <a:prstGeom prst="rect">
            <a:avLst/>
          </a:prstGeom>
          <a:noFill/>
        </p:spPr>
        <p:txBody>
          <a:bodyPr wrap="none">
            <a:spAutoFit/>
          </a:bodyPr>
          <a:lstStyle/>
          <a:p>
            <a:pPr>
              <a:defRPr/>
            </a:pPr>
            <a:r>
              <a:t>DNS server</a:t>
            </a:r>
          </a:p>
          <a:p>
            <a:pPr>
              <a:defRPr/>
            </a:pPr>
          </a:p>
        </p:txBody>
      </p:sp>
      <p:sp>
        <p:nvSpPr>
          <p:cNvPr id="19" name="TextBox 18"/>
          <p:cNvSpPr txBox="1"/>
          <p:nvPr/>
        </p:nvSpPr>
        <p:spPr>
          <a:xfrm>
            <a:off x="881342" y="3666845"/>
            <a:ext cx="1595438" cy="581025"/>
          </a:xfrm>
          <a:prstGeom prst="rect">
            <a:avLst/>
          </a:prstGeom>
          <a:noFill/>
        </p:spPr>
        <p:txBody>
          <a:bodyPr wrap="none">
            <a:spAutoFit/>
          </a:bodyPr>
          <a:lstStyle/>
          <a:p>
            <a:pPr>
              <a:defRPr/>
            </a:pPr>
            <a:r>
              <a:t>school network </a:t>
            </a:r>
          </a:p>
          <a:p>
            <a:pPr>
              <a:defRPr/>
            </a:pPr>
            <a:r>
              <a:t>68.80.2.0/24</a:t>
            </a:r>
          </a:p>
        </p:txBody>
      </p:sp>
      <p:sp>
        <p:nvSpPr>
          <p:cNvPr id="20" name="TextBox 19"/>
          <p:cNvSpPr txBox="1"/>
          <p:nvPr/>
        </p:nvSpPr>
        <p:spPr>
          <a:xfrm>
            <a:off x="2648281" y="3003260"/>
            <a:ext cx="134168" cy="255587"/>
          </a:xfrm>
          <a:prstGeom prst="rect">
            <a:avLst/>
          </a:prstGeom>
          <a:noFill/>
        </p:spPr>
        <p:txBody>
          <a:bodyPr wrap="none">
            <a:spAutoFit/>
          </a:bodyPr>
          <a:lstStyle/>
          <a:p>
            <a:pPr>
              <a:defRPr/>
            </a:pPr>
          </a:p>
        </p:txBody>
      </p:sp>
      <p:sp>
        <p:nvSpPr>
          <p:cNvPr id="21" name="TextBox 20"/>
          <p:cNvSpPr txBox="1"/>
          <p:nvPr/>
        </p:nvSpPr>
        <p:spPr>
          <a:xfrm>
            <a:off x="3522564" y="4176324"/>
            <a:ext cx="140795" cy="179874"/>
          </a:xfrm>
          <a:prstGeom prst="rect">
            <a:avLst/>
          </a:prstGeom>
          <a:noFill/>
        </p:spPr>
        <p:txBody>
          <a:bodyPr wrap="none">
            <a:spAutoFit/>
          </a:bodyPr>
          <a:lstStyle/>
          <a:p>
            <a:pPr>
              <a:defRPr/>
            </a:pPr>
          </a:p>
        </p:txBody>
      </p:sp>
      <p:sp>
        <p:nvSpPr>
          <p:cNvPr id="22" name="TextBox 21"/>
          <p:cNvSpPr txBox="1"/>
          <p:nvPr/>
        </p:nvSpPr>
        <p:spPr>
          <a:xfrm>
            <a:off x="3123075" y="3881648"/>
            <a:ext cx="140795" cy="235527"/>
          </a:xfrm>
          <a:prstGeom prst="rect">
            <a:avLst/>
          </a:prstGeom>
          <a:noFill/>
        </p:spPr>
        <p:txBody>
          <a:bodyPr wrap="none">
            <a:spAutoFit/>
          </a:bodyPr>
          <a:lstStyle/>
          <a:p>
            <a:pPr>
              <a:defRPr/>
            </a:pPr>
          </a:p>
        </p:txBody>
      </p:sp>
      <p:sp>
        <p:nvSpPr>
          <p:cNvPr id="23" name="TextBox 22"/>
          <p:cNvSpPr txBox="1"/>
          <p:nvPr/>
        </p:nvSpPr>
        <p:spPr>
          <a:xfrm>
            <a:off x="685800" y="2756646"/>
            <a:ext cx="1313330" cy="511526"/>
          </a:xfrm>
          <a:prstGeom prst="rect">
            <a:avLst/>
          </a:prstGeom>
          <a:noFill/>
        </p:spPr>
        <p:txBody>
          <a:bodyPr wrap="none">
            <a:spAutoFit/>
          </a:bodyPr>
          <a:lstStyle/>
          <a:p>
            <a:pPr>
              <a:defRPr/>
            </a:pPr>
          </a:p>
        </p:txBody>
      </p:sp>
      <p:sp>
        <p:nvSpPr>
          <p:cNvPr id="24" name="TextBox 23"/>
          <p:cNvSpPr txBox="1"/>
          <p:nvPr/>
        </p:nvSpPr>
        <p:spPr>
          <a:xfrm>
            <a:off x="8877300" y="1833563"/>
            <a:ext cx="2878418" cy="1316037"/>
          </a:xfrm>
          <a:prstGeom prst="rect">
            <a:avLst/>
          </a:prstGeom>
          <a:noFill/>
        </p:spPr>
        <p:txBody>
          <a:bodyPr wrap="none">
            <a:spAutoFit/>
          </a:bodyPr>
          <a:lstStyle/>
          <a:p>
            <a:pPr>
              <a:defRPr/>
            </a:pPr>
            <a:r>
              <a:t>Arriving mobile client attaches to network …</a:t>
            </a:r>
          </a:p>
          <a:p>
            <a:pPr>
              <a:defRPr/>
            </a:pPr>
          </a:p>
          <a:p>
            <a:pPr>
              <a:defRPr/>
            </a:pPr>
          </a:p>
        </p:txBody>
      </p:sp>
      <p:sp>
        <p:nvSpPr>
          <p:cNvPr id="25" name="TextBox 24"/>
          <p:cNvSpPr txBox="1"/>
          <p:nvPr/>
        </p:nvSpPr>
        <p:spPr>
          <a:xfrm>
            <a:off x="8877300" y="3179763"/>
            <a:ext cx="2878418" cy="1316037"/>
          </a:xfrm>
          <a:prstGeom prst="rect">
            <a:avLst/>
          </a:prstGeom>
          <a:noFill/>
        </p:spPr>
        <p:txBody>
          <a:bodyPr wrap="none">
            <a:spAutoFit/>
          </a:bodyPr>
          <a:lstStyle/>
          <a:p>
            <a:pPr>
              <a:defRPr/>
            </a:pPr>
            <a:r>
              <a:t>Requests web page: www.google.com</a:t>
            </a:r>
          </a:p>
          <a:p>
            <a:pPr>
              <a:defRPr/>
            </a:pPr>
          </a:p>
          <a:p>
            <a:pPr>
              <a:defRPr/>
            </a:pPr>
          </a:p>
        </p:txBody>
      </p:sp>
      <p:sp>
        <p:nvSpPr>
          <p:cNvPr id="26" name="TextBox 25"/>
          <p:cNvSpPr txBox="1"/>
          <p:nvPr/>
        </p:nvSpPr>
        <p:spPr>
          <a:xfrm>
            <a:off x="8737600" y="1181100"/>
            <a:ext cx="1651414" cy="584775"/>
          </a:xfrm>
          <a:prstGeom prst="rect">
            <a:avLst/>
          </a:prstGeom>
          <a:noFill/>
        </p:spPr>
        <p:txBody>
          <a:bodyPr wrap="none">
            <a:spAutoFit/>
          </a:bodyPr>
          <a:lstStyle/>
          <a:p>
            <a:pPr>
              <a:defRPr/>
            </a:pPr>
            <a:r>
              <a:t>scenario:</a:t>
            </a:r>
          </a:p>
        </p:txBody>
      </p:sp>
    </p:spTree>
  </p:cSld>
  <p:clrMapOvr>
    <a:masterClrMapping/>
  </p:clrMapOvr>
</p:sld>
</file>

<file path=ppt/slides/slide6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11306" y="303903"/>
            <a:ext cx="10515600" cy="894622"/>
          </a:xfrm>
          <a:prstGeom prst="rect">
            <a:avLst/>
          </a:prstGeom>
          <a:noFill/>
        </p:spPr>
        <p:txBody>
          <a:bodyPr wrap="none">
            <a:spAutoFit/>
          </a:bodyPr>
          <a:lstStyle/>
          <a:p>
            <a:pPr>
              <a:defRPr/>
            </a:pPr>
            <a:r>
              <a:t>A Day in the Life: Connecting to the Internet</a:t>
            </a:r>
          </a:p>
        </p:txBody>
      </p:sp>
      <p:sp>
        <p:nvSpPr>
          <p:cNvPr id="3" name="TextBox 2"/>
          <p:cNvSpPr txBox="1"/>
          <p:nvPr/>
        </p:nvSpPr>
        <p:spPr>
          <a:xfrm>
            <a:off x="691870" y="1878292"/>
            <a:ext cx="3554412" cy="2754313"/>
          </a:xfrm>
          <a:prstGeom prst="rect">
            <a:avLst/>
          </a:prstGeom>
          <a:noFill/>
        </p:spPr>
        <p:txBody>
          <a:bodyPr wrap="none">
            <a:spAutoFit/>
          </a:bodyPr>
          <a:lstStyle/>
          <a:p>
            <a:pPr>
              <a:defRPr/>
            </a:pPr>
          </a:p>
        </p:txBody>
      </p:sp>
      <p:sp>
        <p:nvSpPr>
          <p:cNvPr id="4" name="TextBox 3"/>
          <p:cNvSpPr txBox="1"/>
          <p:nvPr/>
        </p:nvSpPr>
        <p:spPr>
          <a:xfrm>
            <a:off x="3693832" y="2949855"/>
            <a:ext cx="155575" cy="142875"/>
          </a:xfrm>
          <a:prstGeom prst="rect">
            <a:avLst/>
          </a:prstGeom>
          <a:noFill/>
        </p:spPr>
        <p:txBody>
          <a:bodyPr wrap="none">
            <a:spAutoFit/>
          </a:bodyPr>
          <a:lstStyle/>
          <a:p>
            <a:pPr>
              <a:defRPr/>
            </a:pPr>
          </a:p>
        </p:txBody>
      </p:sp>
      <p:sp>
        <p:nvSpPr>
          <p:cNvPr id="5" name="TextBox 4"/>
          <p:cNvSpPr txBox="1"/>
          <p:nvPr/>
        </p:nvSpPr>
        <p:spPr>
          <a:xfrm>
            <a:off x="2584170" y="3122892"/>
            <a:ext cx="695325" cy="0"/>
          </a:xfrm>
          <a:prstGeom prst="rect">
            <a:avLst/>
          </a:prstGeom>
          <a:noFill/>
        </p:spPr>
        <p:txBody>
          <a:bodyPr wrap="none">
            <a:spAutoFit/>
          </a:bodyPr>
          <a:lstStyle/>
          <a:p>
            <a:pPr>
              <a:defRPr/>
            </a:pPr>
          </a:p>
        </p:txBody>
      </p:sp>
      <p:sp>
        <p:nvSpPr>
          <p:cNvPr id="6" name="TextBox 5"/>
          <p:cNvSpPr txBox="1"/>
          <p:nvPr/>
        </p:nvSpPr>
        <p:spPr>
          <a:xfrm>
            <a:off x="3843057" y="2806980"/>
            <a:ext cx="138113" cy="142875"/>
          </a:xfrm>
          <a:prstGeom prst="rect">
            <a:avLst/>
          </a:prstGeom>
          <a:noFill/>
        </p:spPr>
        <p:txBody>
          <a:bodyPr wrap="none">
            <a:spAutoFit/>
          </a:bodyPr>
          <a:lstStyle/>
          <a:p>
            <a:pPr>
              <a:defRPr/>
            </a:pPr>
          </a:p>
        </p:txBody>
      </p:sp>
      <p:sp>
        <p:nvSpPr>
          <p:cNvPr id="7" name="TextBox 6"/>
          <p:cNvSpPr txBox="1"/>
          <p:nvPr/>
        </p:nvSpPr>
        <p:spPr>
          <a:xfrm>
            <a:off x="3198532" y="3341967"/>
            <a:ext cx="512763" cy="612775"/>
          </a:xfrm>
          <a:prstGeom prst="rect">
            <a:avLst/>
          </a:prstGeom>
          <a:noFill/>
        </p:spPr>
        <p:txBody>
          <a:bodyPr wrap="none">
            <a:spAutoFit/>
          </a:bodyPr>
          <a:lstStyle/>
          <a:p>
            <a:pPr>
              <a:defRPr/>
            </a:pPr>
          </a:p>
        </p:txBody>
      </p:sp>
      <p:sp>
        <p:nvSpPr>
          <p:cNvPr id="8" name="TextBox 7"/>
          <p:cNvSpPr txBox="1"/>
          <p:nvPr/>
        </p:nvSpPr>
        <p:spPr>
          <a:xfrm>
            <a:off x="3670020" y="4087905"/>
            <a:ext cx="512015" cy="181161"/>
          </a:xfrm>
          <a:prstGeom prst="rect">
            <a:avLst/>
          </a:prstGeom>
          <a:noFill/>
        </p:spPr>
        <p:txBody>
          <a:bodyPr wrap="none">
            <a:spAutoFit/>
          </a:bodyPr>
          <a:lstStyle/>
          <a:p>
            <a:pPr>
              <a:defRPr/>
            </a:pPr>
          </a:p>
        </p:txBody>
      </p:sp>
      <p:sp>
        <p:nvSpPr>
          <p:cNvPr id="9" name="TextBox 8"/>
          <p:cNvSpPr txBox="1"/>
          <p:nvPr/>
        </p:nvSpPr>
        <p:spPr>
          <a:xfrm>
            <a:off x="2648281" y="3003260"/>
            <a:ext cx="134168" cy="255587"/>
          </a:xfrm>
          <a:prstGeom prst="rect">
            <a:avLst/>
          </a:prstGeom>
          <a:noFill/>
        </p:spPr>
        <p:txBody>
          <a:bodyPr wrap="none">
            <a:spAutoFit/>
          </a:bodyPr>
          <a:lstStyle/>
          <a:p>
            <a:pPr>
              <a:defRPr/>
            </a:pPr>
          </a:p>
        </p:txBody>
      </p:sp>
      <p:sp>
        <p:nvSpPr>
          <p:cNvPr id="10" name="TextBox 9"/>
          <p:cNvSpPr txBox="1"/>
          <p:nvPr/>
        </p:nvSpPr>
        <p:spPr>
          <a:xfrm>
            <a:off x="3522564" y="4176324"/>
            <a:ext cx="140795" cy="179874"/>
          </a:xfrm>
          <a:prstGeom prst="rect">
            <a:avLst/>
          </a:prstGeom>
          <a:noFill/>
        </p:spPr>
        <p:txBody>
          <a:bodyPr wrap="none">
            <a:spAutoFit/>
          </a:bodyPr>
          <a:lstStyle/>
          <a:p>
            <a:pPr>
              <a:defRPr/>
            </a:pPr>
          </a:p>
        </p:txBody>
      </p:sp>
      <p:sp>
        <p:nvSpPr>
          <p:cNvPr id="11" name="TextBox 10"/>
          <p:cNvSpPr txBox="1"/>
          <p:nvPr/>
        </p:nvSpPr>
        <p:spPr>
          <a:xfrm>
            <a:off x="3123075" y="3881648"/>
            <a:ext cx="140795" cy="235527"/>
          </a:xfrm>
          <a:prstGeom prst="rect">
            <a:avLst/>
          </a:prstGeom>
          <a:noFill/>
        </p:spPr>
        <p:txBody>
          <a:bodyPr wrap="none">
            <a:spAutoFit/>
          </a:bodyPr>
          <a:lstStyle/>
          <a:p>
            <a:pPr>
              <a:defRPr/>
            </a:pPr>
          </a:p>
        </p:txBody>
      </p:sp>
      <p:sp>
        <p:nvSpPr>
          <p:cNvPr id="12" name="TextBox 11"/>
          <p:cNvSpPr txBox="1"/>
          <p:nvPr/>
        </p:nvSpPr>
        <p:spPr>
          <a:xfrm>
            <a:off x="2528047" y="4464423"/>
            <a:ext cx="1351524" cy="565283"/>
          </a:xfrm>
          <a:prstGeom prst="rect">
            <a:avLst/>
          </a:prstGeom>
          <a:noFill/>
        </p:spPr>
        <p:txBody>
          <a:bodyPr wrap="none">
            <a:spAutoFit/>
          </a:bodyPr>
          <a:lstStyle/>
          <a:p>
            <a:pPr>
              <a:defRPr/>
            </a:pPr>
            <a:r>
              <a:t>router has </a:t>
            </a:r>
          </a:p>
          <a:p>
            <a:pPr>
              <a:defRPr/>
            </a:pPr>
            <a:r>
              <a:t>DHCP server</a:t>
            </a:r>
          </a:p>
        </p:txBody>
      </p:sp>
      <p:sp>
        <p:nvSpPr>
          <p:cNvPr id="13" name="TextBox 12"/>
          <p:cNvSpPr txBox="1"/>
          <p:nvPr/>
        </p:nvSpPr>
        <p:spPr>
          <a:xfrm>
            <a:off x="2236695" y="2034987"/>
            <a:ext cx="1661032" cy="565283"/>
          </a:xfrm>
          <a:prstGeom prst="rect">
            <a:avLst/>
          </a:prstGeom>
          <a:noFill/>
        </p:spPr>
        <p:txBody>
          <a:bodyPr wrap="none">
            <a:spAutoFit/>
          </a:bodyPr>
          <a:lstStyle/>
          <a:p>
            <a:pPr>
              <a:defRPr/>
            </a:pPr>
            <a:r>
              <a:t>arriving mobile:</a:t>
            </a:r>
          </a:p>
          <a:p>
            <a:pPr>
              <a:defRPr/>
            </a:pPr>
            <a:r>
              <a:t>DHCP client</a:t>
            </a:r>
          </a:p>
        </p:txBody>
      </p:sp>
      <p:sp>
        <p:nvSpPr>
          <p:cNvPr id="14" name="TextBox 13"/>
          <p:cNvSpPr txBox="1"/>
          <p:nvPr/>
        </p:nvSpPr>
        <p:spPr>
          <a:xfrm>
            <a:off x="5154985" y="1377950"/>
            <a:ext cx="6691630" cy="1166467"/>
          </a:xfrm>
          <a:prstGeom prst="rect">
            <a:avLst/>
          </a:prstGeom>
          <a:noFill/>
        </p:spPr>
        <p:txBody>
          <a:bodyPr wrap="none">
            <a:spAutoFit/>
          </a:bodyPr>
          <a:lstStyle/>
          <a:p>
            <a:pPr>
              <a:defRPr/>
            </a:pPr>
            <a:r>
              <a:t>Connecting laptop needs to get its own IP address, addr of first-hop router, addr of DNS server: use DHCP</a:t>
            </a:r>
          </a:p>
        </p:txBody>
      </p:sp>
      <p:sp>
        <p:nvSpPr>
          <p:cNvPr id="15" name="TextBox 14"/>
          <p:cNvSpPr txBox="1"/>
          <p:nvPr/>
        </p:nvSpPr>
        <p:spPr>
          <a:xfrm>
            <a:off x="5154985" y="2719045"/>
            <a:ext cx="6365968" cy="1246525"/>
          </a:xfrm>
          <a:prstGeom prst="rect">
            <a:avLst/>
          </a:prstGeom>
          <a:noFill/>
        </p:spPr>
        <p:txBody>
          <a:bodyPr wrap="none">
            <a:spAutoFit/>
          </a:bodyPr>
          <a:lstStyle/>
          <a:p>
            <a:pPr>
              <a:defRPr/>
            </a:pPr>
            <a:r>
              <a:t>DHCP request encapsulated in UDP, encapsulated in IP, encapsulated in 802.3 Ethernet</a:t>
            </a:r>
          </a:p>
          <a:p>
            <a:pPr>
              <a:defRPr/>
            </a:pPr>
          </a:p>
        </p:txBody>
      </p:sp>
      <p:sp>
        <p:nvSpPr>
          <p:cNvPr id="16" name="TextBox 15"/>
          <p:cNvSpPr txBox="1"/>
          <p:nvPr/>
        </p:nvSpPr>
        <p:spPr>
          <a:xfrm>
            <a:off x="5154985" y="4140198"/>
            <a:ext cx="6573673" cy="1250950"/>
          </a:xfrm>
          <a:prstGeom prst="rect">
            <a:avLst/>
          </a:prstGeom>
          <a:noFill/>
        </p:spPr>
        <p:txBody>
          <a:bodyPr wrap="none">
            <a:spAutoFit/>
          </a:bodyPr>
          <a:lstStyle/>
          <a:p>
            <a:pPr>
              <a:defRPr/>
            </a:pPr>
            <a:r>
              <a:t>Ethernet frame broadcast (dest: FFFFFFFFFFFF) on LAN, received at router running DHCP server</a:t>
            </a:r>
          </a:p>
        </p:txBody>
      </p:sp>
      <p:sp>
        <p:nvSpPr>
          <p:cNvPr id="17" name="TextBox 16"/>
          <p:cNvSpPr txBox="1"/>
          <p:nvPr/>
        </p:nvSpPr>
        <p:spPr>
          <a:xfrm>
            <a:off x="5154985" y="5565776"/>
            <a:ext cx="6541416" cy="788642"/>
          </a:xfrm>
          <a:prstGeom prst="rect">
            <a:avLst/>
          </a:prstGeom>
          <a:noFill/>
        </p:spPr>
        <p:txBody>
          <a:bodyPr wrap="none">
            <a:spAutoFit/>
          </a:bodyPr>
          <a:lstStyle/>
          <a:p>
            <a:pPr>
              <a:defRPr/>
            </a:pPr>
            <a:r>
              <a:t>Ethernet de-muxed to IP de-muxed, UDP de-muxed to DHCP </a:t>
            </a:r>
          </a:p>
        </p:txBody>
      </p:sp>
    </p:spTree>
  </p:cSld>
  <p:clrMapOvr>
    <a:masterClrMapping/>
  </p:clrMapOvr>
</p:sld>
</file>

<file path=ppt/slides/slide6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11306" y="303903"/>
            <a:ext cx="10515600" cy="894622"/>
          </a:xfrm>
          <a:prstGeom prst="rect">
            <a:avLst/>
          </a:prstGeom>
          <a:noFill/>
        </p:spPr>
        <p:txBody>
          <a:bodyPr wrap="none">
            <a:spAutoFit/>
          </a:bodyPr>
          <a:lstStyle/>
          <a:p>
            <a:pPr>
              <a:defRPr/>
            </a:pPr>
            <a:r>
              <a:t>A Day in the Life: Connecting to the Internet</a:t>
            </a:r>
          </a:p>
        </p:txBody>
      </p:sp>
      <p:sp>
        <p:nvSpPr>
          <p:cNvPr id="3" name="TextBox 2"/>
          <p:cNvSpPr txBox="1"/>
          <p:nvPr/>
        </p:nvSpPr>
        <p:spPr>
          <a:xfrm>
            <a:off x="691870" y="1878292"/>
            <a:ext cx="3554412" cy="2754313"/>
          </a:xfrm>
          <a:prstGeom prst="rect">
            <a:avLst/>
          </a:prstGeom>
          <a:noFill/>
        </p:spPr>
        <p:txBody>
          <a:bodyPr wrap="none">
            <a:spAutoFit/>
          </a:bodyPr>
          <a:lstStyle/>
          <a:p>
            <a:pPr>
              <a:defRPr/>
            </a:pPr>
          </a:p>
        </p:txBody>
      </p:sp>
      <p:sp>
        <p:nvSpPr>
          <p:cNvPr id="4" name="TextBox 3"/>
          <p:cNvSpPr txBox="1"/>
          <p:nvPr/>
        </p:nvSpPr>
        <p:spPr>
          <a:xfrm>
            <a:off x="3693832" y="2949855"/>
            <a:ext cx="155575" cy="142875"/>
          </a:xfrm>
          <a:prstGeom prst="rect">
            <a:avLst/>
          </a:prstGeom>
          <a:noFill/>
        </p:spPr>
        <p:txBody>
          <a:bodyPr wrap="none">
            <a:spAutoFit/>
          </a:bodyPr>
          <a:lstStyle/>
          <a:p>
            <a:pPr>
              <a:defRPr/>
            </a:pPr>
          </a:p>
        </p:txBody>
      </p:sp>
      <p:sp>
        <p:nvSpPr>
          <p:cNvPr id="5" name="TextBox 4"/>
          <p:cNvSpPr txBox="1"/>
          <p:nvPr/>
        </p:nvSpPr>
        <p:spPr>
          <a:xfrm>
            <a:off x="2584170" y="3122892"/>
            <a:ext cx="695325" cy="0"/>
          </a:xfrm>
          <a:prstGeom prst="rect">
            <a:avLst/>
          </a:prstGeom>
          <a:noFill/>
        </p:spPr>
        <p:txBody>
          <a:bodyPr wrap="none">
            <a:spAutoFit/>
          </a:bodyPr>
          <a:lstStyle/>
          <a:p>
            <a:pPr>
              <a:defRPr/>
            </a:pPr>
          </a:p>
        </p:txBody>
      </p:sp>
      <p:sp>
        <p:nvSpPr>
          <p:cNvPr id="6" name="TextBox 5"/>
          <p:cNvSpPr txBox="1"/>
          <p:nvPr/>
        </p:nvSpPr>
        <p:spPr>
          <a:xfrm>
            <a:off x="3843057" y="2806980"/>
            <a:ext cx="138113" cy="142875"/>
          </a:xfrm>
          <a:prstGeom prst="rect">
            <a:avLst/>
          </a:prstGeom>
          <a:noFill/>
        </p:spPr>
        <p:txBody>
          <a:bodyPr wrap="none">
            <a:spAutoFit/>
          </a:bodyPr>
          <a:lstStyle/>
          <a:p>
            <a:pPr>
              <a:defRPr/>
            </a:pPr>
          </a:p>
        </p:txBody>
      </p:sp>
      <p:sp>
        <p:nvSpPr>
          <p:cNvPr id="7" name="TextBox 6"/>
          <p:cNvSpPr txBox="1"/>
          <p:nvPr/>
        </p:nvSpPr>
        <p:spPr>
          <a:xfrm>
            <a:off x="3198532" y="3341967"/>
            <a:ext cx="512763" cy="612775"/>
          </a:xfrm>
          <a:prstGeom prst="rect">
            <a:avLst/>
          </a:prstGeom>
          <a:noFill/>
        </p:spPr>
        <p:txBody>
          <a:bodyPr wrap="none">
            <a:spAutoFit/>
          </a:bodyPr>
          <a:lstStyle/>
          <a:p>
            <a:pPr>
              <a:defRPr/>
            </a:pPr>
          </a:p>
        </p:txBody>
      </p:sp>
      <p:sp>
        <p:nvSpPr>
          <p:cNvPr id="8" name="TextBox 7"/>
          <p:cNvSpPr txBox="1"/>
          <p:nvPr/>
        </p:nvSpPr>
        <p:spPr>
          <a:xfrm>
            <a:off x="3670020" y="4087905"/>
            <a:ext cx="512015" cy="181161"/>
          </a:xfrm>
          <a:prstGeom prst="rect">
            <a:avLst/>
          </a:prstGeom>
          <a:noFill/>
        </p:spPr>
        <p:txBody>
          <a:bodyPr wrap="none">
            <a:spAutoFit/>
          </a:bodyPr>
          <a:lstStyle/>
          <a:p>
            <a:pPr>
              <a:defRPr/>
            </a:pPr>
          </a:p>
        </p:txBody>
      </p:sp>
      <p:sp>
        <p:nvSpPr>
          <p:cNvPr id="9" name="TextBox 8"/>
          <p:cNvSpPr txBox="1"/>
          <p:nvPr/>
        </p:nvSpPr>
        <p:spPr>
          <a:xfrm>
            <a:off x="2648281" y="3003260"/>
            <a:ext cx="134168" cy="255587"/>
          </a:xfrm>
          <a:prstGeom prst="rect">
            <a:avLst/>
          </a:prstGeom>
          <a:noFill/>
        </p:spPr>
        <p:txBody>
          <a:bodyPr wrap="none">
            <a:spAutoFit/>
          </a:bodyPr>
          <a:lstStyle/>
          <a:p>
            <a:pPr>
              <a:defRPr/>
            </a:pPr>
          </a:p>
        </p:txBody>
      </p:sp>
      <p:sp>
        <p:nvSpPr>
          <p:cNvPr id="10" name="TextBox 9"/>
          <p:cNvSpPr txBox="1"/>
          <p:nvPr/>
        </p:nvSpPr>
        <p:spPr>
          <a:xfrm>
            <a:off x="3522564" y="4176324"/>
            <a:ext cx="140795" cy="179874"/>
          </a:xfrm>
          <a:prstGeom prst="rect">
            <a:avLst/>
          </a:prstGeom>
          <a:noFill/>
        </p:spPr>
        <p:txBody>
          <a:bodyPr wrap="none">
            <a:spAutoFit/>
          </a:bodyPr>
          <a:lstStyle/>
          <a:p>
            <a:pPr>
              <a:defRPr/>
            </a:pPr>
          </a:p>
        </p:txBody>
      </p:sp>
      <p:sp>
        <p:nvSpPr>
          <p:cNvPr id="11" name="TextBox 10"/>
          <p:cNvSpPr txBox="1"/>
          <p:nvPr/>
        </p:nvSpPr>
        <p:spPr>
          <a:xfrm>
            <a:off x="3123075" y="3881648"/>
            <a:ext cx="140795" cy="235527"/>
          </a:xfrm>
          <a:prstGeom prst="rect">
            <a:avLst/>
          </a:prstGeom>
          <a:noFill/>
        </p:spPr>
        <p:txBody>
          <a:bodyPr wrap="none">
            <a:spAutoFit/>
          </a:bodyPr>
          <a:lstStyle/>
          <a:p>
            <a:pPr>
              <a:defRPr/>
            </a:pPr>
          </a:p>
        </p:txBody>
      </p:sp>
      <p:sp>
        <p:nvSpPr>
          <p:cNvPr id="12" name="TextBox 11"/>
          <p:cNvSpPr txBox="1"/>
          <p:nvPr/>
        </p:nvSpPr>
        <p:spPr>
          <a:xfrm>
            <a:off x="2528047" y="4464423"/>
            <a:ext cx="1351524" cy="565283"/>
          </a:xfrm>
          <a:prstGeom prst="rect">
            <a:avLst/>
          </a:prstGeom>
          <a:noFill/>
        </p:spPr>
        <p:txBody>
          <a:bodyPr wrap="none">
            <a:spAutoFit/>
          </a:bodyPr>
          <a:lstStyle/>
          <a:p>
            <a:pPr>
              <a:defRPr/>
            </a:pPr>
            <a:r>
              <a:t>router has </a:t>
            </a:r>
          </a:p>
          <a:p>
            <a:pPr>
              <a:defRPr/>
            </a:pPr>
            <a:r>
              <a:t>DHCP server</a:t>
            </a:r>
          </a:p>
        </p:txBody>
      </p:sp>
      <p:sp>
        <p:nvSpPr>
          <p:cNvPr id="13" name="TextBox 12"/>
          <p:cNvSpPr txBox="1"/>
          <p:nvPr/>
        </p:nvSpPr>
        <p:spPr>
          <a:xfrm>
            <a:off x="2236695" y="2034987"/>
            <a:ext cx="1661032" cy="565283"/>
          </a:xfrm>
          <a:prstGeom prst="rect">
            <a:avLst/>
          </a:prstGeom>
          <a:noFill/>
        </p:spPr>
        <p:txBody>
          <a:bodyPr wrap="none">
            <a:spAutoFit/>
          </a:bodyPr>
          <a:lstStyle/>
          <a:p>
            <a:pPr>
              <a:defRPr/>
            </a:pPr>
            <a:r>
              <a:t>arriving mobile:</a:t>
            </a:r>
          </a:p>
          <a:p>
            <a:pPr>
              <a:defRPr/>
            </a:pPr>
            <a:r>
              <a:t>DHCP client</a:t>
            </a:r>
          </a:p>
        </p:txBody>
      </p:sp>
      <p:sp>
        <p:nvSpPr>
          <p:cNvPr id="14" name="TextBox 13"/>
          <p:cNvSpPr txBox="1"/>
          <p:nvPr/>
        </p:nvSpPr>
        <p:spPr>
          <a:xfrm>
            <a:off x="5185176" y="1377399"/>
            <a:ext cx="6548848" cy="1787356"/>
          </a:xfrm>
          <a:prstGeom prst="rect">
            <a:avLst/>
          </a:prstGeom>
          <a:noFill/>
        </p:spPr>
        <p:txBody>
          <a:bodyPr wrap="none">
            <a:spAutoFit/>
          </a:bodyPr>
          <a:lstStyle/>
          <a:p>
            <a:pPr>
              <a:defRPr/>
            </a:pPr>
            <a:r>
              <a:t>DHCP server formulates DHCP Offer containing client’s IP address, subnet mask, IP address of first-hop router (default gateway), name &amp; IP address of DNS server</a:t>
            </a:r>
          </a:p>
          <a:p>
            <a:pPr>
              <a:defRPr/>
            </a:pPr>
          </a:p>
        </p:txBody>
      </p:sp>
      <p:sp>
        <p:nvSpPr>
          <p:cNvPr id="15" name="TextBox 14"/>
          <p:cNvSpPr txBox="1"/>
          <p:nvPr/>
        </p:nvSpPr>
        <p:spPr>
          <a:xfrm>
            <a:off x="5185176" y="3271527"/>
            <a:ext cx="6530667" cy="1277484"/>
          </a:xfrm>
          <a:prstGeom prst="rect">
            <a:avLst/>
          </a:prstGeom>
          <a:noFill/>
        </p:spPr>
        <p:txBody>
          <a:bodyPr wrap="none">
            <a:spAutoFit/>
          </a:bodyPr>
          <a:lstStyle/>
          <a:p>
            <a:pPr>
              <a:defRPr/>
            </a:pPr>
            <a:r>
              <a:t>Encapsulation at DHCP server, DHCP Offer frame forwarded (switch learning) through LAN, demultiplexing at client</a:t>
            </a:r>
          </a:p>
          <a:p>
            <a:pPr>
              <a:defRPr/>
            </a:pPr>
          </a:p>
        </p:txBody>
      </p:sp>
      <p:sp>
        <p:nvSpPr>
          <p:cNvPr id="16" name="TextBox 15"/>
          <p:cNvSpPr txBox="1"/>
          <p:nvPr/>
        </p:nvSpPr>
        <p:spPr>
          <a:xfrm>
            <a:off x="661208" y="5515572"/>
            <a:ext cx="10785902" cy="954107"/>
          </a:xfrm>
          <a:prstGeom prst="rect">
            <a:avLst/>
          </a:prstGeom>
          <a:noFill/>
        </p:spPr>
        <p:txBody>
          <a:bodyPr wrap="none">
            <a:spAutoFit/>
          </a:bodyPr>
          <a:lstStyle/>
          <a:p>
            <a:pPr>
              <a:defRPr/>
            </a:pPr>
            <a:r>
              <a:t>Client now has IP address, subnet mask, knows name &amp; addr of DNS </a:t>
            </a:r>
          </a:p>
          <a:p>
            <a:pPr>
              <a:defRPr/>
            </a:pPr>
            <a:r>
              <a:t>server, IP address of its first-hop router</a:t>
            </a:r>
          </a:p>
        </p:txBody>
      </p:sp>
      <p:sp>
        <p:nvSpPr>
          <p:cNvPr id="17" name="TextBox 16"/>
          <p:cNvSpPr txBox="1"/>
          <p:nvPr/>
        </p:nvSpPr>
        <p:spPr>
          <a:xfrm>
            <a:off x="5185176" y="4655782"/>
            <a:ext cx="6530666" cy="433053"/>
          </a:xfrm>
          <a:prstGeom prst="rect">
            <a:avLst/>
          </a:prstGeom>
          <a:noFill/>
        </p:spPr>
        <p:txBody>
          <a:bodyPr wrap="none">
            <a:spAutoFit/>
          </a:bodyPr>
          <a:lstStyle/>
          <a:p>
            <a:pPr>
              <a:defRPr/>
            </a:pPr>
            <a:r>
              <a:t>DHCP client receives DHCP ACK reply</a:t>
            </a:r>
          </a:p>
        </p:txBody>
      </p:sp>
    </p:spTree>
  </p:cSld>
  <p:clrMapOvr>
    <a:masterClrMapping/>
  </p:clrMapOvr>
</p:sld>
</file>

<file path=ppt/slides/slide6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11306" y="303903"/>
            <a:ext cx="10515600" cy="894622"/>
          </a:xfrm>
          <a:prstGeom prst="rect">
            <a:avLst/>
          </a:prstGeom>
          <a:noFill/>
        </p:spPr>
        <p:txBody>
          <a:bodyPr wrap="none">
            <a:spAutoFit/>
          </a:bodyPr>
          <a:lstStyle/>
          <a:p>
            <a:pPr>
              <a:defRPr/>
            </a:pPr>
            <a:r>
              <a:t>A Day in the Life… ARP  (before DNS, before HTTP)</a:t>
            </a:r>
          </a:p>
        </p:txBody>
      </p:sp>
      <p:sp>
        <p:nvSpPr>
          <p:cNvPr id="3" name="TextBox 2"/>
          <p:cNvSpPr txBox="1"/>
          <p:nvPr/>
        </p:nvSpPr>
        <p:spPr>
          <a:xfrm>
            <a:off x="691870" y="1878292"/>
            <a:ext cx="3554412" cy="2754313"/>
          </a:xfrm>
          <a:prstGeom prst="rect">
            <a:avLst/>
          </a:prstGeom>
          <a:noFill/>
        </p:spPr>
        <p:txBody>
          <a:bodyPr wrap="none">
            <a:spAutoFit/>
          </a:bodyPr>
          <a:lstStyle/>
          <a:p>
            <a:pPr>
              <a:defRPr/>
            </a:pPr>
          </a:p>
        </p:txBody>
      </p:sp>
      <p:sp>
        <p:nvSpPr>
          <p:cNvPr id="4" name="TextBox 3"/>
          <p:cNvSpPr txBox="1"/>
          <p:nvPr/>
        </p:nvSpPr>
        <p:spPr>
          <a:xfrm>
            <a:off x="3693832" y="2949855"/>
            <a:ext cx="155575" cy="142875"/>
          </a:xfrm>
          <a:prstGeom prst="rect">
            <a:avLst/>
          </a:prstGeom>
          <a:noFill/>
        </p:spPr>
        <p:txBody>
          <a:bodyPr wrap="none">
            <a:spAutoFit/>
          </a:bodyPr>
          <a:lstStyle/>
          <a:p>
            <a:pPr>
              <a:defRPr/>
            </a:pPr>
          </a:p>
        </p:txBody>
      </p:sp>
      <p:sp>
        <p:nvSpPr>
          <p:cNvPr id="5" name="TextBox 4"/>
          <p:cNvSpPr txBox="1"/>
          <p:nvPr/>
        </p:nvSpPr>
        <p:spPr>
          <a:xfrm>
            <a:off x="2584170" y="3122892"/>
            <a:ext cx="695325" cy="0"/>
          </a:xfrm>
          <a:prstGeom prst="rect">
            <a:avLst/>
          </a:prstGeom>
          <a:noFill/>
        </p:spPr>
        <p:txBody>
          <a:bodyPr wrap="none">
            <a:spAutoFit/>
          </a:bodyPr>
          <a:lstStyle/>
          <a:p>
            <a:pPr>
              <a:defRPr/>
            </a:pPr>
          </a:p>
        </p:txBody>
      </p:sp>
      <p:sp>
        <p:nvSpPr>
          <p:cNvPr id="6" name="TextBox 5"/>
          <p:cNvSpPr txBox="1"/>
          <p:nvPr/>
        </p:nvSpPr>
        <p:spPr>
          <a:xfrm>
            <a:off x="3843057" y="2806980"/>
            <a:ext cx="138113" cy="142875"/>
          </a:xfrm>
          <a:prstGeom prst="rect">
            <a:avLst/>
          </a:prstGeom>
          <a:noFill/>
        </p:spPr>
        <p:txBody>
          <a:bodyPr wrap="none">
            <a:spAutoFit/>
          </a:bodyPr>
          <a:lstStyle/>
          <a:p>
            <a:pPr>
              <a:defRPr/>
            </a:pPr>
          </a:p>
        </p:txBody>
      </p:sp>
      <p:sp>
        <p:nvSpPr>
          <p:cNvPr id="7" name="TextBox 6"/>
          <p:cNvSpPr txBox="1"/>
          <p:nvPr/>
        </p:nvSpPr>
        <p:spPr>
          <a:xfrm>
            <a:off x="3198532" y="3341967"/>
            <a:ext cx="512763" cy="612775"/>
          </a:xfrm>
          <a:prstGeom prst="rect">
            <a:avLst/>
          </a:prstGeom>
          <a:noFill/>
        </p:spPr>
        <p:txBody>
          <a:bodyPr wrap="none">
            <a:spAutoFit/>
          </a:bodyPr>
          <a:lstStyle/>
          <a:p>
            <a:pPr>
              <a:defRPr/>
            </a:pPr>
          </a:p>
        </p:txBody>
      </p:sp>
      <p:sp>
        <p:nvSpPr>
          <p:cNvPr id="8" name="TextBox 7"/>
          <p:cNvSpPr txBox="1"/>
          <p:nvPr/>
        </p:nvSpPr>
        <p:spPr>
          <a:xfrm>
            <a:off x="3670020" y="4087905"/>
            <a:ext cx="512015" cy="181161"/>
          </a:xfrm>
          <a:prstGeom prst="rect">
            <a:avLst/>
          </a:prstGeom>
          <a:noFill/>
        </p:spPr>
        <p:txBody>
          <a:bodyPr wrap="none">
            <a:spAutoFit/>
          </a:bodyPr>
          <a:lstStyle/>
          <a:p>
            <a:pPr>
              <a:defRPr/>
            </a:pPr>
          </a:p>
        </p:txBody>
      </p:sp>
      <p:sp>
        <p:nvSpPr>
          <p:cNvPr id="9" name="TextBox 8"/>
          <p:cNvSpPr txBox="1"/>
          <p:nvPr/>
        </p:nvSpPr>
        <p:spPr>
          <a:xfrm>
            <a:off x="2648281" y="3003260"/>
            <a:ext cx="134168" cy="255587"/>
          </a:xfrm>
          <a:prstGeom prst="rect">
            <a:avLst/>
          </a:prstGeom>
          <a:noFill/>
        </p:spPr>
        <p:txBody>
          <a:bodyPr wrap="none">
            <a:spAutoFit/>
          </a:bodyPr>
          <a:lstStyle/>
          <a:p>
            <a:pPr>
              <a:defRPr/>
            </a:pPr>
          </a:p>
        </p:txBody>
      </p:sp>
      <p:sp>
        <p:nvSpPr>
          <p:cNvPr id="10" name="TextBox 9"/>
          <p:cNvSpPr txBox="1"/>
          <p:nvPr/>
        </p:nvSpPr>
        <p:spPr>
          <a:xfrm>
            <a:off x="3522564" y="4176324"/>
            <a:ext cx="140795" cy="179874"/>
          </a:xfrm>
          <a:prstGeom prst="rect">
            <a:avLst/>
          </a:prstGeom>
          <a:noFill/>
        </p:spPr>
        <p:txBody>
          <a:bodyPr wrap="none">
            <a:spAutoFit/>
          </a:bodyPr>
          <a:lstStyle/>
          <a:p>
            <a:pPr>
              <a:defRPr/>
            </a:pPr>
          </a:p>
        </p:txBody>
      </p:sp>
      <p:sp>
        <p:nvSpPr>
          <p:cNvPr id="11" name="TextBox 10"/>
          <p:cNvSpPr txBox="1"/>
          <p:nvPr/>
        </p:nvSpPr>
        <p:spPr>
          <a:xfrm>
            <a:off x="3123075" y="3881648"/>
            <a:ext cx="140795" cy="235527"/>
          </a:xfrm>
          <a:prstGeom prst="rect">
            <a:avLst/>
          </a:prstGeom>
          <a:noFill/>
        </p:spPr>
        <p:txBody>
          <a:bodyPr wrap="none">
            <a:spAutoFit/>
          </a:bodyPr>
          <a:lstStyle/>
          <a:p>
            <a:pPr>
              <a:defRPr/>
            </a:pPr>
          </a:p>
        </p:txBody>
      </p:sp>
      <p:sp>
        <p:nvSpPr>
          <p:cNvPr id="12" name="TextBox 11"/>
          <p:cNvSpPr txBox="1"/>
          <p:nvPr/>
        </p:nvSpPr>
        <p:spPr>
          <a:xfrm>
            <a:off x="2528047" y="4464423"/>
            <a:ext cx="1202765" cy="565283"/>
          </a:xfrm>
          <a:prstGeom prst="rect">
            <a:avLst/>
          </a:prstGeom>
          <a:noFill/>
        </p:spPr>
        <p:txBody>
          <a:bodyPr wrap="none">
            <a:spAutoFit/>
          </a:bodyPr>
          <a:lstStyle/>
          <a:p>
            <a:pPr>
              <a:defRPr/>
            </a:pPr>
            <a:r>
              <a:t>router has </a:t>
            </a:r>
          </a:p>
          <a:p>
            <a:pPr>
              <a:defRPr/>
            </a:pPr>
            <a:r>
              <a:t>ARP server</a:t>
            </a:r>
          </a:p>
        </p:txBody>
      </p:sp>
      <p:sp>
        <p:nvSpPr>
          <p:cNvPr id="13" name="TextBox 12"/>
          <p:cNvSpPr txBox="1"/>
          <p:nvPr/>
        </p:nvSpPr>
        <p:spPr>
          <a:xfrm>
            <a:off x="2236695" y="2034987"/>
            <a:ext cx="1661032" cy="565283"/>
          </a:xfrm>
          <a:prstGeom prst="rect">
            <a:avLst/>
          </a:prstGeom>
          <a:noFill/>
        </p:spPr>
        <p:txBody>
          <a:bodyPr wrap="none">
            <a:spAutoFit/>
          </a:bodyPr>
          <a:lstStyle/>
          <a:p>
            <a:pPr>
              <a:defRPr/>
            </a:pPr>
            <a:r>
              <a:t>arriving mobile:</a:t>
            </a:r>
          </a:p>
          <a:p>
            <a:pPr>
              <a:defRPr/>
            </a:pPr>
            <a:r>
              <a:t>ARP client</a:t>
            </a:r>
          </a:p>
        </p:txBody>
      </p:sp>
      <p:sp>
        <p:nvSpPr>
          <p:cNvPr id="14" name="TextBox 13"/>
          <p:cNvSpPr txBox="1"/>
          <p:nvPr/>
        </p:nvSpPr>
        <p:spPr>
          <a:xfrm>
            <a:off x="5429671" y="1384207"/>
            <a:ext cx="6323058" cy="1262062"/>
          </a:xfrm>
          <a:prstGeom prst="rect">
            <a:avLst/>
          </a:prstGeom>
          <a:noFill/>
        </p:spPr>
        <p:txBody>
          <a:bodyPr wrap="none">
            <a:spAutoFit/>
          </a:bodyPr>
          <a:lstStyle/>
          <a:p>
            <a:pPr>
              <a:defRPr/>
            </a:pPr>
            <a:r>
              <a:t>Before sending HTTP request, need IP address of www.google.com:  DNS</a:t>
            </a:r>
          </a:p>
        </p:txBody>
      </p:sp>
      <p:sp>
        <p:nvSpPr>
          <p:cNvPr id="15" name="TextBox 14"/>
          <p:cNvSpPr txBox="1"/>
          <p:nvPr/>
        </p:nvSpPr>
        <p:spPr>
          <a:xfrm>
            <a:off x="5426495" y="2279650"/>
            <a:ext cx="6213373" cy="1306513"/>
          </a:xfrm>
          <a:prstGeom prst="rect">
            <a:avLst/>
          </a:prstGeom>
          <a:noFill/>
        </p:spPr>
        <p:txBody>
          <a:bodyPr wrap="none">
            <a:spAutoFit/>
          </a:bodyPr>
          <a:lstStyle/>
          <a:p>
            <a:pPr>
              <a:defRPr/>
            </a:pPr>
            <a:r>
              <a:t>DNS query created, encapsulated in UDP, encapsulated in IP, encapsulated in Eth.  To send frame to router, need MAC address of router interface: ARP</a:t>
            </a:r>
          </a:p>
          <a:p>
            <a:pPr>
              <a:defRPr/>
            </a:pPr>
          </a:p>
        </p:txBody>
      </p:sp>
      <p:sp>
        <p:nvSpPr>
          <p:cNvPr id="16" name="TextBox 15"/>
          <p:cNvSpPr txBox="1"/>
          <p:nvPr/>
        </p:nvSpPr>
        <p:spPr>
          <a:xfrm>
            <a:off x="5417905" y="3769753"/>
            <a:ext cx="6509636" cy="1563687"/>
          </a:xfrm>
          <a:prstGeom prst="rect">
            <a:avLst/>
          </a:prstGeom>
          <a:noFill/>
        </p:spPr>
        <p:txBody>
          <a:bodyPr wrap="none">
            <a:spAutoFit/>
          </a:bodyPr>
          <a:lstStyle/>
          <a:p>
            <a:pPr>
              <a:defRPr/>
            </a:pPr>
            <a:r>
              <a:t>ARP query broadcast, received by router, which replies with ARP reply giving MAC address of router interface</a:t>
            </a:r>
          </a:p>
        </p:txBody>
      </p:sp>
      <p:sp>
        <p:nvSpPr>
          <p:cNvPr id="17" name="TextBox 16"/>
          <p:cNvSpPr txBox="1"/>
          <p:nvPr/>
        </p:nvSpPr>
        <p:spPr>
          <a:xfrm>
            <a:off x="5403056" y="4906495"/>
            <a:ext cx="5806890" cy="1292225"/>
          </a:xfrm>
          <a:prstGeom prst="rect">
            <a:avLst/>
          </a:prstGeom>
          <a:noFill/>
        </p:spPr>
        <p:txBody>
          <a:bodyPr wrap="none">
            <a:spAutoFit/>
          </a:bodyPr>
          <a:lstStyle/>
          <a:p>
            <a:pPr>
              <a:defRPr/>
            </a:pPr>
            <a:r>
              <a:t>Client now knows MAC address of first hop router, so can now send frame containing DNS query </a:t>
            </a:r>
          </a:p>
        </p:txBody>
      </p:sp>
    </p:spTree>
  </p:cSld>
  <p:clrMapOvr>
    <a:masterClrMapping/>
  </p:clrMapOvr>
</p:sld>
</file>

<file path=ppt/slides/slide6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11306" y="303903"/>
            <a:ext cx="10515600" cy="894622"/>
          </a:xfrm>
          <a:prstGeom prst="rect">
            <a:avLst/>
          </a:prstGeom>
          <a:noFill/>
        </p:spPr>
        <p:txBody>
          <a:bodyPr wrap="none">
            <a:spAutoFit/>
          </a:bodyPr>
          <a:lstStyle/>
          <a:p>
            <a:pPr>
              <a:defRPr/>
            </a:pPr>
            <a:r>
              <a:t>A Day in the Life… Using DNS</a:t>
            </a:r>
          </a:p>
        </p:txBody>
      </p:sp>
      <p:sp>
        <p:nvSpPr>
          <p:cNvPr id="3" name="TextBox 2"/>
          <p:cNvSpPr txBox="1"/>
          <p:nvPr/>
        </p:nvSpPr>
        <p:spPr>
          <a:xfrm>
            <a:off x="691870" y="1878292"/>
            <a:ext cx="3554412" cy="2754313"/>
          </a:xfrm>
          <a:prstGeom prst="rect">
            <a:avLst/>
          </a:prstGeom>
          <a:noFill/>
        </p:spPr>
        <p:txBody>
          <a:bodyPr wrap="none">
            <a:spAutoFit/>
          </a:bodyPr>
          <a:lstStyle/>
          <a:p>
            <a:pPr>
              <a:defRPr/>
            </a:pPr>
          </a:p>
        </p:txBody>
      </p:sp>
      <p:sp>
        <p:nvSpPr>
          <p:cNvPr id="4" name="TextBox 3"/>
          <p:cNvSpPr txBox="1"/>
          <p:nvPr/>
        </p:nvSpPr>
        <p:spPr>
          <a:xfrm>
            <a:off x="3693832" y="2949855"/>
            <a:ext cx="155575" cy="142875"/>
          </a:xfrm>
          <a:prstGeom prst="rect">
            <a:avLst/>
          </a:prstGeom>
          <a:noFill/>
        </p:spPr>
        <p:txBody>
          <a:bodyPr wrap="none">
            <a:spAutoFit/>
          </a:bodyPr>
          <a:lstStyle/>
          <a:p>
            <a:pPr>
              <a:defRPr/>
            </a:pPr>
          </a:p>
        </p:txBody>
      </p:sp>
      <p:sp>
        <p:nvSpPr>
          <p:cNvPr id="5" name="TextBox 4"/>
          <p:cNvSpPr txBox="1"/>
          <p:nvPr/>
        </p:nvSpPr>
        <p:spPr>
          <a:xfrm>
            <a:off x="2584170" y="3122892"/>
            <a:ext cx="695325" cy="0"/>
          </a:xfrm>
          <a:prstGeom prst="rect">
            <a:avLst/>
          </a:prstGeom>
          <a:noFill/>
        </p:spPr>
        <p:txBody>
          <a:bodyPr wrap="none">
            <a:spAutoFit/>
          </a:bodyPr>
          <a:lstStyle/>
          <a:p>
            <a:pPr>
              <a:defRPr/>
            </a:pPr>
          </a:p>
        </p:txBody>
      </p:sp>
      <p:sp>
        <p:nvSpPr>
          <p:cNvPr id="6" name="TextBox 5"/>
          <p:cNvSpPr txBox="1"/>
          <p:nvPr/>
        </p:nvSpPr>
        <p:spPr>
          <a:xfrm>
            <a:off x="3843057" y="2806980"/>
            <a:ext cx="138113" cy="142875"/>
          </a:xfrm>
          <a:prstGeom prst="rect">
            <a:avLst/>
          </a:prstGeom>
          <a:noFill/>
        </p:spPr>
        <p:txBody>
          <a:bodyPr wrap="none">
            <a:spAutoFit/>
          </a:bodyPr>
          <a:lstStyle/>
          <a:p>
            <a:pPr>
              <a:defRPr/>
            </a:pPr>
          </a:p>
        </p:txBody>
      </p:sp>
      <p:sp>
        <p:nvSpPr>
          <p:cNvPr id="7" name="TextBox 6"/>
          <p:cNvSpPr txBox="1"/>
          <p:nvPr/>
        </p:nvSpPr>
        <p:spPr>
          <a:xfrm>
            <a:off x="3198532" y="3341967"/>
            <a:ext cx="512763" cy="612775"/>
          </a:xfrm>
          <a:prstGeom prst="rect">
            <a:avLst/>
          </a:prstGeom>
          <a:noFill/>
        </p:spPr>
        <p:txBody>
          <a:bodyPr wrap="none">
            <a:spAutoFit/>
          </a:bodyPr>
          <a:lstStyle/>
          <a:p>
            <a:pPr>
              <a:defRPr/>
            </a:pPr>
          </a:p>
        </p:txBody>
      </p:sp>
      <p:sp>
        <p:nvSpPr>
          <p:cNvPr id="8" name="TextBox 7"/>
          <p:cNvSpPr txBox="1"/>
          <p:nvPr/>
        </p:nvSpPr>
        <p:spPr>
          <a:xfrm>
            <a:off x="2648281" y="3003260"/>
            <a:ext cx="134168" cy="255587"/>
          </a:xfrm>
          <a:prstGeom prst="rect">
            <a:avLst/>
          </a:prstGeom>
          <a:noFill/>
        </p:spPr>
        <p:txBody>
          <a:bodyPr wrap="none">
            <a:spAutoFit/>
          </a:bodyPr>
          <a:lstStyle/>
          <a:p>
            <a:pPr>
              <a:defRPr/>
            </a:pPr>
          </a:p>
        </p:txBody>
      </p:sp>
      <p:sp>
        <p:nvSpPr>
          <p:cNvPr id="9" name="TextBox 8"/>
          <p:cNvSpPr txBox="1"/>
          <p:nvPr/>
        </p:nvSpPr>
        <p:spPr>
          <a:xfrm>
            <a:off x="3522564" y="4176324"/>
            <a:ext cx="140795" cy="179874"/>
          </a:xfrm>
          <a:prstGeom prst="rect">
            <a:avLst/>
          </a:prstGeom>
          <a:noFill/>
        </p:spPr>
        <p:txBody>
          <a:bodyPr wrap="none">
            <a:spAutoFit/>
          </a:bodyPr>
          <a:lstStyle/>
          <a:p>
            <a:pPr>
              <a:defRPr/>
            </a:pPr>
          </a:p>
        </p:txBody>
      </p:sp>
      <p:sp>
        <p:nvSpPr>
          <p:cNvPr id="10" name="TextBox 9"/>
          <p:cNvSpPr txBox="1"/>
          <p:nvPr/>
        </p:nvSpPr>
        <p:spPr>
          <a:xfrm>
            <a:off x="3123075" y="3881648"/>
            <a:ext cx="140795" cy="235527"/>
          </a:xfrm>
          <a:prstGeom prst="rect">
            <a:avLst/>
          </a:prstGeom>
          <a:noFill/>
        </p:spPr>
        <p:txBody>
          <a:bodyPr wrap="none">
            <a:spAutoFit/>
          </a:bodyPr>
          <a:lstStyle/>
          <a:p>
            <a:pPr>
              <a:defRPr/>
            </a:pPr>
          </a:p>
        </p:txBody>
      </p:sp>
      <p:sp>
        <p:nvSpPr>
          <p:cNvPr id="11" name="TextBox 10"/>
          <p:cNvSpPr txBox="1"/>
          <p:nvPr/>
        </p:nvSpPr>
        <p:spPr>
          <a:xfrm>
            <a:off x="4781672" y="1792392"/>
            <a:ext cx="3494531" cy="2590938"/>
          </a:xfrm>
          <a:prstGeom prst="rect">
            <a:avLst/>
          </a:prstGeom>
          <a:noFill/>
        </p:spPr>
        <p:txBody>
          <a:bodyPr wrap="none">
            <a:spAutoFit/>
          </a:bodyPr>
          <a:lstStyle/>
          <a:p>
            <a:pPr>
              <a:defRPr/>
            </a:pPr>
          </a:p>
        </p:txBody>
      </p:sp>
      <p:sp>
        <p:nvSpPr>
          <p:cNvPr id="12" name="TextBox 11"/>
          <p:cNvSpPr txBox="1"/>
          <p:nvPr/>
        </p:nvSpPr>
        <p:spPr>
          <a:xfrm>
            <a:off x="5524500" y="3671606"/>
            <a:ext cx="1811337" cy="581025"/>
          </a:xfrm>
          <a:prstGeom prst="rect">
            <a:avLst/>
          </a:prstGeom>
          <a:noFill/>
        </p:spPr>
        <p:txBody>
          <a:bodyPr wrap="none">
            <a:spAutoFit/>
          </a:bodyPr>
          <a:lstStyle/>
          <a:p>
            <a:pPr>
              <a:defRPr/>
            </a:pPr>
            <a:r>
              <a:t>Comcast network </a:t>
            </a:r>
          </a:p>
          <a:p>
            <a:pPr>
              <a:defRPr/>
            </a:pPr>
            <a:r>
              <a:t>68.80.0.0/13</a:t>
            </a:r>
          </a:p>
        </p:txBody>
      </p:sp>
      <p:sp>
        <p:nvSpPr>
          <p:cNvPr id="13" name="TextBox 12"/>
          <p:cNvSpPr txBox="1"/>
          <p:nvPr/>
        </p:nvSpPr>
        <p:spPr>
          <a:xfrm>
            <a:off x="3670020" y="3535642"/>
            <a:ext cx="1819275" cy="733425"/>
          </a:xfrm>
          <a:prstGeom prst="rect">
            <a:avLst/>
          </a:prstGeom>
          <a:noFill/>
        </p:spPr>
        <p:txBody>
          <a:bodyPr wrap="none">
            <a:spAutoFit/>
          </a:bodyPr>
          <a:lstStyle/>
          <a:p>
            <a:pPr>
              <a:defRPr/>
            </a:pPr>
          </a:p>
        </p:txBody>
      </p:sp>
      <p:sp>
        <p:nvSpPr>
          <p:cNvPr id="14" name="TextBox 13"/>
          <p:cNvSpPr txBox="1"/>
          <p:nvPr/>
        </p:nvSpPr>
        <p:spPr>
          <a:xfrm>
            <a:off x="6949888" y="2731714"/>
            <a:ext cx="260350" cy="258762"/>
          </a:xfrm>
          <a:prstGeom prst="rect">
            <a:avLst/>
          </a:prstGeom>
          <a:noFill/>
        </p:spPr>
        <p:txBody>
          <a:bodyPr wrap="none">
            <a:spAutoFit/>
          </a:bodyPr>
          <a:lstStyle/>
          <a:p>
            <a:pPr>
              <a:defRPr/>
            </a:pPr>
          </a:p>
        </p:txBody>
      </p:sp>
      <p:sp>
        <p:nvSpPr>
          <p:cNvPr id="15" name="TextBox 14"/>
          <p:cNvSpPr txBox="1"/>
          <p:nvPr/>
        </p:nvSpPr>
        <p:spPr>
          <a:xfrm>
            <a:off x="7402326" y="2150782"/>
            <a:ext cx="755335" cy="781752"/>
          </a:xfrm>
          <a:prstGeom prst="rect">
            <a:avLst/>
          </a:prstGeom>
          <a:noFill/>
        </p:spPr>
        <p:txBody>
          <a:bodyPr wrap="none">
            <a:spAutoFit/>
          </a:bodyPr>
          <a:lstStyle/>
          <a:p>
            <a:pPr>
              <a:defRPr/>
            </a:pPr>
            <a:r>
              <a:t>DNS </a:t>
            </a:r>
          </a:p>
          <a:p>
            <a:pPr>
              <a:defRPr/>
            </a:pPr>
            <a:r>
              <a:t>server</a:t>
            </a:r>
          </a:p>
          <a:p>
            <a:pPr>
              <a:defRPr/>
            </a:pPr>
          </a:p>
        </p:txBody>
      </p:sp>
      <p:sp>
        <p:nvSpPr>
          <p:cNvPr id="16" name="TextBox 15"/>
          <p:cNvSpPr txBox="1"/>
          <p:nvPr/>
        </p:nvSpPr>
        <p:spPr>
          <a:xfrm>
            <a:off x="713711" y="1183316"/>
            <a:ext cx="381000" cy="1166813"/>
          </a:xfrm>
          <a:prstGeom prst="rect">
            <a:avLst/>
          </a:prstGeom>
          <a:noFill/>
        </p:spPr>
        <p:txBody>
          <a:bodyPr wrap="none">
            <a:spAutoFit/>
          </a:bodyPr>
          <a:lstStyle/>
          <a:p>
            <a:pPr>
              <a:defRPr/>
            </a:pPr>
          </a:p>
        </p:txBody>
      </p:sp>
      <p:sp>
        <p:nvSpPr>
          <p:cNvPr id="17" name="TextBox 16"/>
          <p:cNvSpPr txBox="1"/>
          <p:nvPr/>
        </p:nvSpPr>
        <p:spPr>
          <a:xfrm>
            <a:off x="402783" y="4451462"/>
            <a:ext cx="3216717" cy="1306512"/>
          </a:xfrm>
          <a:prstGeom prst="rect">
            <a:avLst/>
          </a:prstGeom>
          <a:noFill/>
        </p:spPr>
        <p:txBody>
          <a:bodyPr wrap="none">
            <a:spAutoFit/>
          </a:bodyPr>
          <a:lstStyle/>
          <a:p>
            <a:pPr>
              <a:defRPr/>
            </a:pPr>
            <a:r>
              <a:t>IP datagram containing DNS query forwarded via LAN switch from client to 1st hop router</a:t>
            </a:r>
          </a:p>
        </p:txBody>
      </p:sp>
      <p:sp>
        <p:nvSpPr>
          <p:cNvPr id="18" name="TextBox 17"/>
          <p:cNvSpPr txBox="1"/>
          <p:nvPr/>
        </p:nvSpPr>
        <p:spPr>
          <a:xfrm>
            <a:off x="4396562" y="4626361"/>
            <a:ext cx="5141138" cy="1482339"/>
          </a:xfrm>
          <a:prstGeom prst="rect">
            <a:avLst/>
          </a:prstGeom>
          <a:noFill/>
        </p:spPr>
        <p:txBody>
          <a:bodyPr wrap="none">
            <a:spAutoFit/>
          </a:bodyPr>
          <a:lstStyle/>
          <a:p>
            <a:pPr>
              <a:defRPr/>
            </a:pPr>
            <a:r>
              <a:t>IP datagram forwarded from campus network into Comcast network, routed (tables created by RIP, OSPF, IS-IS and/or BGP routing protocols) to DNS server</a:t>
            </a:r>
          </a:p>
        </p:txBody>
      </p:sp>
      <p:sp>
        <p:nvSpPr>
          <p:cNvPr id="19" name="TextBox 18"/>
          <p:cNvSpPr txBox="1"/>
          <p:nvPr/>
        </p:nvSpPr>
        <p:spPr>
          <a:xfrm>
            <a:off x="8631237" y="1456182"/>
            <a:ext cx="3230563" cy="1292225"/>
          </a:xfrm>
          <a:prstGeom prst="rect">
            <a:avLst/>
          </a:prstGeom>
          <a:noFill/>
        </p:spPr>
        <p:txBody>
          <a:bodyPr wrap="none">
            <a:spAutoFit/>
          </a:bodyPr>
          <a:lstStyle/>
          <a:p>
            <a:pPr>
              <a:defRPr/>
            </a:pPr>
            <a:r>
              <a:t>de-muxed to DNS</a:t>
            </a:r>
          </a:p>
          <a:p>
            <a:pPr>
              <a:defRPr/>
            </a:pPr>
            <a:r>
              <a:t>DNS replies to client with IP address of www.google.com </a:t>
            </a:r>
          </a:p>
        </p:txBody>
      </p:sp>
    </p:spTree>
  </p:cSld>
  <p:clrMapOvr>
    <a:masterClrMapping/>
  </p:clrMapOvr>
</p:sld>
</file>

<file path=ppt/slides/slide6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96153" y="299972"/>
            <a:ext cx="10999694" cy="894622"/>
          </a:xfrm>
          <a:prstGeom prst="rect">
            <a:avLst/>
          </a:prstGeom>
          <a:noFill/>
        </p:spPr>
        <p:txBody>
          <a:bodyPr wrap="none">
            <a:spAutoFit/>
          </a:bodyPr>
          <a:lstStyle/>
          <a:p>
            <a:pPr>
              <a:defRPr/>
            </a:pPr>
            <a:r>
              <a:t>A Day in the Life…TCP Connection Carrying HTTP</a:t>
            </a:r>
          </a:p>
        </p:txBody>
      </p:sp>
      <p:sp>
        <p:nvSpPr>
          <p:cNvPr id="3" name="TextBox 2"/>
          <p:cNvSpPr txBox="1"/>
          <p:nvPr/>
        </p:nvSpPr>
        <p:spPr>
          <a:xfrm>
            <a:off x="691870" y="1878292"/>
            <a:ext cx="3554412" cy="2754313"/>
          </a:xfrm>
          <a:prstGeom prst="rect">
            <a:avLst/>
          </a:prstGeom>
          <a:noFill/>
        </p:spPr>
        <p:txBody>
          <a:bodyPr wrap="none">
            <a:spAutoFit/>
          </a:bodyPr>
          <a:lstStyle/>
          <a:p>
            <a:pPr>
              <a:defRPr/>
            </a:pPr>
          </a:p>
        </p:txBody>
      </p:sp>
      <p:sp>
        <p:nvSpPr>
          <p:cNvPr id="4" name="TextBox 3"/>
          <p:cNvSpPr txBox="1"/>
          <p:nvPr/>
        </p:nvSpPr>
        <p:spPr>
          <a:xfrm>
            <a:off x="3693832" y="2949855"/>
            <a:ext cx="155575" cy="142875"/>
          </a:xfrm>
          <a:prstGeom prst="rect">
            <a:avLst/>
          </a:prstGeom>
          <a:noFill/>
        </p:spPr>
        <p:txBody>
          <a:bodyPr wrap="none">
            <a:spAutoFit/>
          </a:bodyPr>
          <a:lstStyle/>
          <a:p>
            <a:pPr>
              <a:defRPr/>
            </a:pPr>
          </a:p>
        </p:txBody>
      </p:sp>
      <p:sp>
        <p:nvSpPr>
          <p:cNvPr id="5" name="TextBox 4"/>
          <p:cNvSpPr txBox="1"/>
          <p:nvPr/>
        </p:nvSpPr>
        <p:spPr>
          <a:xfrm>
            <a:off x="2584170" y="3122892"/>
            <a:ext cx="695325" cy="0"/>
          </a:xfrm>
          <a:prstGeom prst="rect">
            <a:avLst/>
          </a:prstGeom>
          <a:noFill/>
        </p:spPr>
        <p:txBody>
          <a:bodyPr wrap="none">
            <a:spAutoFit/>
          </a:bodyPr>
          <a:lstStyle/>
          <a:p>
            <a:pPr>
              <a:defRPr/>
            </a:pPr>
          </a:p>
        </p:txBody>
      </p:sp>
      <p:sp>
        <p:nvSpPr>
          <p:cNvPr id="6" name="TextBox 5"/>
          <p:cNvSpPr txBox="1"/>
          <p:nvPr/>
        </p:nvSpPr>
        <p:spPr>
          <a:xfrm>
            <a:off x="3843057" y="2806980"/>
            <a:ext cx="138113" cy="142875"/>
          </a:xfrm>
          <a:prstGeom prst="rect">
            <a:avLst/>
          </a:prstGeom>
          <a:noFill/>
        </p:spPr>
        <p:txBody>
          <a:bodyPr wrap="none">
            <a:spAutoFit/>
          </a:bodyPr>
          <a:lstStyle/>
          <a:p>
            <a:pPr>
              <a:defRPr/>
            </a:pPr>
          </a:p>
        </p:txBody>
      </p:sp>
      <p:sp>
        <p:nvSpPr>
          <p:cNvPr id="7" name="TextBox 6"/>
          <p:cNvSpPr txBox="1"/>
          <p:nvPr/>
        </p:nvSpPr>
        <p:spPr>
          <a:xfrm>
            <a:off x="3198532" y="3341967"/>
            <a:ext cx="512763" cy="612775"/>
          </a:xfrm>
          <a:prstGeom prst="rect">
            <a:avLst/>
          </a:prstGeom>
          <a:noFill/>
        </p:spPr>
        <p:txBody>
          <a:bodyPr wrap="none">
            <a:spAutoFit/>
          </a:bodyPr>
          <a:lstStyle/>
          <a:p>
            <a:pPr>
              <a:defRPr/>
            </a:pPr>
          </a:p>
        </p:txBody>
      </p:sp>
      <p:sp>
        <p:nvSpPr>
          <p:cNvPr id="8" name="TextBox 7"/>
          <p:cNvSpPr txBox="1"/>
          <p:nvPr/>
        </p:nvSpPr>
        <p:spPr>
          <a:xfrm>
            <a:off x="2648281" y="3003260"/>
            <a:ext cx="134168" cy="255587"/>
          </a:xfrm>
          <a:prstGeom prst="rect">
            <a:avLst/>
          </a:prstGeom>
          <a:noFill/>
        </p:spPr>
        <p:txBody>
          <a:bodyPr wrap="none">
            <a:spAutoFit/>
          </a:bodyPr>
          <a:lstStyle/>
          <a:p>
            <a:pPr>
              <a:defRPr/>
            </a:pPr>
          </a:p>
        </p:txBody>
      </p:sp>
      <p:sp>
        <p:nvSpPr>
          <p:cNvPr id="9" name="TextBox 8"/>
          <p:cNvSpPr txBox="1"/>
          <p:nvPr/>
        </p:nvSpPr>
        <p:spPr>
          <a:xfrm>
            <a:off x="3522564" y="4176324"/>
            <a:ext cx="140795" cy="179874"/>
          </a:xfrm>
          <a:prstGeom prst="rect">
            <a:avLst/>
          </a:prstGeom>
          <a:noFill/>
        </p:spPr>
        <p:txBody>
          <a:bodyPr wrap="none">
            <a:spAutoFit/>
          </a:bodyPr>
          <a:lstStyle/>
          <a:p>
            <a:pPr>
              <a:defRPr/>
            </a:pPr>
          </a:p>
        </p:txBody>
      </p:sp>
      <p:sp>
        <p:nvSpPr>
          <p:cNvPr id="10" name="TextBox 9"/>
          <p:cNvSpPr txBox="1"/>
          <p:nvPr/>
        </p:nvSpPr>
        <p:spPr>
          <a:xfrm>
            <a:off x="3123075" y="3881648"/>
            <a:ext cx="140795" cy="235527"/>
          </a:xfrm>
          <a:prstGeom prst="rect">
            <a:avLst/>
          </a:prstGeom>
          <a:noFill/>
        </p:spPr>
        <p:txBody>
          <a:bodyPr wrap="none">
            <a:spAutoFit/>
          </a:bodyPr>
          <a:lstStyle/>
          <a:p>
            <a:pPr>
              <a:defRPr/>
            </a:pPr>
          </a:p>
        </p:txBody>
      </p:sp>
      <p:sp>
        <p:nvSpPr>
          <p:cNvPr id="11" name="TextBox 10"/>
          <p:cNvSpPr txBox="1"/>
          <p:nvPr/>
        </p:nvSpPr>
        <p:spPr>
          <a:xfrm>
            <a:off x="4781673" y="1792392"/>
            <a:ext cx="3486028" cy="2590938"/>
          </a:xfrm>
          <a:prstGeom prst="rect">
            <a:avLst/>
          </a:prstGeom>
          <a:noFill/>
        </p:spPr>
        <p:txBody>
          <a:bodyPr wrap="none">
            <a:spAutoFit/>
          </a:bodyPr>
          <a:lstStyle/>
          <a:p>
            <a:pPr>
              <a:defRPr/>
            </a:pPr>
          </a:p>
        </p:txBody>
      </p:sp>
      <p:sp>
        <p:nvSpPr>
          <p:cNvPr id="12" name="TextBox 11"/>
          <p:cNvSpPr txBox="1"/>
          <p:nvPr/>
        </p:nvSpPr>
        <p:spPr>
          <a:xfrm>
            <a:off x="4838700" y="2566706"/>
            <a:ext cx="1811337" cy="581025"/>
          </a:xfrm>
          <a:prstGeom prst="rect">
            <a:avLst/>
          </a:prstGeom>
          <a:noFill/>
        </p:spPr>
        <p:txBody>
          <a:bodyPr wrap="none">
            <a:spAutoFit/>
          </a:bodyPr>
          <a:lstStyle/>
          <a:p>
            <a:pPr>
              <a:defRPr/>
            </a:pPr>
            <a:r>
              <a:t>Comcast network </a:t>
            </a:r>
          </a:p>
          <a:p>
            <a:pPr>
              <a:defRPr/>
            </a:pPr>
            <a:r>
              <a:t>68.80.0.0/13</a:t>
            </a:r>
          </a:p>
        </p:txBody>
      </p:sp>
      <p:sp>
        <p:nvSpPr>
          <p:cNvPr id="13" name="TextBox 12"/>
          <p:cNvSpPr txBox="1"/>
          <p:nvPr/>
        </p:nvSpPr>
        <p:spPr>
          <a:xfrm>
            <a:off x="3670020" y="3535642"/>
            <a:ext cx="1819275" cy="733425"/>
          </a:xfrm>
          <a:prstGeom prst="rect">
            <a:avLst/>
          </a:prstGeom>
          <a:noFill/>
        </p:spPr>
        <p:txBody>
          <a:bodyPr wrap="none">
            <a:spAutoFit/>
          </a:bodyPr>
          <a:lstStyle/>
          <a:p>
            <a:pPr>
              <a:defRPr/>
            </a:pPr>
          </a:p>
        </p:txBody>
      </p:sp>
      <p:sp>
        <p:nvSpPr>
          <p:cNvPr id="14" name="TextBox 13"/>
          <p:cNvSpPr txBox="1"/>
          <p:nvPr/>
        </p:nvSpPr>
        <p:spPr>
          <a:xfrm>
            <a:off x="915707" y="4764367"/>
            <a:ext cx="6419850" cy="1620838"/>
          </a:xfrm>
          <a:prstGeom prst="rect">
            <a:avLst/>
          </a:prstGeom>
          <a:noFill/>
        </p:spPr>
        <p:txBody>
          <a:bodyPr wrap="none">
            <a:spAutoFit/>
          </a:bodyPr>
          <a:lstStyle/>
          <a:p>
            <a:pPr>
              <a:defRPr/>
            </a:pPr>
          </a:p>
        </p:txBody>
      </p:sp>
      <p:sp>
        <p:nvSpPr>
          <p:cNvPr id="15" name="TextBox 14"/>
          <p:cNvSpPr txBox="1"/>
          <p:nvPr/>
        </p:nvSpPr>
        <p:spPr>
          <a:xfrm>
            <a:off x="4306607" y="3692805"/>
            <a:ext cx="1174750" cy="1651000"/>
          </a:xfrm>
          <a:prstGeom prst="rect">
            <a:avLst/>
          </a:prstGeom>
          <a:noFill/>
        </p:spPr>
        <p:txBody>
          <a:bodyPr wrap="none">
            <a:spAutoFit/>
          </a:bodyPr>
          <a:lstStyle/>
          <a:p>
            <a:pPr>
              <a:defRPr/>
            </a:pPr>
          </a:p>
        </p:txBody>
      </p:sp>
      <p:sp>
        <p:nvSpPr>
          <p:cNvPr id="16" name="TextBox 15"/>
          <p:cNvSpPr txBox="1"/>
          <p:nvPr/>
        </p:nvSpPr>
        <p:spPr>
          <a:xfrm>
            <a:off x="2885795" y="5512080"/>
            <a:ext cx="942975" cy="1587"/>
          </a:xfrm>
          <a:prstGeom prst="rect">
            <a:avLst/>
          </a:prstGeom>
          <a:noFill/>
        </p:spPr>
        <p:txBody>
          <a:bodyPr wrap="none">
            <a:spAutoFit/>
          </a:bodyPr>
          <a:lstStyle/>
          <a:p>
            <a:pPr>
              <a:defRPr/>
            </a:pPr>
          </a:p>
        </p:txBody>
      </p:sp>
      <p:sp>
        <p:nvSpPr>
          <p:cNvPr id="17" name="TextBox 16"/>
          <p:cNvSpPr txBox="1"/>
          <p:nvPr/>
        </p:nvSpPr>
        <p:spPr>
          <a:xfrm>
            <a:off x="1798357" y="5904192"/>
            <a:ext cx="1595438" cy="336550"/>
          </a:xfrm>
          <a:prstGeom prst="rect">
            <a:avLst/>
          </a:prstGeom>
          <a:noFill/>
        </p:spPr>
        <p:txBody>
          <a:bodyPr wrap="none">
            <a:spAutoFit/>
          </a:bodyPr>
          <a:lstStyle/>
          <a:p>
            <a:pPr>
              <a:defRPr/>
            </a:pPr>
            <a:r>
              <a:t>64.233.169.105</a:t>
            </a:r>
          </a:p>
        </p:txBody>
      </p:sp>
      <p:sp>
        <p:nvSpPr>
          <p:cNvPr id="18" name="TextBox 17"/>
          <p:cNvSpPr txBox="1"/>
          <p:nvPr/>
        </p:nvSpPr>
        <p:spPr>
          <a:xfrm>
            <a:off x="1779307" y="5648605"/>
            <a:ext cx="1906291" cy="338554"/>
          </a:xfrm>
          <a:prstGeom prst="rect">
            <a:avLst/>
          </a:prstGeom>
          <a:noFill/>
        </p:spPr>
        <p:txBody>
          <a:bodyPr wrap="none">
            <a:spAutoFit/>
          </a:bodyPr>
          <a:lstStyle/>
          <a:p>
            <a:pPr>
              <a:defRPr/>
            </a:pPr>
            <a:r>
              <a:t>Google web server</a:t>
            </a:r>
          </a:p>
        </p:txBody>
      </p:sp>
      <p:sp>
        <p:nvSpPr>
          <p:cNvPr id="19" name="TextBox 18"/>
          <p:cNvSpPr txBox="1"/>
          <p:nvPr/>
        </p:nvSpPr>
        <p:spPr>
          <a:xfrm>
            <a:off x="7000594" y="1568450"/>
            <a:ext cx="4227512" cy="1148246"/>
          </a:xfrm>
          <a:prstGeom prst="rect">
            <a:avLst/>
          </a:prstGeom>
          <a:noFill/>
        </p:spPr>
        <p:txBody>
          <a:bodyPr wrap="none">
            <a:spAutoFit/>
          </a:bodyPr>
          <a:lstStyle/>
          <a:p>
            <a:pPr>
              <a:defRPr/>
            </a:pPr>
            <a:r>
              <a:t>To send HTTP request, client first opens TCP socket to web server</a:t>
            </a:r>
          </a:p>
        </p:txBody>
      </p:sp>
      <p:sp>
        <p:nvSpPr>
          <p:cNvPr id="20" name="TextBox 19"/>
          <p:cNvSpPr txBox="1"/>
          <p:nvPr/>
        </p:nvSpPr>
        <p:spPr>
          <a:xfrm>
            <a:off x="7000594" y="2773773"/>
            <a:ext cx="5078988" cy="1253859"/>
          </a:xfrm>
          <a:prstGeom prst="rect">
            <a:avLst/>
          </a:prstGeom>
          <a:noFill/>
        </p:spPr>
        <p:txBody>
          <a:bodyPr wrap="none">
            <a:spAutoFit/>
          </a:bodyPr>
          <a:lstStyle/>
          <a:p>
            <a:pPr>
              <a:defRPr/>
            </a:pPr>
            <a:r>
              <a:t>TCP SYN segment (step 1 in TCP 3-way handshake) inter-domain routed to web server</a:t>
            </a:r>
          </a:p>
        </p:txBody>
      </p:sp>
      <p:sp>
        <p:nvSpPr>
          <p:cNvPr id="21" name="TextBox 20"/>
          <p:cNvSpPr txBox="1"/>
          <p:nvPr/>
        </p:nvSpPr>
        <p:spPr>
          <a:xfrm>
            <a:off x="7000594" y="5396260"/>
            <a:ext cx="4997745" cy="1160181"/>
          </a:xfrm>
          <a:prstGeom prst="rect">
            <a:avLst/>
          </a:prstGeom>
          <a:noFill/>
        </p:spPr>
        <p:txBody>
          <a:bodyPr wrap="none">
            <a:spAutoFit/>
          </a:bodyPr>
          <a:lstStyle/>
          <a:p>
            <a:pPr>
              <a:defRPr/>
            </a:pPr>
            <a:r>
              <a:t>Client responds with ACK; TCP connection established! (step 3)</a:t>
            </a:r>
          </a:p>
        </p:txBody>
      </p:sp>
      <p:sp>
        <p:nvSpPr>
          <p:cNvPr id="22" name="TextBox 21"/>
          <p:cNvSpPr txBox="1"/>
          <p:nvPr/>
        </p:nvSpPr>
        <p:spPr>
          <a:xfrm>
            <a:off x="1220788" y="4757738"/>
            <a:ext cx="184150" cy="244475"/>
          </a:xfrm>
          <a:prstGeom prst="rect">
            <a:avLst/>
          </a:prstGeom>
          <a:noFill/>
        </p:spPr>
        <p:txBody>
          <a:bodyPr wrap="none">
            <a:spAutoFit/>
          </a:bodyPr>
          <a:lstStyle/>
          <a:p>
            <a:pPr>
              <a:defRPr/>
            </a:pPr>
          </a:p>
        </p:txBody>
      </p:sp>
      <p:sp>
        <p:nvSpPr>
          <p:cNvPr id="23" name="TextBox 22"/>
          <p:cNvSpPr txBox="1"/>
          <p:nvPr/>
        </p:nvSpPr>
        <p:spPr>
          <a:xfrm>
            <a:off x="7000594" y="4084709"/>
            <a:ext cx="4652603" cy="1254473"/>
          </a:xfrm>
          <a:prstGeom prst="rect">
            <a:avLst/>
          </a:prstGeom>
          <a:noFill/>
        </p:spPr>
        <p:txBody>
          <a:bodyPr wrap="none">
            <a:spAutoFit/>
          </a:bodyPr>
          <a:lstStyle/>
          <a:p>
            <a:pPr>
              <a:defRPr/>
            </a:pPr>
            <a:r>
              <a:t>Web server responds with TCP SYN-ACK (step 2 in TCP 3-way handshake)</a:t>
            </a:r>
          </a:p>
        </p:txBody>
      </p:sp>
    </p:spTree>
  </p:cSld>
  <p:clrMapOvr>
    <a:masterClrMapping/>
  </p:clrMapOvr>
</p:sld>
</file>

<file path=ppt/slides/slide6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11306" y="303903"/>
            <a:ext cx="10999694" cy="894622"/>
          </a:xfrm>
          <a:prstGeom prst="rect">
            <a:avLst/>
          </a:prstGeom>
          <a:noFill/>
        </p:spPr>
        <p:txBody>
          <a:bodyPr wrap="none">
            <a:spAutoFit/>
          </a:bodyPr>
          <a:lstStyle/>
          <a:p>
            <a:pPr>
              <a:defRPr/>
            </a:pPr>
            <a:r>
              <a:t>A Day in the Life… HTTP Request/Reply </a:t>
            </a:r>
          </a:p>
        </p:txBody>
      </p:sp>
      <p:sp>
        <p:nvSpPr>
          <p:cNvPr id="3" name="TextBox 2"/>
          <p:cNvSpPr txBox="1"/>
          <p:nvPr/>
        </p:nvSpPr>
        <p:spPr>
          <a:xfrm>
            <a:off x="691870" y="1878292"/>
            <a:ext cx="3554412" cy="2754313"/>
          </a:xfrm>
          <a:prstGeom prst="rect">
            <a:avLst/>
          </a:prstGeom>
          <a:noFill/>
        </p:spPr>
        <p:txBody>
          <a:bodyPr wrap="none">
            <a:spAutoFit/>
          </a:bodyPr>
          <a:lstStyle/>
          <a:p>
            <a:pPr>
              <a:defRPr/>
            </a:pPr>
          </a:p>
        </p:txBody>
      </p:sp>
      <p:sp>
        <p:nvSpPr>
          <p:cNvPr id="4" name="TextBox 3"/>
          <p:cNvSpPr txBox="1"/>
          <p:nvPr/>
        </p:nvSpPr>
        <p:spPr>
          <a:xfrm>
            <a:off x="3693832" y="2949855"/>
            <a:ext cx="155575" cy="142875"/>
          </a:xfrm>
          <a:prstGeom prst="rect">
            <a:avLst/>
          </a:prstGeom>
          <a:noFill/>
        </p:spPr>
        <p:txBody>
          <a:bodyPr wrap="none">
            <a:spAutoFit/>
          </a:bodyPr>
          <a:lstStyle/>
          <a:p>
            <a:pPr>
              <a:defRPr/>
            </a:pPr>
          </a:p>
        </p:txBody>
      </p:sp>
      <p:sp>
        <p:nvSpPr>
          <p:cNvPr id="5" name="TextBox 4"/>
          <p:cNvSpPr txBox="1"/>
          <p:nvPr/>
        </p:nvSpPr>
        <p:spPr>
          <a:xfrm>
            <a:off x="2584170" y="3122892"/>
            <a:ext cx="695325" cy="0"/>
          </a:xfrm>
          <a:prstGeom prst="rect">
            <a:avLst/>
          </a:prstGeom>
          <a:noFill/>
        </p:spPr>
        <p:txBody>
          <a:bodyPr wrap="none">
            <a:spAutoFit/>
          </a:bodyPr>
          <a:lstStyle/>
          <a:p>
            <a:pPr>
              <a:defRPr/>
            </a:pPr>
          </a:p>
        </p:txBody>
      </p:sp>
      <p:sp>
        <p:nvSpPr>
          <p:cNvPr id="6" name="TextBox 5"/>
          <p:cNvSpPr txBox="1"/>
          <p:nvPr/>
        </p:nvSpPr>
        <p:spPr>
          <a:xfrm>
            <a:off x="3843057" y="2806980"/>
            <a:ext cx="138113" cy="142875"/>
          </a:xfrm>
          <a:prstGeom prst="rect">
            <a:avLst/>
          </a:prstGeom>
          <a:noFill/>
        </p:spPr>
        <p:txBody>
          <a:bodyPr wrap="none">
            <a:spAutoFit/>
          </a:bodyPr>
          <a:lstStyle/>
          <a:p>
            <a:pPr>
              <a:defRPr/>
            </a:pPr>
          </a:p>
        </p:txBody>
      </p:sp>
      <p:sp>
        <p:nvSpPr>
          <p:cNvPr id="7" name="TextBox 6"/>
          <p:cNvSpPr txBox="1"/>
          <p:nvPr/>
        </p:nvSpPr>
        <p:spPr>
          <a:xfrm>
            <a:off x="3198532" y="3341967"/>
            <a:ext cx="512763" cy="612775"/>
          </a:xfrm>
          <a:prstGeom prst="rect">
            <a:avLst/>
          </a:prstGeom>
          <a:noFill/>
        </p:spPr>
        <p:txBody>
          <a:bodyPr wrap="none">
            <a:spAutoFit/>
          </a:bodyPr>
          <a:lstStyle/>
          <a:p>
            <a:pPr>
              <a:defRPr/>
            </a:pPr>
          </a:p>
        </p:txBody>
      </p:sp>
      <p:sp>
        <p:nvSpPr>
          <p:cNvPr id="8" name="TextBox 7"/>
          <p:cNvSpPr txBox="1"/>
          <p:nvPr/>
        </p:nvSpPr>
        <p:spPr>
          <a:xfrm>
            <a:off x="2648281" y="3003260"/>
            <a:ext cx="134168" cy="255587"/>
          </a:xfrm>
          <a:prstGeom prst="rect">
            <a:avLst/>
          </a:prstGeom>
          <a:noFill/>
        </p:spPr>
        <p:txBody>
          <a:bodyPr wrap="none">
            <a:spAutoFit/>
          </a:bodyPr>
          <a:lstStyle/>
          <a:p>
            <a:pPr>
              <a:defRPr/>
            </a:pPr>
          </a:p>
        </p:txBody>
      </p:sp>
      <p:sp>
        <p:nvSpPr>
          <p:cNvPr id="9" name="TextBox 8"/>
          <p:cNvSpPr txBox="1"/>
          <p:nvPr/>
        </p:nvSpPr>
        <p:spPr>
          <a:xfrm>
            <a:off x="3522564" y="4176324"/>
            <a:ext cx="140795" cy="179874"/>
          </a:xfrm>
          <a:prstGeom prst="rect">
            <a:avLst/>
          </a:prstGeom>
          <a:noFill/>
        </p:spPr>
        <p:txBody>
          <a:bodyPr wrap="none">
            <a:spAutoFit/>
          </a:bodyPr>
          <a:lstStyle/>
          <a:p>
            <a:pPr>
              <a:defRPr/>
            </a:pPr>
          </a:p>
        </p:txBody>
      </p:sp>
      <p:sp>
        <p:nvSpPr>
          <p:cNvPr id="10" name="TextBox 9"/>
          <p:cNvSpPr txBox="1"/>
          <p:nvPr/>
        </p:nvSpPr>
        <p:spPr>
          <a:xfrm>
            <a:off x="3123075" y="3881648"/>
            <a:ext cx="140795" cy="235527"/>
          </a:xfrm>
          <a:prstGeom prst="rect">
            <a:avLst/>
          </a:prstGeom>
          <a:noFill/>
        </p:spPr>
        <p:txBody>
          <a:bodyPr wrap="none">
            <a:spAutoFit/>
          </a:bodyPr>
          <a:lstStyle/>
          <a:p>
            <a:pPr>
              <a:defRPr/>
            </a:pPr>
          </a:p>
        </p:txBody>
      </p:sp>
      <p:sp>
        <p:nvSpPr>
          <p:cNvPr id="11" name="TextBox 10"/>
          <p:cNvSpPr txBox="1"/>
          <p:nvPr/>
        </p:nvSpPr>
        <p:spPr>
          <a:xfrm>
            <a:off x="4781673" y="1792392"/>
            <a:ext cx="3486028" cy="2590938"/>
          </a:xfrm>
          <a:prstGeom prst="rect">
            <a:avLst/>
          </a:prstGeom>
          <a:noFill/>
        </p:spPr>
        <p:txBody>
          <a:bodyPr wrap="none">
            <a:spAutoFit/>
          </a:bodyPr>
          <a:lstStyle/>
          <a:p>
            <a:pPr>
              <a:defRPr/>
            </a:pPr>
          </a:p>
        </p:txBody>
      </p:sp>
      <p:sp>
        <p:nvSpPr>
          <p:cNvPr id="12" name="TextBox 11"/>
          <p:cNvSpPr txBox="1"/>
          <p:nvPr/>
        </p:nvSpPr>
        <p:spPr>
          <a:xfrm>
            <a:off x="4838700" y="2566706"/>
            <a:ext cx="1811337" cy="581025"/>
          </a:xfrm>
          <a:prstGeom prst="rect">
            <a:avLst/>
          </a:prstGeom>
          <a:noFill/>
        </p:spPr>
        <p:txBody>
          <a:bodyPr wrap="none">
            <a:spAutoFit/>
          </a:bodyPr>
          <a:lstStyle/>
          <a:p>
            <a:pPr>
              <a:defRPr/>
            </a:pPr>
            <a:r>
              <a:t>Comcast network </a:t>
            </a:r>
          </a:p>
          <a:p>
            <a:pPr>
              <a:defRPr/>
            </a:pPr>
            <a:r>
              <a:t>68.80.0.0/13</a:t>
            </a:r>
          </a:p>
        </p:txBody>
      </p:sp>
      <p:sp>
        <p:nvSpPr>
          <p:cNvPr id="13" name="TextBox 12"/>
          <p:cNvSpPr txBox="1"/>
          <p:nvPr/>
        </p:nvSpPr>
        <p:spPr>
          <a:xfrm>
            <a:off x="3670020" y="3535642"/>
            <a:ext cx="1819275" cy="733425"/>
          </a:xfrm>
          <a:prstGeom prst="rect">
            <a:avLst/>
          </a:prstGeom>
          <a:noFill/>
        </p:spPr>
        <p:txBody>
          <a:bodyPr wrap="none">
            <a:spAutoFit/>
          </a:bodyPr>
          <a:lstStyle/>
          <a:p>
            <a:pPr>
              <a:defRPr/>
            </a:pPr>
          </a:p>
        </p:txBody>
      </p:sp>
      <p:sp>
        <p:nvSpPr>
          <p:cNvPr id="14" name="TextBox 13"/>
          <p:cNvSpPr txBox="1"/>
          <p:nvPr/>
        </p:nvSpPr>
        <p:spPr>
          <a:xfrm>
            <a:off x="915707" y="4764367"/>
            <a:ext cx="6419850" cy="1620838"/>
          </a:xfrm>
          <a:prstGeom prst="rect">
            <a:avLst/>
          </a:prstGeom>
          <a:noFill/>
        </p:spPr>
        <p:txBody>
          <a:bodyPr wrap="none">
            <a:spAutoFit/>
          </a:bodyPr>
          <a:lstStyle/>
          <a:p>
            <a:pPr>
              <a:defRPr/>
            </a:pPr>
          </a:p>
        </p:txBody>
      </p:sp>
      <p:sp>
        <p:nvSpPr>
          <p:cNvPr id="15" name="TextBox 14"/>
          <p:cNvSpPr txBox="1"/>
          <p:nvPr/>
        </p:nvSpPr>
        <p:spPr>
          <a:xfrm>
            <a:off x="4306607" y="3692805"/>
            <a:ext cx="1174750" cy="1651000"/>
          </a:xfrm>
          <a:prstGeom prst="rect">
            <a:avLst/>
          </a:prstGeom>
          <a:noFill/>
        </p:spPr>
        <p:txBody>
          <a:bodyPr wrap="none">
            <a:spAutoFit/>
          </a:bodyPr>
          <a:lstStyle/>
          <a:p>
            <a:pPr>
              <a:defRPr/>
            </a:pPr>
          </a:p>
        </p:txBody>
      </p:sp>
      <p:sp>
        <p:nvSpPr>
          <p:cNvPr id="16" name="TextBox 15"/>
          <p:cNvSpPr txBox="1"/>
          <p:nvPr/>
        </p:nvSpPr>
        <p:spPr>
          <a:xfrm>
            <a:off x="2885795" y="5512080"/>
            <a:ext cx="942975" cy="1587"/>
          </a:xfrm>
          <a:prstGeom prst="rect">
            <a:avLst/>
          </a:prstGeom>
          <a:noFill/>
        </p:spPr>
        <p:txBody>
          <a:bodyPr wrap="none">
            <a:spAutoFit/>
          </a:bodyPr>
          <a:lstStyle/>
          <a:p>
            <a:pPr>
              <a:defRPr/>
            </a:pPr>
          </a:p>
        </p:txBody>
      </p:sp>
      <p:sp>
        <p:nvSpPr>
          <p:cNvPr id="17" name="TextBox 16"/>
          <p:cNvSpPr txBox="1"/>
          <p:nvPr/>
        </p:nvSpPr>
        <p:spPr>
          <a:xfrm>
            <a:off x="1798357" y="5904192"/>
            <a:ext cx="1595438" cy="336550"/>
          </a:xfrm>
          <a:prstGeom prst="rect">
            <a:avLst/>
          </a:prstGeom>
          <a:noFill/>
        </p:spPr>
        <p:txBody>
          <a:bodyPr wrap="none">
            <a:spAutoFit/>
          </a:bodyPr>
          <a:lstStyle/>
          <a:p>
            <a:pPr>
              <a:defRPr/>
            </a:pPr>
            <a:r>
              <a:t>64.233.169.105</a:t>
            </a:r>
          </a:p>
        </p:txBody>
      </p:sp>
      <p:sp>
        <p:nvSpPr>
          <p:cNvPr id="18" name="TextBox 17"/>
          <p:cNvSpPr txBox="1"/>
          <p:nvPr/>
        </p:nvSpPr>
        <p:spPr>
          <a:xfrm>
            <a:off x="1779307" y="5648605"/>
            <a:ext cx="1906291" cy="338554"/>
          </a:xfrm>
          <a:prstGeom prst="rect">
            <a:avLst/>
          </a:prstGeom>
          <a:noFill/>
        </p:spPr>
        <p:txBody>
          <a:bodyPr wrap="none">
            <a:spAutoFit/>
          </a:bodyPr>
          <a:lstStyle/>
          <a:p>
            <a:pPr>
              <a:defRPr/>
            </a:pPr>
            <a:r>
              <a:t>Google web server</a:t>
            </a:r>
          </a:p>
        </p:txBody>
      </p:sp>
      <p:sp>
        <p:nvSpPr>
          <p:cNvPr id="19" name="TextBox 18"/>
          <p:cNvSpPr txBox="1"/>
          <p:nvPr/>
        </p:nvSpPr>
        <p:spPr>
          <a:xfrm>
            <a:off x="7264991" y="1581150"/>
            <a:ext cx="4383088" cy="873261"/>
          </a:xfrm>
          <a:prstGeom prst="rect">
            <a:avLst/>
          </a:prstGeom>
          <a:noFill/>
        </p:spPr>
        <p:txBody>
          <a:bodyPr wrap="none">
            <a:spAutoFit/>
          </a:bodyPr>
          <a:lstStyle/>
          <a:p>
            <a:pPr>
              <a:defRPr/>
            </a:pPr>
            <a:r>
              <a:t>HTTP request sent into TCP socket</a:t>
            </a:r>
          </a:p>
        </p:txBody>
      </p:sp>
      <p:sp>
        <p:nvSpPr>
          <p:cNvPr id="20" name="TextBox 19"/>
          <p:cNvSpPr txBox="1"/>
          <p:nvPr/>
        </p:nvSpPr>
        <p:spPr>
          <a:xfrm>
            <a:off x="7264991" y="2519891"/>
            <a:ext cx="4558710" cy="1259024"/>
          </a:xfrm>
          <a:prstGeom prst="rect">
            <a:avLst/>
          </a:prstGeom>
          <a:noFill/>
        </p:spPr>
        <p:txBody>
          <a:bodyPr wrap="none">
            <a:spAutoFit/>
          </a:bodyPr>
          <a:lstStyle/>
          <a:p>
            <a:pPr>
              <a:defRPr/>
            </a:pPr>
            <a:r>
              <a:t>IP datagram containing HTTP request routed to www.google.com</a:t>
            </a:r>
          </a:p>
        </p:txBody>
      </p:sp>
      <p:sp>
        <p:nvSpPr>
          <p:cNvPr id="21" name="TextBox 20"/>
          <p:cNvSpPr txBox="1"/>
          <p:nvPr/>
        </p:nvSpPr>
        <p:spPr>
          <a:xfrm>
            <a:off x="7264991" y="5168900"/>
            <a:ext cx="4364086" cy="1213131"/>
          </a:xfrm>
          <a:prstGeom prst="rect">
            <a:avLst/>
          </a:prstGeom>
          <a:noFill/>
        </p:spPr>
        <p:txBody>
          <a:bodyPr wrap="none">
            <a:spAutoFit/>
          </a:bodyPr>
          <a:lstStyle/>
          <a:p>
            <a:pPr>
              <a:defRPr/>
            </a:pPr>
            <a:r>
              <a:t>IP datagram containing HTTP reply routed back to client</a:t>
            </a:r>
          </a:p>
        </p:txBody>
      </p:sp>
      <p:sp>
        <p:nvSpPr>
          <p:cNvPr id="22" name="TextBox 21"/>
          <p:cNvSpPr txBox="1"/>
          <p:nvPr/>
        </p:nvSpPr>
        <p:spPr>
          <a:xfrm>
            <a:off x="7264991" y="3844395"/>
            <a:ext cx="4823823" cy="1259025"/>
          </a:xfrm>
          <a:prstGeom prst="rect">
            <a:avLst/>
          </a:prstGeom>
          <a:noFill/>
        </p:spPr>
        <p:txBody>
          <a:bodyPr wrap="none">
            <a:spAutoFit/>
          </a:bodyPr>
          <a:lstStyle/>
          <a:p>
            <a:pPr>
              <a:defRPr/>
            </a:pPr>
            <a:r>
              <a:t>Web server responds with HTTP reply (containing web page)</a:t>
            </a:r>
          </a:p>
        </p:txBody>
      </p:sp>
      <p:pic>
        <p:nvPicPr>
          <p:cNvPr id="23" name="Picture 22" descr="image.png"/>
          <p:cNvPicPr>
            <a:picLocks noChangeAspect="1"/>
          </p:cNvPicPr>
          <p:nvPr/>
        </p:nvPicPr>
        <p:blipFill>
          <a:blip r:embed="rId2"/>
          <a:stretch>
            <a:fillRect/>
          </a:stretch>
        </p:blipFill>
        <p:spPr>
          <a:xfrm>
            <a:off x="2344776" y="2632037"/>
            <a:ext cx="639182" cy="395101"/>
          </a:xfrm>
          <a:prstGeom prst="rect">
            <a:avLst/>
          </a:prstGeom>
        </p:spPr>
      </p:pic>
      <p:sp>
        <p:nvSpPr>
          <p:cNvPr id="24" name="TextBox 23"/>
          <p:cNvSpPr txBox="1"/>
          <p:nvPr/>
        </p:nvSpPr>
        <p:spPr>
          <a:xfrm>
            <a:off x="2344747" y="1988349"/>
            <a:ext cx="2595553" cy="536575"/>
          </a:xfrm>
          <a:prstGeom prst="rect">
            <a:avLst/>
          </a:prstGeom>
          <a:noFill/>
        </p:spPr>
        <p:txBody>
          <a:bodyPr wrap="none">
            <a:spAutoFit/>
          </a:bodyPr>
          <a:lstStyle/>
          <a:p>
            <a:pPr>
              <a:defRPr/>
            </a:pPr>
            <a:r>
              <a:t>web page finally (!!!) displayed</a:t>
            </a:r>
          </a:p>
        </p:txBody>
      </p:sp>
    </p:spTree>
  </p:cSld>
  <p:clrMapOvr>
    <a:masterClrMapping/>
  </p:clrMapOvr>
</p:sld>
</file>

<file path=ppt/slides/slide6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9, Lecture 1: DNS Vulnerabilities and Attacks</a:t>
            </a:r>
          </a:p>
        </p:txBody>
      </p:sp>
    </p:spTree>
  </p:cSld>
  <p:clrMapOvr>
    <a:masterClrMapping/>
  </p:clrMapOvr>
</p:sld>
</file>

<file path=ppt/slides/slide6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DNS: Review</a:t>
            </a:r>
          </a:p>
          <a:p>
            <a:pPr>
              <a:defRPr/>
            </a:pPr>
            <a:r>
              <a:t>DNS Security and DNS Cache Poisoning Attacks</a:t>
            </a:r>
          </a:p>
          <a:p>
            <a:pPr>
              <a:defRPr/>
            </a:pPr>
            <a:r>
              <a:t>DNS Kaminsky Attack</a:t>
            </a:r>
          </a:p>
        </p:txBody>
      </p:sp>
    </p:spTree>
  </p:cSld>
  <p:clrMapOvr>
    <a:masterClrMapping/>
  </p:clrMapOvr>
</p:sld>
</file>

<file path=ppt/slides/slide6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43417"/>
            <a:ext cx="11360800" cy="763600"/>
          </a:xfrm>
          <a:prstGeom prst="rect">
            <a:avLst/>
          </a:prstGeom>
          <a:noFill/>
        </p:spPr>
        <p:txBody>
          <a:bodyPr wrap="none">
            <a:spAutoFit/>
          </a:bodyPr>
          <a:lstStyle/>
          <a:p>
            <a:pPr>
              <a:defRPr/>
            </a:pPr>
            <a:r>
              <a:t>Week 3 Lecture 1: DNS</a:t>
            </a:r>
          </a:p>
        </p:txBody>
      </p:sp>
      <p:sp>
        <p:nvSpPr>
          <p:cNvPr id="3" name="TextBox 2"/>
          <p:cNvSpPr txBox="1"/>
          <p:nvPr/>
        </p:nvSpPr>
        <p:spPr>
          <a:xfrm>
            <a:off x="230636" y="990936"/>
            <a:ext cx="9988171" cy="2813384"/>
          </a:xfrm>
          <a:prstGeom prst="rect">
            <a:avLst/>
          </a:prstGeom>
          <a:noFill/>
        </p:spPr>
        <p:txBody>
          <a:bodyPr wrap="none">
            <a:spAutoFit/>
          </a:bodyPr>
          <a:lstStyle/>
          <a:p>
            <a:pPr>
              <a:defRPr/>
            </a:pPr>
            <a:r>
              <a:t>DNS (Domain Name System): </a:t>
            </a:r>
          </a:p>
          <a:p>
            <a:pPr>
              <a:defRPr/>
            </a:pPr>
            <a:r>
              <a:t>An application layer protocol that maps between hostname and IP address, and vice versa (e.g., dig -x 8.8.8.8)</a:t>
            </a:r>
          </a:p>
          <a:p>
            <a:pPr>
              <a:defRPr/>
            </a:pPr>
            <a:r>
              <a:t>Name servers are arranged in a domain hierarchy tree</a:t>
            </a:r>
          </a:p>
          <a:p>
            <a:pPr>
              <a:defRPr/>
            </a:pPr>
            <a:r>
              <a:t>Lookups proceed down the domain tree: name servers will direct you down the tree until you receive an answer</a:t>
            </a:r>
          </a:p>
          <a:p>
            <a:pPr>
              <a:defRPr/>
            </a:pPr>
            <a:r>
              <a:t>The stub resolver (a software/library on the host machine) tells the recursive resolver (DNS server) to perform the lookup</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67550"/>
            <a:ext cx="10515600" cy="934629"/>
          </a:xfrm>
          <a:prstGeom prst="rect">
            <a:avLst/>
          </a:prstGeom>
          <a:noFill/>
        </p:spPr>
        <p:txBody>
          <a:bodyPr wrap="none">
            <a:spAutoFit/>
          </a:bodyPr>
          <a:lstStyle/>
          <a:p>
            <a:pPr>
              <a:defRPr/>
            </a:pPr>
            <a:r>
              <a:t>Idea Behind Public-Key Encryption</a:t>
            </a:r>
          </a:p>
        </p:txBody>
      </p:sp>
      <p:pic>
        <p:nvPicPr>
          <p:cNvPr id="3" name="Picture 2" descr="image.jpg"/>
          <p:cNvPicPr>
            <a:picLocks noChangeAspect="1"/>
          </p:cNvPicPr>
          <p:nvPr/>
        </p:nvPicPr>
        <p:blipFill>
          <a:blip r:embed="rId2"/>
          <a:stretch>
            <a:fillRect/>
          </a:stretch>
        </p:blipFill>
        <p:spPr>
          <a:xfrm>
            <a:off x="9098658" y="4337378"/>
            <a:ext cx="2143125" cy="2143125"/>
          </a:xfrm>
          <a:prstGeom prst="rect">
            <a:avLst/>
          </a:prstGeom>
        </p:spPr>
      </p:pic>
      <p:pic>
        <p:nvPicPr>
          <p:cNvPr id="4" name="Picture 3" descr="image.png"/>
          <p:cNvPicPr>
            <a:picLocks noChangeAspect="1"/>
          </p:cNvPicPr>
          <p:nvPr/>
        </p:nvPicPr>
        <p:blipFill>
          <a:blip r:embed="rId3"/>
          <a:stretch>
            <a:fillRect/>
          </a:stretch>
        </p:blipFill>
        <p:spPr>
          <a:xfrm>
            <a:off x="6574632" y="1389528"/>
            <a:ext cx="5272086" cy="2262187"/>
          </a:xfrm>
          <a:prstGeom prst="rect">
            <a:avLst/>
          </a:prstGeom>
        </p:spPr>
      </p:pic>
    </p:spTree>
  </p:cSld>
  <p:clrMapOvr>
    <a:masterClrMapping/>
  </p:clrMapOvr>
</p:sld>
</file>

<file path=ppt/slides/slide6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37147"/>
            <a:ext cx="11360800" cy="763600"/>
          </a:xfrm>
          <a:prstGeom prst="rect">
            <a:avLst/>
          </a:prstGeom>
          <a:noFill/>
        </p:spPr>
        <p:txBody>
          <a:bodyPr wrap="none">
            <a:spAutoFit/>
          </a:bodyPr>
          <a:lstStyle/>
          <a:p>
            <a:pPr>
              <a:defRPr/>
            </a:pPr>
            <a:r>
              <a:t>Steps of a DNS Lookup</a:t>
            </a:r>
          </a:p>
        </p:txBody>
      </p:sp>
      <p:sp>
        <p:nvSpPr>
          <p:cNvPr id="3" name="TextBox 2"/>
          <p:cNvSpPr txBox="1"/>
          <p:nvPr/>
        </p:nvSpPr>
        <p:spPr>
          <a:xfrm>
            <a:off x="1395013" y="1411147"/>
            <a:ext cx="2009700" cy="554100"/>
          </a:xfrm>
          <a:prstGeom prst="rect">
            <a:avLst/>
          </a:prstGeom>
          <a:noFill/>
        </p:spPr>
        <p:txBody>
          <a:bodyPr wrap="none">
            <a:spAutoFit/>
          </a:bodyPr>
          <a:lstStyle/>
          <a:p>
            <a:pPr>
              <a:defRPr/>
            </a:pPr>
            <a:r>
              <a:t>“What is the IP address of dsac.msoe.edu?”</a:t>
            </a:r>
          </a:p>
        </p:txBody>
      </p:sp>
      <p:sp>
        <p:nvSpPr>
          <p:cNvPr id="4" name="TextBox 3"/>
          <p:cNvSpPr txBox="1"/>
          <p:nvPr/>
        </p:nvSpPr>
        <p:spPr>
          <a:xfrm>
            <a:off x="1691203" y="2020910"/>
            <a:ext cx="1417320" cy="654300"/>
          </a:xfrm>
          <a:prstGeom prst="rect">
            <a:avLst/>
          </a:prstGeom>
          <a:noFill/>
        </p:spPr>
        <p:txBody>
          <a:bodyPr wrap="none">
            <a:spAutoFit/>
          </a:bodyPr>
          <a:lstStyle/>
          <a:p>
            <a:pPr>
              <a:defRPr/>
            </a:pPr>
            <a:r>
              <a:t>Stub Resolver</a:t>
            </a:r>
          </a:p>
        </p:txBody>
      </p:sp>
      <p:sp>
        <p:nvSpPr>
          <p:cNvPr id="5" name="TextBox 4"/>
          <p:cNvSpPr txBox="1"/>
          <p:nvPr/>
        </p:nvSpPr>
        <p:spPr>
          <a:xfrm>
            <a:off x="1691203" y="3527260"/>
            <a:ext cx="1417320" cy="1539900"/>
          </a:xfrm>
          <a:prstGeom prst="rect">
            <a:avLst/>
          </a:prstGeom>
          <a:noFill/>
        </p:spPr>
        <p:txBody>
          <a:bodyPr wrap="none">
            <a:spAutoFit/>
          </a:bodyPr>
          <a:lstStyle/>
          <a:p>
            <a:pPr>
              <a:defRPr/>
            </a:pPr>
            <a:r>
              <a:t>Recursive Resolver</a:t>
            </a:r>
          </a:p>
        </p:txBody>
      </p:sp>
      <p:sp>
        <p:nvSpPr>
          <p:cNvPr id="6" name="TextBox 5"/>
          <p:cNvSpPr txBox="1"/>
          <p:nvPr/>
        </p:nvSpPr>
        <p:spPr>
          <a:xfrm>
            <a:off x="9030706" y="2495072"/>
            <a:ext cx="1280160" cy="457200"/>
          </a:xfrm>
          <a:prstGeom prst="rect">
            <a:avLst/>
          </a:prstGeom>
          <a:noFill/>
        </p:spPr>
        <p:txBody>
          <a:bodyPr wrap="none">
            <a:spAutoFit/>
          </a:bodyPr>
          <a:lstStyle/>
          <a:p>
            <a:pPr>
              <a:defRPr/>
            </a:pPr>
            <a:r>
              <a:t>.(root)</a:t>
            </a:r>
          </a:p>
        </p:txBody>
      </p:sp>
      <p:sp>
        <p:nvSpPr>
          <p:cNvPr id="7" name="TextBox 6"/>
          <p:cNvSpPr txBox="1"/>
          <p:nvPr/>
        </p:nvSpPr>
        <p:spPr>
          <a:xfrm>
            <a:off x="8187421" y="3703054"/>
            <a:ext cx="731520" cy="457200"/>
          </a:xfrm>
          <a:prstGeom prst="rect">
            <a:avLst/>
          </a:prstGeom>
          <a:noFill/>
        </p:spPr>
        <p:txBody>
          <a:bodyPr wrap="none">
            <a:spAutoFit/>
          </a:bodyPr>
          <a:lstStyle/>
          <a:p>
            <a:pPr>
              <a:defRPr/>
            </a:pPr>
            <a:r>
              <a:t>.edu</a:t>
            </a:r>
          </a:p>
        </p:txBody>
      </p:sp>
      <p:sp>
        <p:nvSpPr>
          <p:cNvPr id="8" name="TextBox 7"/>
          <p:cNvSpPr txBox="1"/>
          <p:nvPr/>
        </p:nvSpPr>
        <p:spPr>
          <a:xfrm>
            <a:off x="10301461" y="3703054"/>
            <a:ext cx="731520" cy="457200"/>
          </a:xfrm>
          <a:prstGeom prst="rect">
            <a:avLst/>
          </a:prstGeom>
          <a:noFill/>
        </p:spPr>
        <p:txBody>
          <a:bodyPr wrap="none">
            <a:spAutoFit/>
          </a:bodyPr>
          <a:lstStyle/>
          <a:p>
            <a:pPr>
              <a:defRPr/>
            </a:pPr>
            <a:r>
              <a:t>.org</a:t>
            </a:r>
          </a:p>
        </p:txBody>
      </p:sp>
      <p:sp>
        <p:nvSpPr>
          <p:cNvPr id="9" name="TextBox 8"/>
          <p:cNvSpPr txBox="1"/>
          <p:nvPr/>
        </p:nvSpPr>
        <p:spPr>
          <a:xfrm>
            <a:off x="10923500" y="4821057"/>
            <a:ext cx="1043400" cy="457200"/>
          </a:xfrm>
          <a:prstGeom prst="rect">
            <a:avLst/>
          </a:prstGeom>
          <a:noFill/>
        </p:spPr>
        <p:txBody>
          <a:bodyPr wrap="none">
            <a:spAutoFit/>
          </a:bodyPr>
          <a:lstStyle/>
          <a:p>
            <a:pPr>
              <a:defRPr/>
            </a:pPr>
            <a:r>
              <a:t>cs101.org</a:t>
            </a:r>
          </a:p>
        </p:txBody>
      </p:sp>
      <p:sp>
        <p:nvSpPr>
          <p:cNvPr id="10" name="TextBox 9"/>
          <p:cNvSpPr txBox="1"/>
          <p:nvPr/>
        </p:nvSpPr>
        <p:spPr>
          <a:xfrm>
            <a:off x="8797018" y="4821057"/>
            <a:ext cx="1557814" cy="457200"/>
          </a:xfrm>
          <a:prstGeom prst="rect">
            <a:avLst/>
          </a:prstGeom>
          <a:noFill/>
        </p:spPr>
        <p:txBody>
          <a:bodyPr wrap="none">
            <a:spAutoFit/>
          </a:bodyPr>
          <a:lstStyle/>
          <a:p>
            <a:pPr>
              <a:defRPr/>
            </a:pPr>
            <a:r>
              <a:t>mit.edu</a:t>
            </a:r>
          </a:p>
        </p:txBody>
      </p:sp>
      <p:sp>
        <p:nvSpPr>
          <p:cNvPr id="11" name="TextBox 10"/>
          <p:cNvSpPr txBox="1"/>
          <p:nvPr/>
        </p:nvSpPr>
        <p:spPr>
          <a:xfrm>
            <a:off x="6725864" y="4821057"/>
            <a:ext cx="1296300" cy="457200"/>
          </a:xfrm>
          <a:prstGeom prst="rect">
            <a:avLst/>
          </a:prstGeom>
          <a:noFill/>
        </p:spPr>
        <p:txBody>
          <a:bodyPr wrap="none">
            <a:spAutoFit/>
          </a:bodyPr>
          <a:lstStyle/>
          <a:p>
            <a:pPr>
              <a:defRPr/>
            </a:pPr>
            <a:r>
              <a:t>msoe.edu</a:t>
            </a:r>
          </a:p>
        </p:txBody>
      </p:sp>
    </p:spTree>
  </p:cSld>
  <p:clrMapOvr>
    <a:masterClrMapping/>
  </p:clrMapOvr>
</p:sld>
</file>

<file path=ppt/slides/slide6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691203" y="2020910"/>
            <a:ext cx="1417320" cy="654300"/>
          </a:xfrm>
          <a:prstGeom prst="rect">
            <a:avLst/>
          </a:prstGeom>
          <a:noFill/>
        </p:spPr>
        <p:txBody>
          <a:bodyPr wrap="none">
            <a:spAutoFit/>
          </a:bodyPr>
          <a:lstStyle/>
          <a:p>
            <a:pPr>
              <a:defRPr/>
            </a:pPr>
            <a:r>
              <a:t>Stub Resolver</a:t>
            </a:r>
          </a:p>
        </p:txBody>
      </p:sp>
      <p:sp>
        <p:nvSpPr>
          <p:cNvPr id="3" name="TextBox 2"/>
          <p:cNvSpPr txBox="1"/>
          <p:nvPr/>
        </p:nvSpPr>
        <p:spPr>
          <a:xfrm>
            <a:off x="1691203" y="3527260"/>
            <a:ext cx="1417320" cy="1539900"/>
          </a:xfrm>
          <a:prstGeom prst="rect">
            <a:avLst/>
          </a:prstGeom>
          <a:noFill/>
        </p:spPr>
        <p:txBody>
          <a:bodyPr wrap="none">
            <a:spAutoFit/>
          </a:bodyPr>
          <a:lstStyle/>
          <a:p>
            <a:pPr>
              <a:defRPr/>
            </a:pPr>
            <a:r>
              <a:t>Recursive Resolver</a:t>
            </a:r>
          </a:p>
        </p:txBody>
      </p:sp>
      <p:sp>
        <p:nvSpPr>
          <p:cNvPr id="4" name="TextBox 3"/>
          <p:cNvSpPr txBox="1"/>
          <p:nvPr/>
        </p:nvSpPr>
        <p:spPr>
          <a:xfrm>
            <a:off x="9030706" y="2495072"/>
            <a:ext cx="1280160" cy="457200"/>
          </a:xfrm>
          <a:prstGeom prst="rect">
            <a:avLst/>
          </a:prstGeom>
          <a:noFill/>
        </p:spPr>
        <p:txBody>
          <a:bodyPr wrap="none">
            <a:spAutoFit/>
          </a:bodyPr>
          <a:lstStyle/>
          <a:p>
            <a:pPr>
              <a:defRPr/>
            </a:pPr>
            <a:r>
              <a:t>.(root)</a:t>
            </a:r>
          </a:p>
        </p:txBody>
      </p:sp>
      <p:sp>
        <p:nvSpPr>
          <p:cNvPr id="5" name="TextBox 4"/>
          <p:cNvSpPr txBox="1"/>
          <p:nvPr/>
        </p:nvSpPr>
        <p:spPr>
          <a:xfrm>
            <a:off x="8187421" y="3703054"/>
            <a:ext cx="731520" cy="457200"/>
          </a:xfrm>
          <a:prstGeom prst="rect">
            <a:avLst/>
          </a:prstGeom>
          <a:noFill/>
        </p:spPr>
        <p:txBody>
          <a:bodyPr wrap="none">
            <a:spAutoFit/>
          </a:bodyPr>
          <a:lstStyle/>
          <a:p>
            <a:pPr>
              <a:defRPr/>
            </a:pPr>
            <a:r>
              <a:t>.edu</a:t>
            </a:r>
          </a:p>
        </p:txBody>
      </p:sp>
      <p:sp>
        <p:nvSpPr>
          <p:cNvPr id="6" name="TextBox 5"/>
          <p:cNvSpPr txBox="1"/>
          <p:nvPr/>
        </p:nvSpPr>
        <p:spPr>
          <a:xfrm>
            <a:off x="10301461" y="3703054"/>
            <a:ext cx="731520" cy="457200"/>
          </a:xfrm>
          <a:prstGeom prst="rect">
            <a:avLst/>
          </a:prstGeom>
          <a:noFill/>
        </p:spPr>
        <p:txBody>
          <a:bodyPr wrap="none">
            <a:spAutoFit/>
          </a:bodyPr>
          <a:lstStyle/>
          <a:p>
            <a:pPr>
              <a:defRPr/>
            </a:pPr>
            <a:r>
              <a:t>.org</a:t>
            </a:r>
          </a:p>
        </p:txBody>
      </p:sp>
      <p:sp>
        <p:nvSpPr>
          <p:cNvPr id="7" name="TextBox 6"/>
          <p:cNvSpPr txBox="1"/>
          <p:nvPr/>
        </p:nvSpPr>
        <p:spPr>
          <a:xfrm>
            <a:off x="10923500" y="4821057"/>
            <a:ext cx="1043400" cy="457200"/>
          </a:xfrm>
          <a:prstGeom prst="rect">
            <a:avLst/>
          </a:prstGeom>
          <a:noFill/>
        </p:spPr>
        <p:txBody>
          <a:bodyPr wrap="none">
            <a:spAutoFit/>
          </a:bodyPr>
          <a:lstStyle/>
          <a:p>
            <a:pPr>
              <a:defRPr/>
            </a:pPr>
            <a:r>
              <a:t>cs101.org</a:t>
            </a:r>
          </a:p>
        </p:txBody>
      </p:sp>
      <p:sp>
        <p:nvSpPr>
          <p:cNvPr id="8" name="TextBox 7"/>
          <p:cNvSpPr txBox="1"/>
          <p:nvPr/>
        </p:nvSpPr>
        <p:spPr>
          <a:xfrm>
            <a:off x="8797018" y="4821057"/>
            <a:ext cx="1557814" cy="457200"/>
          </a:xfrm>
          <a:prstGeom prst="rect">
            <a:avLst/>
          </a:prstGeom>
          <a:noFill/>
        </p:spPr>
        <p:txBody>
          <a:bodyPr wrap="none">
            <a:spAutoFit/>
          </a:bodyPr>
          <a:lstStyle/>
          <a:p>
            <a:pPr>
              <a:defRPr/>
            </a:pPr>
            <a:r>
              <a:t>mit.edu</a:t>
            </a:r>
          </a:p>
        </p:txBody>
      </p:sp>
      <p:sp>
        <p:nvSpPr>
          <p:cNvPr id="9" name="TextBox 8"/>
          <p:cNvSpPr txBox="1"/>
          <p:nvPr/>
        </p:nvSpPr>
        <p:spPr>
          <a:xfrm>
            <a:off x="6725864" y="4821057"/>
            <a:ext cx="1296300" cy="457200"/>
          </a:xfrm>
          <a:prstGeom prst="rect">
            <a:avLst/>
          </a:prstGeom>
          <a:noFill/>
        </p:spPr>
        <p:txBody>
          <a:bodyPr wrap="none">
            <a:spAutoFit/>
          </a:bodyPr>
          <a:lstStyle/>
          <a:p>
            <a:pPr>
              <a:defRPr/>
            </a:pPr>
            <a:r>
              <a:t>msoe.edu</a:t>
            </a:r>
          </a:p>
        </p:txBody>
      </p:sp>
      <p:sp>
        <p:nvSpPr>
          <p:cNvPr id="10" name="TextBox 9"/>
          <p:cNvSpPr txBox="1"/>
          <p:nvPr/>
        </p:nvSpPr>
        <p:spPr>
          <a:xfrm>
            <a:off x="5712524" y="2928231"/>
            <a:ext cx="6168987" cy="3785652"/>
          </a:xfrm>
          <a:prstGeom prst="rect">
            <a:avLst/>
          </a:prstGeom>
          <a:noFill/>
        </p:spPr>
        <p:txBody>
          <a:bodyPr wrap="none">
            <a:spAutoFit/>
          </a:bodyPr>
          <a:lstStyle/>
          <a:p>
            <a:pPr>
              <a:defRPr/>
            </a:pPr>
            <a:r>
              <a:t>$ dig +norecurse dsac.msoe.edu @198.41.0.4</a:t>
            </a:r>
          </a:p>
          <a:p>
            <a:pPr>
              <a:defRPr/>
            </a:pPr>
          </a:p>
          <a:p>
            <a:pPr>
              <a:defRPr/>
            </a:pPr>
            <a:r>
              <a:t>;; Got answer:</a:t>
            </a:r>
          </a:p>
          <a:p>
            <a:pPr>
              <a:defRPr/>
            </a:pPr>
            <a:r>
              <a:t>;; -&gt;&gt;HEADER&lt;&lt;- opcode: QUERY, status: NOERROR, id: 26114</a:t>
            </a:r>
          </a:p>
          <a:p>
            <a:pPr>
              <a:defRPr/>
            </a:pPr>
            <a:r>
              <a:t>;; flags: qr; QUERY: 1, ANSWER: 0, AUTHORITY: 13, ADDITIONAL: 27</a:t>
            </a:r>
          </a:p>
          <a:p>
            <a:pPr>
              <a:defRPr/>
            </a:pPr>
          </a:p>
          <a:p>
            <a:pPr>
              <a:defRPr/>
            </a:pPr>
            <a:r>
              <a:t>;; QUESTION SECTION:</a:t>
            </a:r>
          </a:p>
          <a:p>
            <a:pPr>
              <a:defRPr/>
            </a:pPr>
            <a:r>
              <a:t>;eecs.msoe.edu.          IN   A</a:t>
            </a:r>
          </a:p>
          <a:p>
            <a:pPr>
              <a:defRPr/>
            </a:pPr>
          </a:p>
          <a:p>
            <a:pPr>
              <a:defRPr/>
            </a:pPr>
            <a:r>
              <a:t>;; AUTHORITY SECTION:</a:t>
            </a:r>
          </a:p>
          <a:p>
            <a:pPr>
              <a:defRPr/>
            </a:pPr>
            <a:r>
              <a:t>edu.                172800   IN   NS   a.edu-servers.net.</a:t>
            </a:r>
          </a:p>
          <a:p>
            <a:pPr>
              <a:defRPr/>
            </a:pPr>
            <a:r>
              <a:t>edu.                172800   IN   NS   b.edu-servers.net.</a:t>
            </a:r>
          </a:p>
          <a:p>
            <a:pPr>
              <a:defRPr/>
            </a:pPr>
            <a:r>
              <a:t>edu.                172800   IN   NS   c.edu-servers.net.</a:t>
            </a:r>
          </a:p>
          <a:p>
            <a:pPr>
              <a:defRPr/>
            </a:pPr>
            <a:r>
              <a:t>...</a:t>
            </a:r>
          </a:p>
          <a:p>
            <a:pPr>
              <a:defRPr/>
            </a:pPr>
          </a:p>
          <a:p>
            <a:pPr>
              <a:defRPr/>
            </a:pPr>
            <a:r>
              <a:t>;; ADDITIONAL SECTION:</a:t>
            </a:r>
          </a:p>
          <a:p>
            <a:pPr>
              <a:defRPr/>
            </a:pPr>
            <a:r>
              <a:t>a.edu-servers.net.  172800   IN   A    192.5.6.30</a:t>
            </a:r>
          </a:p>
          <a:p>
            <a:pPr>
              <a:defRPr/>
            </a:pPr>
            <a:r>
              <a:t>b.edu-servers.net.  172800   IN   A    192.33.14.30</a:t>
            </a:r>
          </a:p>
          <a:p>
            <a:pPr>
              <a:defRPr/>
            </a:pPr>
            <a:r>
              <a:t>c.edu-servers.net.  172800   IN   A    192.26.92.30</a:t>
            </a:r>
          </a:p>
          <a:p>
            <a:pPr>
              <a:defRPr/>
            </a:pPr>
            <a:r>
              <a:t>...</a:t>
            </a:r>
          </a:p>
        </p:txBody>
      </p:sp>
      <p:sp>
        <p:nvSpPr>
          <p:cNvPr id="11" name="TextBox 10"/>
          <p:cNvSpPr txBox="1"/>
          <p:nvPr/>
        </p:nvSpPr>
        <p:spPr>
          <a:xfrm>
            <a:off x="415600" y="28317"/>
            <a:ext cx="11360800" cy="763600"/>
          </a:xfrm>
          <a:prstGeom prst="rect">
            <a:avLst/>
          </a:prstGeom>
          <a:noFill/>
        </p:spPr>
        <p:txBody>
          <a:bodyPr wrap="none">
            <a:spAutoFit/>
          </a:bodyPr>
          <a:lstStyle/>
          <a:p>
            <a:pPr>
              <a:defRPr/>
            </a:pPr>
            <a:r>
              <a:t>Steps of a DNS Lookup</a:t>
            </a:r>
          </a:p>
        </p:txBody>
      </p:sp>
    </p:spTree>
  </p:cSld>
  <p:clrMapOvr>
    <a:masterClrMapping/>
  </p:clrMapOvr>
</p:sld>
</file>

<file path=ppt/slides/slide6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691203" y="2020910"/>
            <a:ext cx="1417320" cy="654300"/>
          </a:xfrm>
          <a:prstGeom prst="rect">
            <a:avLst/>
          </a:prstGeom>
          <a:noFill/>
        </p:spPr>
        <p:txBody>
          <a:bodyPr wrap="none">
            <a:spAutoFit/>
          </a:bodyPr>
          <a:lstStyle/>
          <a:p>
            <a:pPr>
              <a:defRPr/>
            </a:pPr>
            <a:r>
              <a:t>Stub Resolver</a:t>
            </a:r>
          </a:p>
        </p:txBody>
      </p:sp>
      <p:sp>
        <p:nvSpPr>
          <p:cNvPr id="3" name="TextBox 2"/>
          <p:cNvSpPr txBox="1"/>
          <p:nvPr/>
        </p:nvSpPr>
        <p:spPr>
          <a:xfrm>
            <a:off x="1691203" y="3527260"/>
            <a:ext cx="1417320" cy="1539900"/>
          </a:xfrm>
          <a:prstGeom prst="rect">
            <a:avLst/>
          </a:prstGeom>
          <a:noFill/>
        </p:spPr>
        <p:txBody>
          <a:bodyPr wrap="none">
            <a:spAutoFit/>
          </a:bodyPr>
          <a:lstStyle/>
          <a:p>
            <a:pPr>
              <a:defRPr/>
            </a:pPr>
            <a:r>
              <a:t>Recursive Resolver</a:t>
            </a:r>
          </a:p>
        </p:txBody>
      </p:sp>
      <p:sp>
        <p:nvSpPr>
          <p:cNvPr id="4" name="TextBox 3"/>
          <p:cNvSpPr txBox="1"/>
          <p:nvPr/>
        </p:nvSpPr>
        <p:spPr>
          <a:xfrm>
            <a:off x="9030706" y="2495072"/>
            <a:ext cx="1280160" cy="457200"/>
          </a:xfrm>
          <a:prstGeom prst="rect">
            <a:avLst/>
          </a:prstGeom>
          <a:noFill/>
        </p:spPr>
        <p:txBody>
          <a:bodyPr wrap="none">
            <a:spAutoFit/>
          </a:bodyPr>
          <a:lstStyle/>
          <a:p>
            <a:pPr>
              <a:defRPr/>
            </a:pPr>
            <a:r>
              <a:t>.(root)</a:t>
            </a:r>
          </a:p>
        </p:txBody>
      </p:sp>
      <p:sp>
        <p:nvSpPr>
          <p:cNvPr id="5" name="TextBox 4"/>
          <p:cNvSpPr txBox="1"/>
          <p:nvPr/>
        </p:nvSpPr>
        <p:spPr>
          <a:xfrm>
            <a:off x="8187421" y="3703054"/>
            <a:ext cx="731520" cy="457200"/>
          </a:xfrm>
          <a:prstGeom prst="rect">
            <a:avLst/>
          </a:prstGeom>
          <a:noFill/>
        </p:spPr>
        <p:txBody>
          <a:bodyPr wrap="none">
            <a:spAutoFit/>
          </a:bodyPr>
          <a:lstStyle/>
          <a:p>
            <a:pPr>
              <a:defRPr/>
            </a:pPr>
            <a:r>
              <a:t>.edu</a:t>
            </a:r>
          </a:p>
        </p:txBody>
      </p:sp>
      <p:sp>
        <p:nvSpPr>
          <p:cNvPr id="6" name="TextBox 5"/>
          <p:cNvSpPr txBox="1"/>
          <p:nvPr/>
        </p:nvSpPr>
        <p:spPr>
          <a:xfrm>
            <a:off x="10301461" y="3703054"/>
            <a:ext cx="731520" cy="457200"/>
          </a:xfrm>
          <a:prstGeom prst="rect">
            <a:avLst/>
          </a:prstGeom>
          <a:noFill/>
        </p:spPr>
        <p:txBody>
          <a:bodyPr wrap="none">
            <a:spAutoFit/>
          </a:bodyPr>
          <a:lstStyle/>
          <a:p>
            <a:pPr>
              <a:defRPr/>
            </a:pPr>
            <a:r>
              <a:t>.org</a:t>
            </a:r>
          </a:p>
        </p:txBody>
      </p:sp>
      <p:sp>
        <p:nvSpPr>
          <p:cNvPr id="7" name="TextBox 6"/>
          <p:cNvSpPr txBox="1"/>
          <p:nvPr/>
        </p:nvSpPr>
        <p:spPr>
          <a:xfrm>
            <a:off x="10923500" y="4821057"/>
            <a:ext cx="1043400" cy="457200"/>
          </a:xfrm>
          <a:prstGeom prst="rect">
            <a:avLst/>
          </a:prstGeom>
          <a:noFill/>
        </p:spPr>
        <p:txBody>
          <a:bodyPr wrap="none">
            <a:spAutoFit/>
          </a:bodyPr>
          <a:lstStyle/>
          <a:p>
            <a:pPr>
              <a:defRPr/>
            </a:pPr>
            <a:r>
              <a:t>cs101.org</a:t>
            </a:r>
          </a:p>
        </p:txBody>
      </p:sp>
      <p:sp>
        <p:nvSpPr>
          <p:cNvPr id="8" name="TextBox 7"/>
          <p:cNvSpPr txBox="1"/>
          <p:nvPr/>
        </p:nvSpPr>
        <p:spPr>
          <a:xfrm>
            <a:off x="8797018" y="4821057"/>
            <a:ext cx="1557814" cy="457200"/>
          </a:xfrm>
          <a:prstGeom prst="rect">
            <a:avLst/>
          </a:prstGeom>
          <a:noFill/>
        </p:spPr>
        <p:txBody>
          <a:bodyPr wrap="none">
            <a:spAutoFit/>
          </a:bodyPr>
          <a:lstStyle/>
          <a:p>
            <a:pPr>
              <a:defRPr/>
            </a:pPr>
            <a:r>
              <a:t>mit.edu</a:t>
            </a:r>
          </a:p>
        </p:txBody>
      </p:sp>
      <p:sp>
        <p:nvSpPr>
          <p:cNvPr id="9" name="TextBox 8"/>
          <p:cNvSpPr txBox="1"/>
          <p:nvPr/>
        </p:nvSpPr>
        <p:spPr>
          <a:xfrm>
            <a:off x="6725864" y="4821057"/>
            <a:ext cx="1296300" cy="457200"/>
          </a:xfrm>
          <a:prstGeom prst="rect">
            <a:avLst/>
          </a:prstGeom>
          <a:noFill/>
        </p:spPr>
        <p:txBody>
          <a:bodyPr wrap="none">
            <a:spAutoFit/>
          </a:bodyPr>
          <a:lstStyle/>
          <a:p>
            <a:pPr>
              <a:defRPr/>
            </a:pPr>
            <a:r>
              <a:t>msoe.edu</a:t>
            </a:r>
          </a:p>
        </p:txBody>
      </p:sp>
      <p:sp>
        <p:nvSpPr>
          <p:cNvPr id="10" name="TextBox 9"/>
          <p:cNvSpPr txBox="1"/>
          <p:nvPr/>
        </p:nvSpPr>
        <p:spPr>
          <a:xfrm>
            <a:off x="6077198" y="3336494"/>
            <a:ext cx="5915894" cy="3416320"/>
          </a:xfrm>
          <a:prstGeom prst="rect">
            <a:avLst/>
          </a:prstGeom>
          <a:noFill/>
        </p:spPr>
        <p:txBody>
          <a:bodyPr wrap="none">
            <a:spAutoFit/>
          </a:bodyPr>
          <a:lstStyle/>
          <a:p>
            <a:pPr>
              <a:defRPr/>
            </a:pPr>
            <a:r>
              <a:t>$$ dig +norecurse dsac.msoe.edu @192.5.6.30</a:t>
            </a:r>
          </a:p>
          <a:p>
            <a:pPr>
              <a:defRPr/>
            </a:pPr>
          </a:p>
          <a:p>
            <a:pPr>
              <a:defRPr/>
            </a:pPr>
            <a:r>
              <a:t>;; Got answer:</a:t>
            </a:r>
          </a:p>
          <a:p>
            <a:pPr>
              <a:defRPr/>
            </a:pPr>
            <a:r>
              <a:t>;; -&gt;&gt;HEADER&lt;&lt;- opcode: QUERY, status: NOERROR, id: 36257</a:t>
            </a:r>
          </a:p>
          <a:p>
            <a:pPr>
              <a:defRPr/>
            </a:pPr>
            <a:r>
              <a:t>;; flags: qr; QUERY: 1, ANSWER: 0, AUTHORITY: 3, ADDITIONAL: 5</a:t>
            </a:r>
          </a:p>
          <a:p>
            <a:pPr>
              <a:defRPr/>
            </a:pPr>
          </a:p>
          <a:p>
            <a:pPr>
              <a:defRPr/>
            </a:pPr>
            <a:r>
              <a:t>;; QUESTION SECTION:</a:t>
            </a:r>
          </a:p>
          <a:p>
            <a:pPr>
              <a:defRPr/>
            </a:pPr>
            <a:r>
              <a:t>;eecs.msoe.edu.           IN   A</a:t>
            </a:r>
          </a:p>
          <a:p>
            <a:pPr>
              <a:defRPr/>
            </a:pPr>
          </a:p>
          <a:p>
            <a:pPr>
              <a:defRPr/>
            </a:pPr>
            <a:r>
              <a:t>;; AUTHORITY SECTION:</a:t>
            </a:r>
          </a:p>
          <a:p>
            <a:pPr>
              <a:defRPr/>
            </a:pPr>
            <a:r>
              <a:t>msoe.edu.        172800   IN   NS   adns1.msoe.edu.</a:t>
            </a:r>
          </a:p>
          <a:p>
            <a:pPr>
              <a:defRPr/>
            </a:pPr>
            <a:r>
              <a:t>msoe.edu.        172800   IN   NS   adns2.msoe.edu.</a:t>
            </a:r>
          </a:p>
          <a:p>
            <a:pPr>
              <a:defRPr/>
            </a:pPr>
            <a:r>
              <a:t>...</a:t>
            </a:r>
          </a:p>
          <a:p>
            <a:pPr>
              <a:defRPr/>
            </a:pPr>
          </a:p>
          <a:p>
            <a:pPr>
              <a:defRPr/>
            </a:pPr>
            <a:r>
              <a:t>;; ADDITIONAL SECTION:</a:t>
            </a:r>
          </a:p>
          <a:p>
            <a:pPr>
              <a:defRPr/>
            </a:pPr>
            <a:r>
              <a:t>adns1.msoe.edu.  172800   IN   A    128.32.136.3</a:t>
            </a:r>
          </a:p>
          <a:p>
            <a:pPr>
              <a:defRPr/>
            </a:pPr>
            <a:r>
              <a:t>adns2.msoe.edu.  172800   IN   A    128.32.136.14</a:t>
            </a:r>
          </a:p>
          <a:p>
            <a:pPr>
              <a:defRPr/>
            </a:pPr>
            <a:r>
              <a:t>...</a:t>
            </a:r>
          </a:p>
        </p:txBody>
      </p:sp>
      <p:sp>
        <p:nvSpPr>
          <p:cNvPr id="11" name="TextBox 10"/>
          <p:cNvSpPr txBox="1"/>
          <p:nvPr/>
        </p:nvSpPr>
        <p:spPr>
          <a:xfrm>
            <a:off x="415600" y="-1502"/>
            <a:ext cx="11360800" cy="763600"/>
          </a:xfrm>
          <a:prstGeom prst="rect">
            <a:avLst/>
          </a:prstGeom>
          <a:noFill/>
        </p:spPr>
        <p:txBody>
          <a:bodyPr wrap="none">
            <a:spAutoFit/>
          </a:bodyPr>
          <a:lstStyle/>
          <a:p>
            <a:pPr>
              <a:defRPr/>
            </a:pPr>
            <a:r>
              <a:t>Steps of a DNS Lookup</a:t>
            </a:r>
          </a:p>
        </p:txBody>
      </p:sp>
    </p:spTree>
  </p:cSld>
  <p:clrMapOvr>
    <a:masterClrMapping/>
  </p:clrMapOvr>
</p:sld>
</file>

<file path=ppt/slides/slide6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691203" y="2020910"/>
            <a:ext cx="1417320" cy="654300"/>
          </a:xfrm>
          <a:prstGeom prst="rect">
            <a:avLst/>
          </a:prstGeom>
          <a:noFill/>
        </p:spPr>
        <p:txBody>
          <a:bodyPr wrap="none">
            <a:spAutoFit/>
          </a:bodyPr>
          <a:lstStyle/>
          <a:p>
            <a:pPr>
              <a:defRPr/>
            </a:pPr>
            <a:r>
              <a:t>Stub Resolver</a:t>
            </a:r>
          </a:p>
        </p:txBody>
      </p:sp>
      <p:sp>
        <p:nvSpPr>
          <p:cNvPr id="3" name="TextBox 2"/>
          <p:cNvSpPr txBox="1"/>
          <p:nvPr/>
        </p:nvSpPr>
        <p:spPr>
          <a:xfrm>
            <a:off x="1691203" y="3527260"/>
            <a:ext cx="1417320" cy="1539900"/>
          </a:xfrm>
          <a:prstGeom prst="rect">
            <a:avLst/>
          </a:prstGeom>
          <a:noFill/>
        </p:spPr>
        <p:txBody>
          <a:bodyPr wrap="none">
            <a:spAutoFit/>
          </a:bodyPr>
          <a:lstStyle/>
          <a:p>
            <a:pPr>
              <a:defRPr/>
            </a:pPr>
            <a:r>
              <a:t>Recursive Resolver</a:t>
            </a:r>
          </a:p>
        </p:txBody>
      </p:sp>
      <p:sp>
        <p:nvSpPr>
          <p:cNvPr id="4" name="TextBox 3"/>
          <p:cNvSpPr txBox="1"/>
          <p:nvPr/>
        </p:nvSpPr>
        <p:spPr>
          <a:xfrm>
            <a:off x="9030706" y="2495072"/>
            <a:ext cx="1280160" cy="457200"/>
          </a:xfrm>
          <a:prstGeom prst="rect">
            <a:avLst/>
          </a:prstGeom>
          <a:noFill/>
        </p:spPr>
        <p:txBody>
          <a:bodyPr wrap="none">
            <a:spAutoFit/>
          </a:bodyPr>
          <a:lstStyle/>
          <a:p>
            <a:pPr>
              <a:defRPr/>
            </a:pPr>
            <a:r>
              <a:t>.(root)</a:t>
            </a:r>
          </a:p>
        </p:txBody>
      </p:sp>
      <p:sp>
        <p:nvSpPr>
          <p:cNvPr id="5" name="TextBox 4"/>
          <p:cNvSpPr txBox="1"/>
          <p:nvPr/>
        </p:nvSpPr>
        <p:spPr>
          <a:xfrm>
            <a:off x="8187421" y="3703054"/>
            <a:ext cx="731520" cy="457200"/>
          </a:xfrm>
          <a:prstGeom prst="rect">
            <a:avLst/>
          </a:prstGeom>
          <a:noFill/>
        </p:spPr>
        <p:txBody>
          <a:bodyPr wrap="none">
            <a:spAutoFit/>
          </a:bodyPr>
          <a:lstStyle/>
          <a:p>
            <a:pPr>
              <a:defRPr/>
            </a:pPr>
            <a:r>
              <a:t>.edu</a:t>
            </a:r>
          </a:p>
        </p:txBody>
      </p:sp>
      <p:sp>
        <p:nvSpPr>
          <p:cNvPr id="6" name="TextBox 5"/>
          <p:cNvSpPr txBox="1"/>
          <p:nvPr/>
        </p:nvSpPr>
        <p:spPr>
          <a:xfrm>
            <a:off x="10301461" y="3703054"/>
            <a:ext cx="731520" cy="457200"/>
          </a:xfrm>
          <a:prstGeom prst="rect">
            <a:avLst/>
          </a:prstGeom>
          <a:noFill/>
        </p:spPr>
        <p:txBody>
          <a:bodyPr wrap="none">
            <a:spAutoFit/>
          </a:bodyPr>
          <a:lstStyle/>
          <a:p>
            <a:pPr>
              <a:defRPr/>
            </a:pPr>
            <a:r>
              <a:t>.org</a:t>
            </a:r>
          </a:p>
        </p:txBody>
      </p:sp>
      <p:sp>
        <p:nvSpPr>
          <p:cNvPr id="7" name="TextBox 6"/>
          <p:cNvSpPr txBox="1"/>
          <p:nvPr/>
        </p:nvSpPr>
        <p:spPr>
          <a:xfrm>
            <a:off x="10923500" y="4821057"/>
            <a:ext cx="1043400" cy="457200"/>
          </a:xfrm>
          <a:prstGeom prst="rect">
            <a:avLst/>
          </a:prstGeom>
          <a:noFill/>
        </p:spPr>
        <p:txBody>
          <a:bodyPr wrap="none">
            <a:spAutoFit/>
          </a:bodyPr>
          <a:lstStyle/>
          <a:p>
            <a:pPr>
              <a:defRPr/>
            </a:pPr>
            <a:r>
              <a:t>cs101.org</a:t>
            </a:r>
          </a:p>
        </p:txBody>
      </p:sp>
      <p:sp>
        <p:nvSpPr>
          <p:cNvPr id="8" name="TextBox 7"/>
          <p:cNvSpPr txBox="1"/>
          <p:nvPr/>
        </p:nvSpPr>
        <p:spPr>
          <a:xfrm>
            <a:off x="8797018" y="4821057"/>
            <a:ext cx="1557814" cy="457200"/>
          </a:xfrm>
          <a:prstGeom prst="rect">
            <a:avLst/>
          </a:prstGeom>
          <a:noFill/>
        </p:spPr>
        <p:txBody>
          <a:bodyPr wrap="none">
            <a:spAutoFit/>
          </a:bodyPr>
          <a:lstStyle/>
          <a:p>
            <a:pPr>
              <a:defRPr/>
            </a:pPr>
            <a:r>
              <a:t>mit.edu</a:t>
            </a:r>
          </a:p>
        </p:txBody>
      </p:sp>
      <p:sp>
        <p:nvSpPr>
          <p:cNvPr id="9" name="TextBox 8"/>
          <p:cNvSpPr txBox="1"/>
          <p:nvPr/>
        </p:nvSpPr>
        <p:spPr>
          <a:xfrm>
            <a:off x="6725864" y="4821057"/>
            <a:ext cx="1296300" cy="457200"/>
          </a:xfrm>
          <a:prstGeom prst="rect">
            <a:avLst/>
          </a:prstGeom>
          <a:noFill/>
        </p:spPr>
        <p:txBody>
          <a:bodyPr wrap="none">
            <a:spAutoFit/>
          </a:bodyPr>
          <a:lstStyle/>
          <a:p>
            <a:pPr>
              <a:defRPr/>
            </a:pPr>
            <a:r>
              <a:t>msoe.edu</a:t>
            </a:r>
          </a:p>
        </p:txBody>
      </p:sp>
      <p:sp>
        <p:nvSpPr>
          <p:cNvPr id="10" name="TextBox 9"/>
          <p:cNvSpPr txBox="1"/>
          <p:nvPr/>
        </p:nvSpPr>
        <p:spPr>
          <a:xfrm>
            <a:off x="4605009" y="1024360"/>
            <a:ext cx="6991711" cy="2677656"/>
          </a:xfrm>
          <a:prstGeom prst="rect">
            <a:avLst/>
          </a:prstGeom>
          <a:noFill/>
        </p:spPr>
        <p:txBody>
          <a:bodyPr wrap="none">
            <a:spAutoFit/>
          </a:bodyPr>
          <a:lstStyle/>
          <a:p>
            <a:pPr>
              <a:defRPr/>
            </a:pPr>
            <a:r>
              <a:t>$ dig +norecurse dsac.msoe.edu @128.32.136.3</a:t>
            </a:r>
          </a:p>
          <a:p>
            <a:pPr>
              <a:defRPr/>
            </a:pPr>
          </a:p>
          <a:p>
            <a:pPr>
              <a:defRPr/>
            </a:pPr>
            <a:r>
              <a:t>;; Got answer:</a:t>
            </a:r>
          </a:p>
          <a:p>
            <a:pPr>
              <a:defRPr/>
            </a:pPr>
            <a:r>
              <a:t>;; -&gt;&gt;HEADER&lt;&lt;- opcode: QUERY, status: NOERROR, id: 52788</a:t>
            </a:r>
          </a:p>
          <a:p>
            <a:pPr>
              <a:defRPr/>
            </a:pPr>
            <a:r>
              <a:t>;; flags: qr aa; QUERY: 1, ANSWER: 1, AUTHORITY: 0, ADDITIONAL: 1</a:t>
            </a:r>
          </a:p>
          <a:p>
            <a:pPr>
              <a:defRPr/>
            </a:pPr>
          </a:p>
          <a:p>
            <a:pPr>
              <a:defRPr/>
            </a:pPr>
            <a:r>
              <a:t>;; QUESTION SECTION:</a:t>
            </a:r>
          </a:p>
          <a:p>
            <a:pPr>
              <a:defRPr/>
            </a:pPr>
            <a:r>
              <a:t>;dsac.msoe.edu.         IN   A</a:t>
            </a:r>
          </a:p>
          <a:p>
            <a:pPr>
              <a:defRPr/>
            </a:pPr>
          </a:p>
          <a:p>
            <a:pPr>
              <a:defRPr/>
            </a:pPr>
            <a:r>
              <a:t>;; ANSWER SECTION:</a:t>
            </a:r>
          </a:p>
          <a:p>
            <a:pPr>
              <a:defRPr/>
            </a:pPr>
            <a:r>
              <a:t>dsac.msoe.edu.  86400   IN   A   24.175.3.1</a:t>
            </a:r>
          </a:p>
        </p:txBody>
      </p:sp>
      <p:sp>
        <p:nvSpPr>
          <p:cNvPr id="11" name="TextBox 10"/>
          <p:cNvSpPr txBox="1"/>
          <p:nvPr/>
        </p:nvSpPr>
        <p:spPr>
          <a:xfrm>
            <a:off x="415600" y="27066"/>
            <a:ext cx="11360800" cy="871818"/>
          </a:xfrm>
          <a:prstGeom prst="rect">
            <a:avLst/>
          </a:prstGeom>
          <a:noFill/>
        </p:spPr>
        <p:txBody>
          <a:bodyPr wrap="none">
            <a:spAutoFit/>
          </a:bodyPr>
          <a:lstStyle/>
          <a:p>
            <a:pPr>
              <a:defRPr/>
            </a:pPr>
            <a:r>
              <a:t>Steps of a DNS Lookup</a:t>
            </a:r>
          </a:p>
        </p:txBody>
      </p:sp>
    </p:spTree>
  </p:cSld>
  <p:clrMapOvr>
    <a:masterClrMapping/>
  </p:clrMapOvr>
</p:sld>
</file>

<file path=ppt/slides/slide6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941953" y="2168847"/>
            <a:ext cx="2256558" cy="835204"/>
          </a:xfrm>
          <a:prstGeom prst="rect">
            <a:avLst/>
          </a:prstGeom>
          <a:noFill/>
        </p:spPr>
        <p:txBody>
          <a:bodyPr wrap="none">
            <a:spAutoFit/>
          </a:bodyPr>
          <a:lstStyle/>
          <a:p>
            <a:pPr>
              <a:defRPr/>
            </a:pPr>
          </a:p>
        </p:txBody>
      </p:sp>
      <p:sp>
        <p:nvSpPr>
          <p:cNvPr id="3" name="TextBox 2"/>
          <p:cNvSpPr txBox="1"/>
          <p:nvPr/>
        </p:nvSpPr>
        <p:spPr>
          <a:xfrm>
            <a:off x="3369711" y="1484842"/>
            <a:ext cx="3657600" cy="738633"/>
          </a:xfrm>
          <a:prstGeom prst="rect">
            <a:avLst/>
          </a:prstGeom>
          <a:noFill/>
        </p:spPr>
        <p:txBody>
          <a:bodyPr wrap="none">
            <a:spAutoFit/>
          </a:bodyPr>
          <a:lstStyle/>
          <a:p>
            <a:pPr>
              <a:defRPr/>
            </a:pPr>
            <a:r>
              <a:t>The recursive resolver returns the final answer to the stub resolver</a:t>
            </a:r>
          </a:p>
        </p:txBody>
      </p:sp>
      <p:sp>
        <p:nvSpPr>
          <p:cNvPr id="4" name="TextBox 3"/>
          <p:cNvSpPr txBox="1"/>
          <p:nvPr/>
        </p:nvSpPr>
        <p:spPr>
          <a:xfrm>
            <a:off x="1691203" y="2020910"/>
            <a:ext cx="1417320" cy="654300"/>
          </a:xfrm>
          <a:prstGeom prst="rect">
            <a:avLst/>
          </a:prstGeom>
          <a:noFill/>
        </p:spPr>
        <p:txBody>
          <a:bodyPr wrap="none">
            <a:spAutoFit/>
          </a:bodyPr>
          <a:lstStyle/>
          <a:p>
            <a:pPr>
              <a:defRPr/>
            </a:pPr>
            <a:r>
              <a:t>Stub Resolver</a:t>
            </a:r>
          </a:p>
        </p:txBody>
      </p:sp>
      <p:sp>
        <p:nvSpPr>
          <p:cNvPr id="5" name="TextBox 4"/>
          <p:cNvSpPr txBox="1"/>
          <p:nvPr/>
        </p:nvSpPr>
        <p:spPr>
          <a:xfrm>
            <a:off x="1691203" y="3527260"/>
            <a:ext cx="1417320" cy="1539900"/>
          </a:xfrm>
          <a:prstGeom prst="rect">
            <a:avLst/>
          </a:prstGeom>
          <a:noFill/>
        </p:spPr>
        <p:txBody>
          <a:bodyPr wrap="none">
            <a:spAutoFit/>
          </a:bodyPr>
          <a:lstStyle/>
          <a:p>
            <a:pPr>
              <a:defRPr/>
            </a:pPr>
            <a:r>
              <a:t>Recursive Resolver</a:t>
            </a:r>
          </a:p>
        </p:txBody>
      </p:sp>
      <p:sp>
        <p:nvSpPr>
          <p:cNvPr id="6" name="TextBox 5"/>
          <p:cNvSpPr txBox="1"/>
          <p:nvPr/>
        </p:nvSpPr>
        <p:spPr>
          <a:xfrm>
            <a:off x="9030706" y="2495072"/>
            <a:ext cx="1280160" cy="457200"/>
          </a:xfrm>
          <a:prstGeom prst="rect">
            <a:avLst/>
          </a:prstGeom>
          <a:noFill/>
        </p:spPr>
        <p:txBody>
          <a:bodyPr wrap="none">
            <a:spAutoFit/>
          </a:bodyPr>
          <a:lstStyle/>
          <a:p>
            <a:pPr>
              <a:defRPr/>
            </a:pPr>
            <a:r>
              <a:t>.(root)</a:t>
            </a:r>
          </a:p>
        </p:txBody>
      </p:sp>
      <p:sp>
        <p:nvSpPr>
          <p:cNvPr id="7" name="TextBox 6"/>
          <p:cNvSpPr txBox="1"/>
          <p:nvPr/>
        </p:nvSpPr>
        <p:spPr>
          <a:xfrm>
            <a:off x="8187421" y="3703054"/>
            <a:ext cx="731520" cy="457200"/>
          </a:xfrm>
          <a:prstGeom prst="rect">
            <a:avLst/>
          </a:prstGeom>
          <a:noFill/>
        </p:spPr>
        <p:txBody>
          <a:bodyPr wrap="none">
            <a:spAutoFit/>
          </a:bodyPr>
          <a:lstStyle/>
          <a:p>
            <a:pPr>
              <a:defRPr/>
            </a:pPr>
            <a:r>
              <a:t>.edu</a:t>
            </a:r>
          </a:p>
        </p:txBody>
      </p:sp>
      <p:sp>
        <p:nvSpPr>
          <p:cNvPr id="8" name="TextBox 7"/>
          <p:cNvSpPr txBox="1"/>
          <p:nvPr/>
        </p:nvSpPr>
        <p:spPr>
          <a:xfrm>
            <a:off x="10301461" y="3703054"/>
            <a:ext cx="731520" cy="457200"/>
          </a:xfrm>
          <a:prstGeom prst="rect">
            <a:avLst/>
          </a:prstGeom>
          <a:noFill/>
        </p:spPr>
        <p:txBody>
          <a:bodyPr wrap="none">
            <a:spAutoFit/>
          </a:bodyPr>
          <a:lstStyle/>
          <a:p>
            <a:pPr>
              <a:defRPr/>
            </a:pPr>
            <a:r>
              <a:t>.org</a:t>
            </a:r>
          </a:p>
        </p:txBody>
      </p:sp>
      <p:sp>
        <p:nvSpPr>
          <p:cNvPr id="9" name="TextBox 8"/>
          <p:cNvSpPr txBox="1"/>
          <p:nvPr/>
        </p:nvSpPr>
        <p:spPr>
          <a:xfrm>
            <a:off x="10923500" y="4821057"/>
            <a:ext cx="1043400" cy="457200"/>
          </a:xfrm>
          <a:prstGeom prst="rect">
            <a:avLst/>
          </a:prstGeom>
          <a:noFill/>
        </p:spPr>
        <p:txBody>
          <a:bodyPr wrap="none">
            <a:spAutoFit/>
          </a:bodyPr>
          <a:lstStyle/>
          <a:p>
            <a:pPr>
              <a:defRPr/>
            </a:pPr>
            <a:r>
              <a:t>cs101.org</a:t>
            </a:r>
          </a:p>
        </p:txBody>
      </p:sp>
      <p:sp>
        <p:nvSpPr>
          <p:cNvPr id="10" name="TextBox 9"/>
          <p:cNvSpPr txBox="1"/>
          <p:nvPr/>
        </p:nvSpPr>
        <p:spPr>
          <a:xfrm>
            <a:off x="8797018" y="4821057"/>
            <a:ext cx="1557814" cy="457200"/>
          </a:xfrm>
          <a:prstGeom prst="rect">
            <a:avLst/>
          </a:prstGeom>
          <a:noFill/>
        </p:spPr>
        <p:txBody>
          <a:bodyPr wrap="none">
            <a:spAutoFit/>
          </a:bodyPr>
          <a:lstStyle/>
          <a:p>
            <a:pPr>
              <a:defRPr/>
            </a:pPr>
            <a:r>
              <a:t>mit.edu</a:t>
            </a:r>
          </a:p>
        </p:txBody>
      </p:sp>
      <p:sp>
        <p:nvSpPr>
          <p:cNvPr id="11" name="TextBox 10"/>
          <p:cNvSpPr txBox="1"/>
          <p:nvPr/>
        </p:nvSpPr>
        <p:spPr>
          <a:xfrm>
            <a:off x="6725864" y="4821057"/>
            <a:ext cx="1296300" cy="457200"/>
          </a:xfrm>
          <a:prstGeom prst="rect">
            <a:avLst/>
          </a:prstGeom>
          <a:noFill/>
        </p:spPr>
        <p:txBody>
          <a:bodyPr wrap="none">
            <a:spAutoFit/>
          </a:bodyPr>
          <a:lstStyle/>
          <a:p>
            <a:pPr>
              <a:defRPr/>
            </a:pPr>
            <a:r>
              <a:t>msoe.edu</a:t>
            </a:r>
          </a:p>
        </p:txBody>
      </p:sp>
      <p:sp>
        <p:nvSpPr>
          <p:cNvPr id="12" name="TextBox 11"/>
          <p:cNvSpPr txBox="1"/>
          <p:nvPr/>
        </p:nvSpPr>
        <p:spPr>
          <a:xfrm>
            <a:off x="415600" y="27066"/>
            <a:ext cx="11360800" cy="871818"/>
          </a:xfrm>
          <a:prstGeom prst="rect">
            <a:avLst/>
          </a:prstGeom>
          <a:noFill/>
        </p:spPr>
        <p:txBody>
          <a:bodyPr wrap="none">
            <a:spAutoFit/>
          </a:bodyPr>
          <a:lstStyle/>
          <a:p>
            <a:pPr>
              <a:defRPr/>
            </a:pPr>
            <a:r>
              <a:t>Steps of a DNS Lookup</a:t>
            </a:r>
          </a:p>
        </p:txBody>
      </p:sp>
    </p:spTree>
  </p:cSld>
  <p:clrMapOvr>
    <a:masterClrMapping/>
  </p:clrMapOvr>
</p:sld>
</file>

<file path=ppt/slides/slide6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7172"/>
            <a:ext cx="10515600" cy="777958"/>
          </a:xfrm>
          <a:prstGeom prst="rect">
            <a:avLst/>
          </a:prstGeom>
          <a:noFill/>
        </p:spPr>
        <p:txBody>
          <a:bodyPr wrap="none">
            <a:spAutoFit/>
          </a:bodyPr>
          <a:lstStyle/>
          <a:p>
            <a:pPr>
              <a:defRPr/>
            </a:pPr>
            <a:r>
              <a:t>What's in a DNS packet? </a:t>
            </a:r>
          </a:p>
        </p:txBody>
      </p:sp>
      <p:sp>
        <p:nvSpPr>
          <p:cNvPr id="3" name="TextBox 2"/>
          <p:cNvSpPr txBox="1"/>
          <p:nvPr/>
        </p:nvSpPr>
        <p:spPr>
          <a:xfrm>
            <a:off x="329069" y="891011"/>
            <a:ext cx="5766931" cy="5878532"/>
          </a:xfrm>
          <a:prstGeom prst="rect">
            <a:avLst/>
          </a:prstGeom>
          <a:noFill/>
        </p:spPr>
        <p:txBody>
          <a:bodyPr wrap="none">
            <a:spAutoFit/>
          </a:bodyPr>
          <a:lstStyle/>
          <a:p>
            <a:pPr>
              <a:defRPr/>
            </a:pPr>
            <a:r>
              <a:t>Source / Destination IP address</a:t>
            </a:r>
          </a:p>
          <a:p>
            <a:pPr>
              <a:defRPr/>
            </a:pPr>
            <a:r>
              <a:t>Source / Destination port numbers:</a:t>
            </a:r>
          </a:p>
          <a:p>
            <a:pPr>
              <a:defRPr/>
            </a:pPr>
            <a:r>
              <a:t>DNS servers listen on port 53/UDP </a:t>
            </a:r>
          </a:p>
          <a:p>
            <a:pPr>
              <a:defRPr/>
            </a:pPr>
            <a:r>
              <a:t>The source port varies considerably</a:t>
            </a:r>
          </a:p>
          <a:p>
            <a:pPr>
              <a:defRPr/>
            </a:pPr>
            <a:r>
              <a:t>Sometimes it's also port 53/UDP </a:t>
            </a:r>
          </a:p>
          <a:p>
            <a:pPr>
              <a:defRPr/>
            </a:pPr>
            <a:r>
              <a:t>Sometimes it's chosen at random by the operating system</a:t>
            </a:r>
          </a:p>
          <a:p>
            <a:pPr>
              <a:defRPr/>
            </a:pPr>
            <a:r>
              <a:t>Query ID:</a:t>
            </a:r>
          </a:p>
          <a:p>
            <a:pPr>
              <a:defRPr/>
            </a:pPr>
            <a:r>
              <a:t>A unique identifier</a:t>
            </a:r>
          </a:p>
          <a:p>
            <a:pPr>
              <a:defRPr/>
            </a:pPr>
            <a:r>
              <a:t>This is also sometimes called the Transaction ID (TXID)</a:t>
            </a:r>
          </a:p>
          <a:p>
            <a:pPr>
              <a:defRPr/>
            </a:pPr>
            <a:r>
              <a:t>Counts: The number of records of each type in the DNS payload</a:t>
            </a:r>
          </a:p>
        </p:txBody>
      </p:sp>
      <p:sp>
        <p:nvSpPr>
          <p:cNvPr id="4" name="TextBox 3"/>
          <p:cNvSpPr txBox="1"/>
          <p:nvPr/>
        </p:nvSpPr>
        <p:spPr>
          <a:xfrm>
            <a:off x="6995833" y="6523322"/>
            <a:ext cx="3536095" cy="246221"/>
          </a:xfrm>
          <a:prstGeom prst="rect">
            <a:avLst/>
          </a:prstGeom>
          <a:noFill/>
        </p:spPr>
        <p:txBody>
          <a:bodyPr wrap="none">
            <a:spAutoFit/>
          </a:bodyPr>
          <a:lstStyle/>
          <a:p>
            <a:pPr>
              <a:defRPr/>
            </a:pPr>
            <a:r>
              <a:t>http://unixwiz.net/techtips/iguide-kaminsky-dns-vuln.html</a:t>
            </a:r>
          </a:p>
        </p:txBody>
      </p:sp>
    </p:spTree>
  </p:cSld>
  <p:clrMapOvr>
    <a:masterClrMapping/>
  </p:clrMapOvr>
</p:sld>
</file>

<file path=ppt/slides/slide6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280406" y="29807"/>
            <a:ext cx="11360800" cy="833202"/>
          </a:xfrm>
          <a:prstGeom prst="rect">
            <a:avLst/>
          </a:prstGeom>
          <a:noFill/>
        </p:spPr>
        <p:txBody>
          <a:bodyPr wrap="none">
            <a:spAutoFit/>
          </a:bodyPr>
          <a:lstStyle/>
          <a:p>
            <a:pPr>
              <a:defRPr/>
            </a:pPr>
            <a:r>
              <a:t>DNS Caching</a:t>
            </a:r>
          </a:p>
        </p:txBody>
      </p:sp>
      <p:sp>
        <p:nvSpPr>
          <p:cNvPr id="3" name="TextBox 2"/>
          <p:cNvSpPr txBox="1"/>
          <p:nvPr/>
        </p:nvSpPr>
        <p:spPr>
          <a:xfrm>
            <a:off x="144568" y="1462623"/>
            <a:ext cx="5340441" cy="4392757"/>
          </a:xfrm>
          <a:prstGeom prst="rect">
            <a:avLst/>
          </a:prstGeom>
          <a:noFill/>
        </p:spPr>
        <p:txBody>
          <a:bodyPr wrap="none">
            <a:spAutoFit/>
          </a:bodyPr>
          <a:lstStyle/>
          <a:p>
            <a:pPr>
              <a:defRPr/>
            </a:pPr>
            <a:r>
              <a:t>DNS responses are cached</a:t>
            </a:r>
          </a:p>
          <a:p>
            <a:pPr>
              <a:defRPr/>
            </a:pPr>
            <a:r>
              <a:t>Quick response for repeated translations</a:t>
            </a:r>
          </a:p>
          <a:p>
            <a:pPr>
              <a:defRPr/>
            </a:pPr>
            <a:r>
              <a:t>DNS negative queries are cached</a:t>
            </a:r>
          </a:p>
          <a:p>
            <a:pPr>
              <a:defRPr/>
            </a:pPr>
            <a:r>
              <a:t>Save time for nonexistent sites, e.g., misspelling</a:t>
            </a:r>
          </a:p>
          <a:p>
            <a:pPr>
              <a:defRPr/>
            </a:pPr>
            <a:r>
              <a:t>Cached data periodically times out</a:t>
            </a:r>
          </a:p>
          <a:p>
            <a:pPr>
              <a:defRPr/>
            </a:pPr>
            <a:r>
              <a:t>Lifetime (TTL) of data controlled by owner of data</a:t>
            </a:r>
          </a:p>
          <a:p>
            <a:pPr>
              <a:defRPr/>
            </a:pPr>
            <a:r>
              <a:t>TTL passed with every record</a:t>
            </a:r>
          </a:p>
        </p:txBody>
      </p:sp>
    </p:spTree>
  </p:cSld>
  <p:clrMapOvr>
    <a:masterClrMapping/>
  </p:clrMapOvr>
</p:sld>
</file>

<file path=ppt/slides/slide6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DNS: Review</a:t>
            </a:r>
          </a:p>
          <a:p>
            <a:pPr>
              <a:defRPr/>
            </a:pPr>
            <a:r>
              <a:t>DNS Security and DNS Cache Poisoning Attacks</a:t>
            </a:r>
          </a:p>
          <a:p>
            <a:pPr>
              <a:defRPr/>
            </a:pPr>
            <a:r>
              <a:t>DNS Kaminsky Attack</a:t>
            </a:r>
          </a:p>
        </p:txBody>
      </p:sp>
    </p:spTree>
  </p:cSld>
  <p:clrMapOvr>
    <a:masterClrMapping/>
  </p:clrMapOvr>
</p:sld>
</file>

<file path=ppt/slides/slide6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599" y="168738"/>
            <a:ext cx="11360800" cy="942688"/>
          </a:xfrm>
          <a:prstGeom prst="rect">
            <a:avLst/>
          </a:prstGeom>
          <a:noFill/>
        </p:spPr>
        <p:txBody>
          <a:bodyPr wrap="none">
            <a:spAutoFit/>
          </a:bodyPr>
          <a:lstStyle/>
          <a:p>
            <a:pPr>
              <a:defRPr/>
            </a:pPr>
            <a:r>
              <a:t>Why Should We Care About DNS Security?</a:t>
            </a:r>
          </a:p>
        </p:txBody>
      </p:sp>
      <p:sp>
        <p:nvSpPr>
          <p:cNvPr id="3" name="TextBox 2"/>
          <p:cNvSpPr txBox="1"/>
          <p:nvPr/>
        </p:nvSpPr>
        <p:spPr>
          <a:xfrm>
            <a:off x="415599" y="1217008"/>
            <a:ext cx="11360801" cy="4350074"/>
          </a:xfrm>
          <a:prstGeom prst="rect">
            <a:avLst/>
          </a:prstGeom>
          <a:noFill/>
        </p:spPr>
        <p:txBody>
          <a:bodyPr wrap="none">
            <a:spAutoFit/>
          </a:bodyPr>
          <a:lstStyle/>
          <a:p>
            <a:pPr>
              <a:defRPr/>
            </a:pPr>
            <a:r>
              <a:t>Suppose you take over a lot of home routers… How do you make money from your attack?</a:t>
            </a:r>
          </a:p>
          <a:p>
            <a:pPr>
              <a:defRPr/>
            </a:pPr>
            <a:r>
              <a:t>Change the DNS server settings</a:t>
            </a:r>
          </a:p>
          <a:p>
            <a:pPr>
              <a:defRPr/>
            </a:pPr>
            <a:r>
              <a:t>Each router is programmed with the IP address of the recursive resolver</a:t>
            </a:r>
          </a:p>
          <a:p>
            <a:pPr>
              <a:defRPr/>
            </a:pPr>
            <a:r>
              <a:t>Replace the IP address of the recursive resolver with the attacker’s IP address</a:t>
            </a:r>
          </a:p>
          <a:p>
            <a:pPr>
              <a:defRPr/>
            </a:pPr>
            <a:r>
              <a:t>Cache poisoning attacks are now possible!</a:t>
            </a:r>
          </a:p>
          <a:p>
            <a:pPr>
              <a:defRPr/>
            </a:pPr>
            <a:r>
              <a:t>Redirect DNS requests for ads to an attacker-controlled domain and serve attacker-chosen ads to the victim</a:t>
            </a:r>
          </a:p>
          <a:p>
            <a:pPr>
              <a:defRPr/>
            </a:pPr>
            <a:r>
              <a:t>DNS: what’s the IP address of www.google.com?  6.6.6.6 (attacker’s website)</a:t>
            </a:r>
          </a:p>
          <a:p>
            <a:pPr>
              <a:defRPr/>
            </a:pPr>
            <a:r>
              <a:t>The attacker can now sell this advertising space!</a:t>
            </a:r>
          </a:p>
          <a:p>
            <a:pPr>
              <a:defRPr/>
            </a:pPr>
            <a:r>
              <a:t>Are attacks on DNS systems merely theoretical? No! </a:t>
            </a:r>
          </a:p>
        </p:txBody>
      </p:sp>
    </p:spTree>
  </p:cSld>
  <p:clrMapOvr>
    <a:masterClrMapping/>
  </p:clrMapOvr>
</p:sld>
</file>

<file path=ppt/slides/slide6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36976"/>
            <a:ext cx="11360800" cy="940538"/>
          </a:xfrm>
          <a:prstGeom prst="rect">
            <a:avLst/>
          </a:prstGeom>
          <a:noFill/>
        </p:spPr>
        <p:txBody>
          <a:bodyPr wrap="none">
            <a:spAutoFit/>
          </a:bodyPr>
          <a:lstStyle/>
          <a:p>
            <a:pPr>
              <a:defRPr/>
            </a:pPr>
            <a:r>
              <a:t>DNS Security: Know Your Threat Model</a:t>
            </a:r>
          </a:p>
        </p:txBody>
      </p:sp>
      <p:sp>
        <p:nvSpPr>
          <p:cNvPr id="3" name="TextBox 2"/>
          <p:cNvSpPr txBox="1"/>
          <p:nvPr/>
        </p:nvSpPr>
        <p:spPr>
          <a:xfrm>
            <a:off x="184829" y="1172616"/>
            <a:ext cx="4472656" cy="4420871"/>
          </a:xfrm>
          <a:prstGeom prst="rect">
            <a:avLst/>
          </a:prstGeom>
          <a:noFill/>
        </p:spPr>
        <p:txBody>
          <a:bodyPr wrap="none">
            <a:spAutoFit/>
          </a:bodyPr>
          <a:lstStyle/>
          <a:p>
            <a:pPr>
              <a:defRPr/>
            </a:pPr>
            <a:r>
              <a:t>Threat Model:</a:t>
            </a:r>
          </a:p>
          <a:p>
            <a:pPr>
              <a:defRPr/>
            </a:pPr>
            <a:r>
              <a:t>Who your attacker is?</a:t>
            </a:r>
          </a:p>
          <a:p>
            <a:pPr>
              <a:defRPr/>
            </a:pPr>
            <a:r>
              <a:t>Malicious name server</a:t>
            </a:r>
          </a:p>
          <a:p>
            <a:pPr>
              <a:defRPr/>
            </a:pPr>
            <a:r>
              <a:t>External attacker</a:t>
            </a:r>
          </a:p>
          <a:p>
            <a:pPr>
              <a:defRPr/>
            </a:pPr>
            <a:r>
              <a:t>What capabilities do they have? </a:t>
            </a:r>
          </a:p>
          <a:p>
            <a:pPr>
              <a:defRPr/>
            </a:pPr>
            <a:r>
              <a:t>What attacks can they launch?</a:t>
            </a:r>
          </a:p>
          <a:p>
            <a:pPr>
              <a:defRPr/>
            </a:pPr>
            <a:r>
              <a:t>Forge DNS data</a:t>
            </a:r>
          </a:p>
          <a:p>
            <a:pPr>
              <a:defRPr/>
            </a:pPr>
            <a:r>
              <a:t>Hijack DNS name server</a:t>
            </a:r>
          </a:p>
          <a:p>
            <a:pPr>
              <a:defRPr/>
            </a:pPr>
            <a:r>
              <a:t>DNS Flood</a:t>
            </a:r>
          </a:p>
          <a:p>
            <a:pPr>
              <a:defRPr/>
            </a:pPr>
            <a:r>
              <a:t>...</a:t>
            </a:r>
          </a:p>
        </p:txBody>
      </p:sp>
      <p:pic>
        <p:nvPicPr>
          <p:cNvPr id="4" name="Picture 3" descr="image.png"/>
          <p:cNvPicPr>
            <a:picLocks noChangeAspect="1"/>
          </p:cNvPicPr>
          <p:nvPr/>
        </p:nvPicPr>
        <p:blipFill>
          <a:blip r:embed="rId2"/>
          <a:stretch>
            <a:fillRect/>
          </a:stretch>
        </p:blipFill>
        <p:spPr>
          <a:xfrm>
            <a:off x="7872225" y="3908980"/>
            <a:ext cx="640080" cy="709012"/>
          </a:xfrm>
          <a:prstGeom prst="rect">
            <a:avLst/>
          </a:prstGeom>
        </p:spPr>
      </p:pic>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3057"/>
            <a:ext cx="10515600" cy="901972"/>
          </a:xfrm>
          <a:prstGeom prst="rect">
            <a:avLst/>
          </a:prstGeom>
          <a:noFill/>
        </p:spPr>
        <p:txBody>
          <a:bodyPr wrap="none">
            <a:spAutoFit/>
          </a:bodyPr>
          <a:lstStyle/>
          <a:p>
            <a:pPr>
              <a:defRPr/>
            </a:pPr>
            <a:r>
              <a:t>Public Key Encryption: Constructions</a:t>
            </a:r>
          </a:p>
        </p:txBody>
      </p:sp>
      <p:sp>
        <p:nvSpPr>
          <p:cNvPr id="3" name="TextBox 2"/>
          <p:cNvSpPr txBox="1"/>
          <p:nvPr/>
        </p:nvSpPr>
        <p:spPr>
          <a:xfrm>
            <a:off x="838200" y="6237349"/>
            <a:ext cx="9396549" cy="369332"/>
          </a:xfrm>
          <a:prstGeom prst="rect">
            <a:avLst/>
          </a:prstGeom>
          <a:noFill/>
        </p:spPr>
        <p:txBody>
          <a:bodyPr wrap="none">
            <a:spAutoFit/>
          </a:bodyPr>
          <a:lstStyle/>
          <a:p>
            <a:pPr>
              <a:defRPr/>
            </a:pPr>
            <a:r>
              <a:t>Note: The problems are considered mathematically hard, but no proof exists (so far)</a:t>
            </a:r>
          </a:p>
        </p:txBody>
      </p:sp>
    </p:spTree>
  </p:cSld>
  <p:clrMapOvr>
    <a:masterClrMapping/>
  </p:clrMapOvr>
</p:sld>
</file>

<file path=ppt/slides/slide6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51178"/>
            <a:ext cx="11360800" cy="887520"/>
          </a:xfrm>
          <a:prstGeom prst="rect">
            <a:avLst/>
          </a:prstGeom>
          <a:noFill/>
        </p:spPr>
        <p:txBody>
          <a:bodyPr wrap="none">
            <a:spAutoFit/>
          </a:bodyPr>
          <a:lstStyle/>
          <a:p>
            <a:pPr>
              <a:defRPr/>
            </a:pPr>
            <a:r>
              <a:t>DNS Cache Poisoning Attacks</a:t>
            </a:r>
          </a:p>
        </p:txBody>
      </p:sp>
      <p:sp>
        <p:nvSpPr>
          <p:cNvPr id="3" name="TextBox 2"/>
          <p:cNvSpPr txBox="1"/>
          <p:nvPr/>
        </p:nvSpPr>
        <p:spPr>
          <a:xfrm>
            <a:off x="56664" y="1359210"/>
            <a:ext cx="6621206" cy="4631160"/>
          </a:xfrm>
          <a:prstGeom prst="rect">
            <a:avLst/>
          </a:prstGeom>
          <a:noFill/>
        </p:spPr>
        <p:txBody>
          <a:bodyPr wrap="none">
            <a:spAutoFit/>
          </a:bodyPr>
          <a:lstStyle/>
          <a:p>
            <a:pPr>
              <a:defRPr/>
            </a:pPr>
            <a:r>
              <a:t>Cache poisoning attack: </a:t>
            </a:r>
          </a:p>
          <a:p>
            <a:pPr>
              <a:defRPr/>
            </a:pPr>
            <a:r>
              <a:t>Returning a false information into the DNS cache</a:t>
            </a:r>
          </a:p>
          <a:p>
            <a:pPr>
              <a:defRPr/>
            </a:pPr>
            <a:r>
              <a:t>The victim will cache the malicious records, “poisoning” it</a:t>
            </a:r>
          </a:p>
          <a:p>
            <a:pPr>
              <a:defRPr/>
            </a:pPr>
            <a:r>
              <a:t>Later, DNS queries return an incorrect response, and users are directed to the wrong websites</a:t>
            </a:r>
          </a:p>
          <a:p>
            <a:pPr>
              <a:defRPr/>
            </a:pPr>
            <a:r>
              <a:t>Example: Supply a malicious record mapping the attacker’s IP address to a legitimate domain</a:t>
            </a:r>
          </a:p>
          <a:p>
            <a:pPr>
              <a:defRPr/>
            </a:pPr>
            <a:r>
              <a:t>Now when the victim visits google.com, they’ll actually be sending packets to the attacker (6.6.6.6), who can launch the MITM attack!</a:t>
            </a:r>
          </a:p>
        </p:txBody>
      </p:sp>
    </p:spTree>
  </p:cSld>
  <p:clrMapOvr>
    <a:masterClrMapping/>
  </p:clrMapOvr>
</p:sld>
</file>

<file path=ppt/slides/slide6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09850" y="87989"/>
            <a:ext cx="11360800" cy="903437"/>
          </a:xfrm>
          <a:prstGeom prst="rect">
            <a:avLst/>
          </a:prstGeom>
          <a:noFill/>
        </p:spPr>
        <p:txBody>
          <a:bodyPr wrap="none">
            <a:spAutoFit/>
          </a:bodyPr>
          <a:lstStyle/>
          <a:p>
            <a:pPr>
              <a:defRPr/>
            </a:pPr>
            <a:r>
              <a:t>Security Risk: Malicious Name Servers</a:t>
            </a:r>
          </a:p>
        </p:txBody>
      </p:sp>
      <p:sp>
        <p:nvSpPr>
          <p:cNvPr id="3" name="TextBox 2"/>
          <p:cNvSpPr txBox="1"/>
          <p:nvPr/>
        </p:nvSpPr>
        <p:spPr>
          <a:xfrm>
            <a:off x="421350" y="931113"/>
            <a:ext cx="11355050" cy="2401180"/>
          </a:xfrm>
          <a:prstGeom prst="rect">
            <a:avLst/>
          </a:prstGeom>
          <a:noFill/>
        </p:spPr>
        <p:txBody>
          <a:bodyPr wrap="none">
            <a:spAutoFit/>
          </a:bodyPr>
          <a:lstStyle/>
          <a:p>
            <a:pPr>
              <a:defRPr/>
            </a:pPr>
            <a:r>
              <a:t>Malicious name servers can lie and supply a malicious answer</a:t>
            </a:r>
          </a:p>
          <a:p>
            <a:pPr>
              <a:defRPr/>
            </a:pPr>
            <a:r>
              <a:t>Malicious records could also poison the cache with other records</a:t>
            </a:r>
          </a:p>
          <a:p>
            <a:pPr>
              <a:defRPr/>
            </a:pPr>
            <a:r>
              <a:t>DNS query results include Additional Records section:</a:t>
            </a:r>
          </a:p>
          <a:p>
            <a:pPr>
              <a:defRPr/>
            </a:pPr>
            <a:r>
              <a:t>Provide records for anticipated next resolution step</a:t>
            </a:r>
          </a:p>
          <a:p>
            <a:pPr>
              <a:defRPr/>
            </a:pPr>
            <a:r>
              <a:t>Early servers accepted and cached all additional records provided in query response</a:t>
            </a:r>
          </a:p>
        </p:txBody>
      </p:sp>
    </p:spTree>
  </p:cSld>
  <p:clrMapOvr>
    <a:masterClrMapping/>
  </p:clrMapOvr>
</p:sld>
</file>

<file path=ppt/slides/slide6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52114"/>
            <a:ext cx="11360800" cy="763600"/>
          </a:xfrm>
          <a:prstGeom prst="rect">
            <a:avLst/>
          </a:prstGeom>
          <a:noFill/>
        </p:spPr>
        <p:txBody>
          <a:bodyPr wrap="none">
            <a:spAutoFit/>
          </a:bodyPr>
          <a:lstStyle/>
          <a:p>
            <a:pPr>
              <a:defRPr/>
            </a:pPr>
            <a:r>
              <a:t>Defense: Bailiwick Checking</a:t>
            </a:r>
          </a:p>
        </p:txBody>
      </p:sp>
      <p:sp>
        <p:nvSpPr>
          <p:cNvPr id="3" name="TextBox 2"/>
          <p:cNvSpPr txBox="1"/>
          <p:nvPr/>
        </p:nvSpPr>
        <p:spPr>
          <a:xfrm>
            <a:off x="135203" y="815714"/>
            <a:ext cx="11921593" cy="2549403"/>
          </a:xfrm>
          <a:prstGeom prst="rect">
            <a:avLst/>
          </a:prstGeom>
          <a:noFill/>
        </p:spPr>
        <p:txBody>
          <a:bodyPr wrap="none">
            <a:spAutoFit/>
          </a:bodyPr>
          <a:lstStyle/>
          <a:p>
            <a:pPr>
              <a:defRPr/>
            </a:pPr>
            <a:r>
              <a:t>Idea: Limit the amount of damage a malicious name server can do</a:t>
            </a:r>
          </a:p>
          <a:p>
            <a:pPr>
              <a:defRPr/>
            </a:pPr>
            <a:r>
              <a:t>Bailiwick checking: the resolver only accepts records if they are in the name server’s zone</a:t>
            </a:r>
          </a:p>
          <a:p>
            <a:pPr>
              <a:defRPr/>
            </a:pPr>
            <a:r>
              <a:t>Bailiwick: “one’s sphere of operations or particular area of interest”</a:t>
            </a:r>
          </a:p>
          <a:p>
            <a:pPr>
              <a:defRPr/>
            </a:pPr>
            <a:r>
              <a:t>Example: The .edu name server can provide a record for msoe.edu and mit.edu, but not google.com</a:t>
            </a:r>
          </a:p>
          <a:p>
            <a:pPr>
              <a:defRPr/>
            </a:pPr>
            <a:r>
              <a:t>Example: The msoe.edu name server can provide a record for dsac.msoe.edu, but not cs.uchicago.edu</a:t>
            </a:r>
          </a:p>
          <a:p>
            <a:pPr>
              <a:defRPr/>
            </a:pPr>
            <a:r>
              <a:t>Exception: The root name server can provide a record for any domain (everything is in bailiwick for the root)</a:t>
            </a:r>
          </a:p>
        </p:txBody>
      </p:sp>
    </p:spTree>
  </p:cSld>
  <p:clrMapOvr>
    <a:masterClrMapping/>
  </p:clrMapOvr>
</p:sld>
</file>

<file path=ppt/slides/slide6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0058"/>
            <a:ext cx="11360800" cy="763600"/>
          </a:xfrm>
          <a:prstGeom prst="rect">
            <a:avLst/>
          </a:prstGeom>
          <a:noFill/>
        </p:spPr>
        <p:txBody>
          <a:bodyPr wrap="none">
            <a:spAutoFit/>
          </a:bodyPr>
          <a:lstStyle/>
          <a:p>
            <a:pPr>
              <a:defRPr/>
            </a:pPr>
            <a:r>
              <a:t>Security Risk: In-Path (MITM) Attackers</a:t>
            </a:r>
          </a:p>
        </p:txBody>
      </p:sp>
      <p:sp>
        <p:nvSpPr>
          <p:cNvPr id="3" name="TextBox 2"/>
          <p:cNvSpPr txBox="1"/>
          <p:nvPr/>
        </p:nvSpPr>
        <p:spPr>
          <a:xfrm>
            <a:off x="905323" y="1156773"/>
            <a:ext cx="10381354" cy="1601100"/>
          </a:xfrm>
          <a:prstGeom prst="rect">
            <a:avLst/>
          </a:prstGeom>
          <a:noFill/>
        </p:spPr>
        <p:txBody>
          <a:bodyPr wrap="none">
            <a:spAutoFit/>
          </a:bodyPr>
          <a:lstStyle/>
          <a:p>
            <a:pPr>
              <a:defRPr/>
            </a:pPr>
            <a:r>
              <a:t>DNS is not secure against MITM attackers</a:t>
            </a:r>
          </a:p>
          <a:p>
            <a:pPr>
              <a:defRPr/>
            </a:pPr>
            <a:r>
              <a:t>MITM attackers can poison the cache by adding, removing, or changing any record in the DNS response</a:t>
            </a:r>
          </a:p>
        </p:txBody>
      </p:sp>
    </p:spTree>
  </p:cSld>
  <p:clrMapOvr>
    <a:masterClrMapping/>
  </p:clrMapOvr>
</p:sld>
</file>

<file path=ppt/slides/slide6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0"/>
            <a:ext cx="11360800" cy="763600"/>
          </a:xfrm>
          <a:prstGeom prst="rect">
            <a:avLst/>
          </a:prstGeom>
          <a:noFill/>
        </p:spPr>
        <p:txBody>
          <a:bodyPr wrap="none">
            <a:spAutoFit/>
          </a:bodyPr>
          <a:lstStyle/>
          <a:p>
            <a:pPr>
              <a:defRPr/>
            </a:pPr>
            <a:r>
              <a:t>Security Risk: On-Path Attackers</a:t>
            </a:r>
          </a:p>
        </p:txBody>
      </p:sp>
      <p:sp>
        <p:nvSpPr>
          <p:cNvPr id="3" name="TextBox 2"/>
          <p:cNvSpPr txBox="1"/>
          <p:nvPr/>
        </p:nvSpPr>
        <p:spPr>
          <a:xfrm>
            <a:off x="0" y="965178"/>
            <a:ext cx="7367401" cy="4407926"/>
          </a:xfrm>
          <a:prstGeom prst="rect">
            <a:avLst/>
          </a:prstGeom>
          <a:noFill/>
        </p:spPr>
        <p:txBody>
          <a:bodyPr wrap="none">
            <a:spAutoFit/>
          </a:bodyPr>
          <a:lstStyle/>
          <a:p>
            <a:pPr>
              <a:defRPr/>
            </a:pPr>
            <a:r>
              <a:t>DNS is not secure against on-path attackers</a:t>
            </a:r>
          </a:p>
          <a:p>
            <a:pPr>
              <a:defRPr/>
            </a:pPr>
            <a:r>
              <a:t>How does client authenticate response?</a:t>
            </a:r>
          </a:p>
          <a:p>
            <a:pPr>
              <a:defRPr/>
            </a:pPr>
            <a:r>
              <a:t>Port numbers must match </a:t>
            </a:r>
          </a:p>
          <a:p>
            <a:pPr>
              <a:defRPr/>
            </a:pPr>
            <a:r>
              <a:t>Query ID number must match</a:t>
            </a:r>
          </a:p>
          <a:p>
            <a:pPr>
              <a:defRPr/>
            </a:pPr>
            <a:r>
              <a:t>On-path attackers can poison the cache by sending a spoofed response</a:t>
            </a:r>
          </a:p>
          <a:p>
            <a:pPr>
              <a:defRPr/>
            </a:pPr>
            <a:r>
              <a:t>The on-path attacker can see every field in the unencrypted DNS request. Nothing to guess!</a:t>
            </a:r>
          </a:p>
          <a:p>
            <a:pPr>
              <a:defRPr/>
            </a:pPr>
            <a:r>
              <a:t>If the spoofed response arrives before the legitimate response, the victim will cache the attacker’s malicious records</a:t>
            </a:r>
          </a:p>
        </p:txBody>
      </p:sp>
    </p:spTree>
  </p:cSld>
  <p:clrMapOvr>
    <a:masterClrMapping/>
  </p:clrMapOvr>
</p:sld>
</file>

<file path=ppt/slides/slide6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7838"/>
            <a:ext cx="11360800" cy="880626"/>
          </a:xfrm>
          <a:prstGeom prst="rect">
            <a:avLst/>
          </a:prstGeom>
          <a:noFill/>
        </p:spPr>
        <p:txBody>
          <a:bodyPr wrap="none">
            <a:spAutoFit/>
          </a:bodyPr>
          <a:lstStyle/>
          <a:p>
            <a:pPr>
              <a:defRPr/>
            </a:pPr>
            <a:r>
              <a:t>Security Risk: Off-Path Attackers</a:t>
            </a:r>
          </a:p>
        </p:txBody>
      </p:sp>
      <p:sp>
        <p:nvSpPr>
          <p:cNvPr id="3" name="TextBox 2"/>
          <p:cNvSpPr txBox="1"/>
          <p:nvPr/>
        </p:nvSpPr>
        <p:spPr>
          <a:xfrm>
            <a:off x="49840" y="1445717"/>
            <a:ext cx="6991272" cy="4542180"/>
          </a:xfrm>
          <a:prstGeom prst="rect">
            <a:avLst/>
          </a:prstGeom>
          <a:noFill/>
        </p:spPr>
        <p:txBody>
          <a:bodyPr wrap="none">
            <a:spAutoFit/>
          </a:bodyPr>
          <a:lstStyle/>
          <a:p>
            <a:pPr>
              <a:defRPr/>
            </a:pPr>
            <a:r>
              <a:t>The off-path attacker needs to guess the query ID field to spoof a response</a:t>
            </a:r>
          </a:p>
          <a:p>
            <a:pPr>
              <a:defRPr/>
            </a:pPr>
            <a:r>
              <a:t>If the ID in the response doesn’t match the ID in the request, the resolver won’t accept the response</a:t>
            </a:r>
          </a:p>
          <a:p>
            <a:pPr>
              <a:defRPr/>
            </a:pPr>
            <a:r>
              <a:t>If the ID number is randomly generated:</a:t>
            </a:r>
          </a:p>
          <a:p>
            <a:pPr>
              <a:defRPr/>
            </a:pPr>
            <a:r>
              <a:t>Recall: The Query ID number is 16 bits long</a:t>
            </a:r>
          </a:p>
          <a:p>
            <a:pPr>
              <a:defRPr/>
            </a:pPr>
            <a:r>
              <a:t>Probability of guessing correctly = 1/216</a:t>
            </a:r>
          </a:p>
          <a:p>
            <a:pPr>
              <a:defRPr/>
            </a:pPr>
            <a:r>
              <a:t>Requires approximately 65,000 tries to successfully send a spoofed packet</a:t>
            </a:r>
          </a:p>
          <a:p>
            <a:pPr>
              <a:defRPr/>
            </a:pPr>
            <a:r>
              <a:t>This is too small!</a:t>
            </a:r>
          </a:p>
        </p:txBody>
      </p:sp>
    </p:spTree>
  </p:cSld>
  <p:clrMapOvr>
    <a:masterClrMapping/>
  </p:clrMapOvr>
</p:sld>
</file>

<file path=ppt/slides/slide6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74320"/>
            <a:ext cx="11360800" cy="763600"/>
          </a:xfrm>
          <a:prstGeom prst="rect">
            <a:avLst/>
          </a:prstGeom>
          <a:noFill/>
        </p:spPr>
        <p:txBody>
          <a:bodyPr wrap="none">
            <a:spAutoFit/>
          </a:bodyPr>
          <a:lstStyle/>
          <a:p>
            <a:pPr>
              <a:defRPr/>
            </a:pPr>
            <a:r>
              <a:t>Security Risk: Off-Path Attackers</a:t>
            </a:r>
          </a:p>
        </p:txBody>
      </p:sp>
      <p:sp>
        <p:nvSpPr>
          <p:cNvPr id="3" name="TextBox 2"/>
          <p:cNvSpPr txBox="1"/>
          <p:nvPr/>
        </p:nvSpPr>
        <p:spPr>
          <a:xfrm>
            <a:off x="415601" y="1422084"/>
            <a:ext cx="11360799" cy="4826316"/>
          </a:xfrm>
          <a:prstGeom prst="rect">
            <a:avLst/>
          </a:prstGeom>
          <a:noFill/>
        </p:spPr>
        <p:txBody>
          <a:bodyPr wrap="none">
            <a:spAutoFit/>
          </a:bodyPr>
          <a:lstStyle/>
          <a:p>
            <a:pPr>
              <a:defRPr/>
            </a:pPr>
            <a:r>
              <a:t>What if the Query ID field is incremented by 1 for every request?</a:t>
            </a:r>
          </a:p>
          <a:p>
            <a:pPr>
              <a:defRPr/>
            </a:pPr>
            <a:r>
              <a:t>Off-path attacker can spoof a packet as follows:</a:t>
            </a:r>
          </a:p>
          <a:p>
            <a:pPr>
              <a:defRPr/>
            </a:pPr>
            <a:r>
              <a:t>Trick the victim into visiting the attacker’s website</a:t>
            </a:r>
          </a:p>
          <a:p>
            <a:pPr>
              <a:defRPr/>
            </a:pPr>
            <a:r>
              <a:t>Include this HTML on the attacker’s website: &lt;img src="http://www.attacker.com"&gt;</a:t>
            </a:r>
          </a:p>
          <a:p>
            <a:pPr>
              <a:defRPr/>
            </a:pPr>
            <a:r>
              <a:t>The victim’s browser will make a DNS query for www.attacker.com</a:t>
            </a:r>
          </a:p>
          <a:p>
            <a:pPr>
              <a:defRPr/>
            </a:pPr>
            <a:r>
              <a:t>If the attacker controls the attacker.com DNS name server, they can see the request and learn the ID field</a:t>
            </a:r>
          </a:p>
          <a:p>
            <a:pPr>
              <a:defRPr/>
            </a:pPr>
            <a:r>
              <a:t>Include this HTML on the attacker’s website: &lt;img src="http://www.google.com"&gt;</a:t>
            </a:r>
          </a:p>
          <a:p>
            <a:pPr>
              <a:defRPr/>
            </a:pPr>
            <a:r>
              <a:t>The victim’s browser will make a DNS query for www.google.com</a:t>
            </a:r>
          </a:p>
          <a:p>
            <a:pPr>
              <a:defRPr/>
            </a:pPr>
            <a:r>
              <a:t>The attacker knows the ID is 1 more than the previous ID, so they can spoof a response!</a:t>
            </a:r>
          </a:p>
          <a:p>
            <a:pPr>
              <a:defRPr/>
            </a:pPr>
            <a:r>
              <a:t>Query ID numbers need to be random in DNS requests</a:t>
            </a:r>
          </a:p>
        </p:txBody>
      </p:sp>
    </p:spTree>
  </p:cSld>
  <p:clrMapOvr>
    <a:masterClrMapping/>
  </p:clrMapOvr>
</p:sld>
</file>

<file path=ppt/slides/slide6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DNS: Review</a:t>
            </a:r>
          </a:p>
          <a:p>
            <a:pPr>
              <a:defRPr/>
            </a:pPr>
            <a:r>
              <a:t>DNS Security and DNS Cache Poisoning Attacks</a:t>
            </a:r>
          </a:p>
          <a:p>
            <a:pPr>
              <a:defRPr/>
            </a:pPr>
            <a:r>
              <a:t>DNS Kaminsky Attack</a:t>
            </a:r>
          </a:p>
        </p:txBody>
      </p:sp>
    </p:spTree>
  </p:cSld>
  <p:clrMapOvr>
    <a:masterClrMapping/>
  </p:clrMapOvr>
</p:sld>
</file>

<file path=ppt/slides/slide6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1" y="98474"/>
            <a:ext cx="11360800" cy="763600"/>
          </a:xfrm>
          <a:prstGeom prst="rect">
            <a:avLst/>
          </a:prstGeom>
          <a:noFill/>
        </p:spPr>
        <p:txBody>
          <a:bodyPr wrap="none">
            <a:spAutoFit/>
          </a:bodyPr>
          <a:lstStyle/>
          <a:p>
            <a:pPr>
              <a:defRPr/>
            </a:pPr>
            <a:r>
              <a:t>Kaminsky Attack</a:t>
            </a:r>
          </a:p>
        </p:txBody>
      </p:sp>
      <p:sp>
        <p:nvSpPr>
          <p:cNvPr id="3" name="TextBox 2"/>
          <p:cNvSpPr txBox="1"/>
          <p:nvPr/>
        </p:nvSpPr>
        <p:spPr>
          <a:xfrm>
            <a:off x="415601" y="1316179"/>
            <a:ext cx="11360799" cy="5026006"/>
          </a:xfrm>
          <a:prstGeom prst="rect">
            <a:avLst/>
          </a:prstGeom>
          <a:noFill/>
        </p:spPr>
        <p:txBody>
          <a:bodyPr wrap="none">
            <a:spAutoFit/>
          </a:bodyPr>
          <a:lstStyle/>
          <a:p>
            <a:pPr>
              <a:defRPr/>
            </a:pPr>
            <a:r>
              <a:t>Dan Kaminsky, security researcher, noticed that DNS clients would cache additional glue records as if they were authoritative answers, even though they aren’t</a:t>
            </a:r>
          </a:p>
          <a:p>
            <a:pPr>
              <a:defRPr/>
            </a:pPr>
            <a:r>
              <a:t>Previous attacks: poison the final answer, the type A record with the IP address</a:t>
            </a:r>
          </a:p>
          <a:p>
            <a:pPr>
              <a:defRPr/>
            </a:pPr>
            <a:r>
              <a:t>Kaminsky Attack: goes up one level and hijacks the authority records (NS record) instead</a:t>
            </a:r>
          </a:p>
          <a:p>
            <a:pPr>
              <a:defRPr/>
            </a:pPr>
            <a:r>
              <a:t>The attacker (Mallory) requests a random name (usually nonexistent) within the target domain, something unlikely to be in cache:</a:t>
            </a:r>
          </a:p>
          <a:p>
            <a:pPr>
              <a:defRPr/>
            </a:pPr>
            <a:r>
              <a:t>&lt;img src="http://fake_photo1.google.com"&gt;</a:t>
            </a:r>
          </a:p>
          <a:p>
            <a:pPr>
              <a:defRPr/>
            </a:pPr>
            <a:r>
              <a:t>&lt;img src="http://fake_photo2.google.com"&gt;</a:t>
            </a:r>
          </a:p>
          <a:p>
            <a:pPr>
              <a:defRPr/>
            </a:pPr>
            <a:r>
              <a:t>&lt;img src="http://fake_photo3.google.com"&gt;</a:t>
            </a:r>
          </a:p>
          <a:p>
            <a:pPr>
              <a:defRPr/>
            </a:pPr>
            <a:r>
              <a:t>... and so on</a:t>
            </a:r>
          </a:p>
          <a:p>
            <a:pPr>
              <a:defRPr/>
            </a:pPr>
            <a:r>
              <a:t>Attacker’s browser continues to make DNS requests for each tag</a:t>
            </a:r>
          </a:p>
        </p:txBody>
      </p:sp>
    </p:spTree>
  </p:cSld>
  <p:clrMapOvr>
    <a:masterClrMapping/>
  </p:clrMapOvr>
</p:sld>
</file>

<file path=ppt/slides/slide6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47634"/>
            <a:ext cx="11360800" cy="763600"/>
          </a:xfrm>
          <a:prstGeom prst="rect">
            <a:avLst/>
          </a:prstGeom>
          <a:noFill/>
        </p:spPr>
        <p:txBody>
          <a:bodyPr wrap="none">
            <a:spAutoFit/>
          </a:bodyPr>
          <a:lstStyle/>
          <a:p>
            <a:pPr>
              <a:defRPr/>
            </a:pPr>
            <a:r>
              <a:t>Kaminsky Attack</a:t>
            </a:r>
          </a:p>
        </p:txBody>
      </p:sp>
      <p:sp>
        <p:nvSpPr>
          <p:cNvPr id="3" name="TextBox 2"/>
          <p:cNvSpPr txBox="1"/>
          <p:nvPr/>
        </p:nvSpPr>
        <p:spPr>
          <a:xfrm>
            <a:off x="9595976" y="1748433"/>
            <a:ext cx="1238100" cy="364800"/>
          </a:xfrm>
          <a:prstGeom prst="rect">
            <a:avLst/>
          </a:prstGeom>
          <a:noFill/>
        </p:spPr>
        <p:txBody>
          <a:bodyPr wrap="none">
            <a:spAutoFit/>
          </a:bodyPr>
          <a:lstStyle/>
          <a:p>
            <a:pPr>
              <a:defRPr/>
            </a:pPr>
            <a:r>
              <a:t>.(root)</a:t>
            </a:r>
          </a:p>
        </p:txBody>
      </p:sp>
      <p:sp>
        <p:nvSpPr>
          <p:cNvPr id="4" name="TextBox 3"/>
          <p:cNvSpPr txBox="1"/>
          <p:nvPr/>
        </p:nvSpPr>
        <p:spPr>
          <a:xfrm>
            <a:off x="9957635" y="2760933"/>
            <a:ext cx="731520" cy="393600"/>
          </a:xfrm>
          <a:prstGeom prst="rect">
            <a:avLst/>
          </a:prstGeom>
          <a:noFill/>
        </p:spPr>
        <p:txBody>
          <a:bodyPr wrap="none">
            <a:spAutoFit/>
          </a:bodyPr>
          <a:lstStyle/>
          <a:p>
            <a:pPr>
              <a:defRPr/>
            </a:pPr>
            <a:r>
              <a:t>.com</a:t>
            </a:r>
          </a:p>
        </p:txBody>
      </p:sp>
      <p:sp>
        <p:nvSpPr>
          <p:cNvPr id="5" name="TextBox 4"/>
          <p:cNvSpPr txBox="1"/>
          <p:nvPr/>
        </p:nvSpPr>
        <p:spPr>
          <a:xfrm>
            <a:off x="9627013" y="3685000"/>
            <a:ext cx="1385235" cy="393600"/>
          </a:xfrm>
          <a:prstGeom prst="rect">
            <a:avLst/>
          </a:prstGeom>
          <a:noFill/>
        </p:spPr>
        <p:txBody>
          <a:bodyPr wrap="none">
            <a:spAutoFit/>
          </a:bodyPr>
          <a:lstStyle/>
          <a:p>
            <a:pPr>
              <a:defRPr/>
            </a:pPr>
            <a:r>
              <a:t>google.com</a:t>
            </a:r>
          </a:p>
        </p:txBody>
      </p:sp>
      <p:sp>
        <p:nvSpPr>
          <p:cNvPr id="6" name="TextBox 5"/>
          <p:cNvSpPr txBox="1"/>
          <p:nvPr/>
        </p:nvSpPr>
        <p:spPr>
          <a:xfrm>
            <a:off x="3770434" y="2145627"/>
            <a:ext cx="1424101" cy="1630800"/>
          </a:xfrm>
          <a:prstGeom prst="rect">
            <a:avLst/>
          </a:prstGeom>
          <a:noFill/>
        </p:spPr>
        <p:txBody>
          <a:bodyPr wrap="none">
            <a:spAutoFit/>
          </a:bodyPr>
          <a:lstStyle/>
          <a:p>
            <a:pPr>
              <a:defRPr/>
            </a:pPr>
            <a:r>
              <a:t>Victim Recursive Resolver</a:t>
            </a:r>
          </a:p>
        </p:txBody>
      </p:sp>
      <p:sp>
        <p:nvSpPr>
          <p:cNvPr id="7" name="TextBox 6"/>
          <p:cNvSpPr txBox="1"/>
          <p:nvPr/>
        </p:nvSpPr>
        <p:spPr>
          <a:xfrm>
            <a:off x="926029" y="3279471"/>
            <a:ext cx="1728956" cy="612115"/>
          </a:xfrm>
          <a:prstGeom prst="rect">
            <a:avLst/>
          </a:prstGeom>
          <a:noFill/>
        </p:spPr>
        <p:txBody>
          <a:bodyPr wrap="none">
            <a:spAutoFit/>
          </a:bodyPr>
          <a:lstStyle/>
          <a:p>
            <a:pPr>
              <a:defRPr/>
            </a:pPr>
            <a:r>
              <a:t>Attacker’s name server</a:t>
            </a:r>
          </a:p>
        </p:txBody>
      </p:sp>
      <p:sp>
        <p:nvSpPr>
          <p:cNvPr id="8" name="TextBox 7"/>
          <p:cNvSpPr txBox="1"/>
          <p:nvPr/>
        </p:nvSpPr>
        <p:spPr>
          <a:xfrm>
            <a:off x="2969060" y="2113233"/>
            <a:ext cx="410100" cy="396600"/>
          </a:xfrm>
          <a:prstGeom prst="rect">
            <a:avLst/>
          </a:prstGeom>
          <a:noFill/>
        </p:spPr>
        <p:txBody>
          <a:bodyPr wrap="none">
            <a:spAutoFit/>
          </a:bodyPr>
          <a:lstStyle/>
          <a:p>
            <a:pPr>
              <a:defRPr/>
            </a:pPr>
            <a:r>
              <a:t>1</a:t>
            </a:r>
          </a:p>
        </p:txBody>
      </p:sp>
      <p:sp>
        <p:nvSpPr>
          <p:cNvPr id="9" name="TextBox 8"/>
          <p:cNvSpPr txBox="1"/>
          <p:nvPr/>
        </p:nvSpPr>
        <p:spPr>
          <a:xfrm>
            <a:off x="2893824" y="3106720"/>
            <a:ext cx="482766" cy="396600"/>
          </a:xfrm>
          <a:prstGeom prst="rect">
            <a:avLst/>
          </a:prstGeom>
          <a:noFill/>
        </p:spPr>
        <p:txBody>
          <a:bodyPr wrap="none">
            <a:spAutoFit/>
          </a:bodyPr>
          <a:lstStyle/>
          <a:p>
            <a:pPr>
              <a:defRPr/>
            </a:pPr>
            <a:r>
              <a:t>2b</a:t>
            </a:r>
          </a:p>
        </p:txBody>
      </p:sp>
      <p:sp>
        <p:nvSpPr>
          <p:cNvPr id="10" name="TextBox 9"/>
          <p:cNvSpPr txBox="1"/>
          <p:nvPr/>
        </p:nvSpPr>
        <p:spPr>
          <a:xfrm>
            <a:off x="1467995" y="4127247"/>
            <a:ext cx="3334424" cy="1022831"/>
          </a:xfrm>
          <a:prstGeom prst="rect">
            <a:avLst/>
          </a:prstGeom>
          <a:noFill/>
        </p:spPr>
        <p:txBody>
          <a:bodyPr wrap="none">
            <a:spAutoFit/>
          </a:bodyPr>
          <a:lstStyle/>
          <a:p>
            <a:pPr>
              <a:defRPr/>
            </a:pPr>
            <a:r>
              <a:t>Flood of forged answers with randomly guessed Query IDs</a:t>
            </a:r>
          </a:p>
        </p:txBody>
      </p:sp>
      <p:sp>
        <p:nvSpPr>
          <p:cNvPr id="11" name="TextBox 10"/>
          <p:cNvSpPr txBox="1"/>
          <p:nvPr/>
        </p:nvSpPr>
        <p:spPr>
          <a:xfrm>
            <a:off x="6229676" y="4089754"/>
            <a:ext cx="2781051" cy="710416"/>
          </a:xfrm>
          <a:prstGeom prst="rect">
            <a:avLst/>
          </a:prstGeom>
          <a:noFill/>
        </p:spPr>
        <p:txBody>
          <a:bodyPr wrap="none">
            <a:spAutoFit/>
          </a:bodyPr>
          <a:lstStyle/>
          <a:p>
            <a:pPr>
              <a:defRPr/>
            </a:pPr>
            <a:r>
              <a:t>IP for photos.google.com</a:t>
            </a:r>
          </a:p>
        </p:txBody>
      </p:sp>
      <p:sp>
        <p:nvSpPr>
          <p:cNvPr id="12" name="TextBox 11"/>
          <p:cNvSpPr txBox="1"/>
          <p:nvPr/>
        </p:nvSpPr>
        <p:spPr>
          <a:xfrm>
            <a:off x="926028" y="2184885"/>
            <a:ext cx="1728956" cy="664957"/>
          </a:xfrm>
          <a:prstGeom prst="rect">
            <a:avLst/>
          </a:prstGeom>
          <a:noFill/>
        </p:spPr>
        <p:txBody>
          <a:bodyPr wrap="none">
            <a:spAutoFit/>
          </a:bodyPr>
          <a:lstStyle/>
          <a:p>
            <a:pPr>
              <a:defRPr/>
            </a:pPr>
            <a:r>
              <a:t>Attacker’s client</a:t>
            </a:r>
          </a:p>
        </p:txBody>
      </p:sp>
      <p:sp>
        <p:nvSpPr>
          <p:cNvPr id="13" name="TextBox 12"/>
          <p:cNvSpPr txBox="1"/>
          <p:nvPr/>
        </p:nvSpPr>
        <p:spPr>
          <a:xfrm>
            <a:off x="1347223" y="1307268"/>
            <a:ext cx="3739874" cy="692876"/>
          </a:xfrm>
          <a:prstGeom prst="rect">
            <a:avLst/>
          </a:prstGeom>
          <a:noFill/>
        </p:spPr>
        <p:txBody>
          <a:bodyPr wrap="none">
            <a:spAutoFit/>
          </a:bodyPr>
          <a:lstStyle/>
          <a:p>
            <a:pPr>
              <a:defRPr/>
            </a:pPr>
            <a:r>
              <a:t>What is the IP address of fake_photo1.google.com</a:t>
            </a:r>
          </a:p>
        </p:txBody>
      </p:sp>
      <p:sp>
        <p:nvSpPr>
          <p:cNvPr id="14" name="TextBox 13"/>
          <p:cNvSpPr txBox="1"/>
          <p:nvPr/>
        </p:nvSpPr>
        <p:spPr>
          <a:xfrm>
            <a:off x="7237568" y="3261502"/>
            <a:ext cx="410100" cy="396600"/>
          </a:xfrm>
          <a:prstGeom prst="rect">
            <a:avLst/>
          </a:prstGeom>
          <a:noFill/>
        </p:spPr>
        <p:txBody>
          <a:bodyPr wrap="none">
            <a:spAutoFit/>
          </a:bodyPr>
          <a:lstStyle/>
          <a:p>
            <a:pPr>
              <a:defRPr/>
            </a:pPr>
            <a:r>
              <a:t>6</a:t>
            </a:r>
          </a:p>
        </p:txBody>
      </p:sp>
      <p:sp>
        <p:nvSpPr>
          <p:cNvPr id="15" name="TextBox 14"/>
          <p:cNvSpPr txBox="1"/>
          <p:nvPr/>
        </p:nvSpPr>
        <p:spPr>
          <a:xfrm>
            <a:off x="7210102" y="3678761"/>
            <a:ext cx="410100" cy="396600"/>
          </a:xfrm>
          <a:prstGeom prst="rect">
            <a:avLst/>
          </a:prstGeom>
          <a:noFill/>
        </p:spPr>
        <p:txBody>
          <a:bodyPr wrap="none">
            <a:spAutoFit/>
          </a:bodyPr>
          <a:lstStyle/>
          <a:p>
            <a:pPr>
              <a:defRPr/>
            </a:pPr>
            <a:r>
              <a:t>7</a:t>
            </a:r>
          </a:p>
        </p:txBody>
      </p:sp>
      <p:sp>
        <p:nvSpPr>
          <p:cNvPr id="16" name="TextBox 15"/>
          <p:cNvSpPr txBox="1"/>
          <p:nvPr/>
        </p:nvSpPr>
        <p:spPr>
          <a:xfrm>
            <a:off x="7382506" y="2594954"/>
            <a:ext cx="410100" cy="396600"/>
          </a:xfrm>
          <a:prstGeom prst="rect">
            <a:avLst/>
          </a:prstGeom>
          <a:noFill/>
        </p:spPr>
        <p:txBody>
          <a:bodyPr wrap="none">
            <a:spAutoFit/>
          </a:bodyPr>
          <a:lstStyle/>
          <a:p>
            <a:pPr>
              <a:defRPr/>
            </a:pPr>
            <a:r>
              <a:t>4</a:t>
            </a:r>
          </a:p>
        </p:txBody>
      </p:sp>
      <p:sp>
        <p:nvSpPr>
          <p:cNvPr id="17" name="TextBox 16"/>
          <p:cNvSpPr txBox="1"/>
          <p:nvPr/>
        </p:nvSpPr>
        <p:spPr>
          <a:xfrm>
            <a:off x="7434884" y="3014049"/>
            <a:ext cx="410100" cy="396600"/>
          </a:xfrm>
          <a:prstGeom prst="rect">
            <a:avLst/>
          </a:prstGeom>
          <a:noFill/>
        </p:spPr>
        <p:txBody>
          <a:bodyPr wrap="none">
            <a:spAutoFit/>
          </a:bodyPr>
          <a:lstStyle/>
          <a:p>
            <a:pPr>
              <a:defRPr/>
            </a:pPr>
            <a:r>
              <a:t>5</a:t>
            </a:r>
          </a:p>
        </p:txBody>
      </p:sp>
      <p:sp>
        <p:nvSpPr>
          <p:cNvPr id="18" name="TextBox 17"/>
          <p:cNvSpPr txBox="1"/>
          <p:nvPr/>
        </p:nvSpPr>
        <p:spPr>
          <a:xfrm>
            <a:off x="7404676" y="2215793"/>
            <a:ext cx="410100" cy="396600"/>
          </a:xfrm>
          <a:prstGeom prst="rect">
            <a:avLst/>
          </a:prstGeom>
          <a:noFill/>
        </p:spPr>
        <p:txBody>
          <a:bodyPr wrap="none">
            <a:spAutoFit/>
          </a:bodyPr>
          <a:lstStyle/>
          <a:p>
            <a:pPr>
              <a:defRPr/>
            </a:pPr>
            <a:r>
              <a:t>3</a:t>
            </a:r>
          </a:p>
        </p:txBody>
      </p:sp>
      <p:sp>
        <p:nvSpPr>
          <p:cNvPr id="19" name="TextBox 18"/>
          <p:cNvSpPr txBox="1"/>
          <p:nvPr/>
        </p:nvSpPr>
        <p:spPr>
          <a:xfrm>
            <a:off x="7358663" y="1766899"/>
            <a:ext cx="410100" cy="396600"/>
          </a:xfrm>
          <a:prstGeom prst="rect">
            <a:avLst/>
          </a:prstGeom>
          <a:noFill/>
        </p:spPr>
        <p:txBody>
          <a:bodyPr wrap="none">
            <a:spAutoFit/>
          </a:bodyPr>
          <a:lstStyle/>
          <a:p>
            <a:pPr>
              <a:defRPr/>
            </a:pPr>
            <a:r>
              <a:t>2a</a:t>
            </a:r>
          </a:p>
        </p:txBody>
      </p:sp>
      <p:sp>
        <p:nvSpPr>
          <p:cNvPr id="20" name="TextBox 19"/>
          <p:cNvSpPr txBox="1"/>
          <p:nvPr/>
        </p:nvSpPr>
        <p:spPr>
          <a:xfrm>
            <a:off x="5233267" y="5618969"/>
            <a:ext cx="2990557" cy="800189"/>
          </a:xfrm>
          <a:prstGeom prst="rect">
            <a:avLst/>
          </a:prstGeom>
          <a:noFill/>
        </p:spPr>
        <p:txBody>
          <a:bodyPr wrap="none">
            <a:spAutoFit/>
          </a:bodyPr>
          <a:lstStyle/>
          <a:p>
            <a:pPr>
              <a:defRPr/>
            </a:pPr>
            <a:r>
              <a:t>What is the payload in these forged answers?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90069"/>
            <a:ext cx="10515600" cy="1325563"/>
          </a:xfrm>
          <a:prstGeom prst="rect">
            <a:avLst/>
          </a:prstGeom>
          <a:noFill/>
        </p:spPr>
        <p:txBody>
          <a:bodyPr wrap="none">
            <a:spAutoFit/>
          </a:bodyPr>
          <a:lstStyle/>
          <a:p>
            <a:pPr>
              <a:defRPr/>
            </a:pPr>
            <a:r>
              <a:t>Postal System Analogy – Building Block 2: Talking to the apartment complex (Local Communication)</a:t>
            </a:r>
          </a:p>
        </p:txBody>
      </p:sp>
      <p:sp>
        <p:nvSpPr>
          <p:cNvPr id="3" name="TextBox 2"/>
          <p:cNvSpPr txBox="1"/>
          <p:nvPr/>
        </p:nvSpPr>
        <p:spPr>
          <a:xfrm>
            <a:off x="47313" y="2171699"/>
            <a:ext cx="5651879" cy="3899916"/>
          </a:xfrm>
          <a:prstGeom prst="rect">
            <a:avLst/>
          </a:prstGeom>
          <a:noFill/>
        </p:spPr>
        <p:txBody>
          <a:bodyPr wrap="none">
            <a:spAutoFit/>
          </a:bodyPr>
          <a:lstStyle/>
          <a:p>
            <a:pPr>
              <a:defRPr/>
            </a:pPr>
            <a:r>
              <a:t>Within one apartment complex, the mailman delivers letters room-to-room</a:t>
            </a:r>
          </a:p>
          <a:p>
            <a:pPr>
              <a:defRPr/>
            </a:pPr>
            <a:r>
              <a:t>This is like a Local Area Network (LAN), connecting devices inside the same building</a:t>
            </a:r>
          </a:p>
          <a:p>
            <a:pPr>
              <a:defRPr/>
            </a:pPr>
            <a:r>
              <a:t>People can talk to their neighbors without involving the post office.</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Public-Key Cryptography</a:t>
            </a:r>
          </a:p>
          <a:p>
            <a:pPr>
              <a:defRPr/>
            </a:pPr>
            <a:r>
              <a:t>RSA Encryption</a:t>
            </a:r>
          </a:p>
          <a:p>
            <a:pPr>
              <a:defRPr/>
            </a:pPr>
            <a:r>
              <a:t>Hybrid Encryption</a:t>
            </a:r>
          </a:p>
          <a:p>
            <a:pPr>
              <a:defRPr/>
            </a:pPr>
          </a:p>
        </p:txBody>
      </p:sp>
    </p:spTree>
  </p:cSld>
  <p:clrMapOvr>
    <a:masterClrMapping/>
  </p:clrMapOvr>
</p:sld>
</file>

<file path=ppt/slides/slide7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55919"/>
            <a:ext cx="11360800" cy="763600"/>
          </a:xfrm>
          <a:prstGeom prst="rect">
            <a:avLst/>
          </a:prstGeom>
          <a:noFill/>
        </p:spPr>
        <p:txBody>
          <a:bodyPr wrap="none">
            <a:spAutoFit/>
          </a:bodyPr>
          <a:lstStyle/>
          <a:p>
            <a:pPr>
              <a:defRPr/>
            </a:pPr>
            <a:r>
              <a:t>Kaminsky Attack: Example</a:t>
            </a:r>
          </a:p>
        </p:txBody>
      </p:sp>
      <p:sp>
        <p:nvSpPr>
          <p:cNvPr id="3" name="TextBox 2"/>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4" name="TextBox 3"/>
          <p:cNvSpPr txBox="1"/>
          <p:nvPr/>
        </p:nvSpPr>
        <p:spPr>
          <a:xfrm>
            <a:off x="4089192" y="1245519"/>
            <a:ext cx="5254764" cy="738632"/>
          </a:xfrm>
          <a:prstGeom prst="rect">
            <a:avLst/>
          </a:prstGeom>
          <a:noFill/>
        </p:spPr>
        <p:txBody>
          <a:bodyPr wrap="none">
            <a:spAutoFit/>
          </a:bodyPr>
          <a:lstStyle/>
          <a:p>
            <a:pPr>
              <a:defRPr/>
            </a:pPr>
            <a:r>
              <a:t>Let's walk through the DNS query for the IP address of fake_photo1.google.com</a:t>
            </a:r>
          </a:p>
        </p:txBody>
      </p:sp>
      <p:sp>
        <p:nvSpPr>
          <p:cNvPr id="5" name="TextBox 4"/>
          <p:cNvSpPr txBox="1"/>
          <p:nvPr/>
        </p:nvSpPr>
        <p:spPr>
          <a:xfrm>
            <a:off x="164860" y="2572413"/>
            <a:ext cx="4056187" cy="3701166"/>
          </a:xfrm>
          <a:prstGeom prst="rect">
            <a:avLst/>
          </a:prstGeom>
          <a:noFill/>
        </p:spPr>
        <p:txBody>
          <a:bodyPr wrap="none">
            <a:spAutoFit/>
          </a:bodyPr>
          <a:lstStyle/>
          <a:p>
            <a:pPr>
              <a:defRPr/>
            </a:pPr>
          </a:p>
        </p:txBody>
      </p:sp>
      <p:sp>
        <p:nvSpPr>
          <p:cNvPr id="6" name="TextBox 5"/>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7" name="TextBox 6"/>
          <p:cNvSpPr txBox="1"/>
          <p:nvPr/>
        </p:nvSpPr>
        <p:spPr>
          <a:xfrm>
            <a:off x="4810145" y="3199862"/>
            <a:ext cx="4750678" cy="738633"/>
          </a:xfrm>
          <a:prstGeom prst="rect">
            <a:avLst/>
          </a:prstGeom>
          <a:noFill/>
        </p:spPr>
        <p:txBody>
          <a:bodyPr wrap="none">
            <a:spAutoFit/>
          </a:bodyPr>
          <a:lstStyle/>
          <a:p>
            <a:pPr>
              <a:defRPr/>
            </a:pPr>
            <a:r>
              <a:t>We’ll use orange color to represent normal packets across Alice’s DNS query.</a:t>
            </a:r>
          </a:p>
        </p:txBody>
      </p:sp>
      <p:sp>
        <p:nvSpPr>
          <p:cNvPr id="8" name="TextBox 7"/>
          <p:cNvSpPr txBox="1"/>
          <p:nvPr/>
        </p:nvSpPr>
        <p:spPr>
          <a:xfrm>
            <a:off x="4810145" y="4438571"/>
            <a:ext cx="4750681" cy="772750"/>
          </a:xfrm>
          <a:prstGeom prst="rect">
            <a:avLst/>
          </a:prstGeom>
          <a:noFill/>
        </p:spPr>
        <p:txBody>
          <a:bodyPr wrap="none">
            <a:spAutoFit/>
          </a:bodyPr>
          <a:lstStyle/>
          <a:p>
            <a:pPr>
              <a:defRPr/>
            </a:pPr>
            <a:r>
              <a:t>We’ll use this color to represent attacker’s packets across Alice’s DNS query.</a:t>
            </a:r>
          </a:p>
        </p:txBody>
      </p:sp>
      <p:sp>
        <p:nvSpPr>
          <p:cNvPr id="9" name="TextBox 8"/>
          <p:cNvSpPr txBox="1"/>
          <p:nvPr/>
        </p:nvSpPr>
        <p:spPr>
          <a:xfrm>
            <a:off x="10360128" y="2456393"/>
            <a:ext cx="1238100" cy="364800"/>
          </a:xfrm>
          <a:prstGeom prst="rect">
            <a:avLst/>
          </a:prstGeom>
          <a:noFill/>
        </p:spPr>
        <p:txBody>
          <a:bodyPr wrap="none">
            <a:spAutoFit/>
          </a:bodyPr>
          <a:lstStyle/>
          <a:p>
            <a:pPr>
              <a:defRPr/>
            </a:pPr>
            <a:r>
              <a:t>.(root)</a:t>
            </a:r>
          </a:p>
        </p:txBody>
      </p:sp>
      <p:sp>
        <p:nvSpPr>
          <p:cNvPr id="10" name="TextBox 9"/>
          <p:cNvSpPr txBox="1"/>
          <p:nvPr/>
        </p:nvSpPr>
        <p:spPr>
          <a:xfrm>
            <a:off x="10721787" y="3468893"/>
            <a:ext cx="731520" cy="393600"/>
          </a:xfrm>
          <a:prstGeom prst="rect">
            <a:avLst/>
          </a:prstGeom>
          <a:noFill/>
        </p:spPr>
        <p:txBody>
          <a:bodyPr wrap="none">
            <a:spAutoFit/>
          </a:bodyPr>
          <a:lstStyle/>
          <a:p>
            <a:pPr>
              <a:defRPr/>
            </a:pPr>
            <a:r>
              <a:t>.com</a:t>
            </a:r>
          </a:p>
        </p:txBody>
      </p:sp>
      <p:sp>
        <p:nvSpPr>
          <p:cNvPr id="11" name="TextBox 10"/>
          <p:cNvSpPr txBox="1"/>
          <p:nvPr/>
        </p:nvSpPr>
        <p:spPr>
          <a:xfrm>
            <a:off x="10391165" y="4392960"/>
            <a:ext cx="1385235" cy="393600"/>
          </a:xfrm>
          <a:prstGeom prst="rect">
            <a:avLst/>
          </a:prstGeom>
          <a:noFill/>
        </p:spPr>
        <p:txBody>
          <a:bodyPr wrap="none">
            <a:spAutoFit/>
          </a:bodyPr>
          <a:lstStyle/>
          <a:p>
            <a:pPr>
              <a:defRPr/>
            </a:pPr>
            <a:r>
              <a:t>google.com</a:t>
            </a:r>
          </a:p>
        </p:txBody>
      </p:sp>
    </p:spTree>
  </p:cSld>
  <p:clrMapOvr>
    <a:masterClrMapping/>
  </p:clrMapOvr>
</p:sld>
</file>

<file path=ppt/slides/slide7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3701166"/>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10360128" y="2456393"/>
            <a:ext cx="1238100" cy="364800"/>
          </a:xfrm>
          <a:prstGeom prst="rect">
            <a:avLst/>
          </a:prstGeom>
          <a:noFill/>
        </p:spPr>
        <p:txBody>
          <a:bodyPr wrap="none">
            <a:spAutoFit/>
          </a:bodyPr>
          <a:lstStyle/>
          <a:p>
            <a:pPr>
              <a:defRPr/>
            </a:pPr>
            <a:r>
              <a:t>.(root)</a:t>
            </a:r>
          </a:p>
        </p:txBody>
      </p:sp>
      <p:sp>
        <p:nvSpPr>
          <p:cNvPr id="6" name="TextBox 5"/>
          <p:cNvSpPr txBox="1"/>
          <p:nvPr/>
        </p:nvSpPr>
        <p:spPr>
          <a:xfrm>
            <a:off x="10721787" y="3468893"/>
            <a:ext cx="731520" cy="393600"/>
          </a:xfrm>
          <a:prstGeom prst="rect">
            <a:avLst/>
          </a:prstGeom>
          <a:noFill/>
        </p:spPr>
        <p:txBody>
          <a:bodyPr wrap="none">
            <a:spAutoFit/>
          </a:bodyPr>
          <a:lstStyle/>
          <a:p>
            <a:pPr>
              <a:defRPr/>
            </a:pPr>
            <a:r>
              <a:t>.com</a:t>
            </a:r>
          </a:p>
        </p:txBody>
      </p:sp>
      <p:sp>
        <p:nvSpPr>
          <p:cNvPr id="7" name="TextBox 6"/>
          <p:cNvSpPr txBox="1"/>
          <p:nvPr/>
        </p:nvSpPr>
        <p:spPr>
          <a:xfrm>
            <a:off x="10391165" y="4392960"/>
            <a:ext cx="1385235" cy="393600"/>
          </a:xfrm>
          <a:prstGeom prst="rect">
            <a:avLst/>
          </a:prstGeom>
          <a:noFill/>
        </p:spPr>
        <p:txBody>
          <a:bodyPr wrap="none">
            <a:spAutoFit/>
          </a:bodyPr>
          <a:lstStyle/>
          <a:p>
            <a:pPr>
              <a:defRPr/>
            </a:pPr>
            <a:r>
              <a:t>google.com</a:t>
            </a:r>
          </a:p>
        </p:txBody>
      </p:sp>
      <p:sp>
        <p:nvSpPr>
          <p:cNvPr id="8" name="TextBox 7"/>
          <p:cNvSpPr txBox="1"/>
          <p:nvPr/>
        </p:nvSpPr>
        <p:spPr>
          <a:xfrm>
            <a:off x="1741344" y="2009118"/>
            <a:ext cx="4627643" cy="204025"/>
          </a:xfrm>
          <a:prstGeom prst="rect">
            <a:avLst/>
          </a:prstGeom>
          <a:noFill/>
        </p:spPr>
        <p:txBody>
          <a:bodyPr wrap="none">
            <a:spAutoFit/>
          </a:bodyPr>
          <a:lstStyle/>
          <a:p>
            <a:pPr>
              <a:defRPr/>
            </a:pPr>
          </a:p>
        </p:txBody>
      </p:sp>
      <p:sp>
        <p:nvSpPr>
          <p:cNvPr id="9" name="TextBox 8"/>
          <p:cNvSpPr txBox="1"/>
          <p:nvPr/>
        </p:nvSpPr>
        <p:spPr>
          <a:xfrm>
            <a:off x="4089192" y="1245519"/>
            <a:ext cx="4569778" cy="763600"/>
          </a:xfrm>
          <a:prstGeom prst="rect">
            <a:avLst/>
          </a:prstGeom>
          <a:noFill/>
        </p:spPr>
        <p:txBody>
          <a:bodyPr wrap="none">
            <a:spAutoFit/>
          </a:bodyPr>
          <a:lstStyle/>
          <a:p>
            <a:pPr>
              <a:defRPr/>
            </a:pPr>
            <a:r>
              <a:t>“Can you figure out what the ip address of fake_photo1.google.com is?”</a:t>
            </a:r>
          </a:p>
        </p:txBody>
      </p:sp>
      <p:sp>
        <p:nvSpPr>
          <p:cNvPr id="10" name="TextBox 9"/>
          <p:cNvSpPr txBox="1"/>
          <p:nvPr/>
        </p:nvSpPr>
        <p:spPr>
          <a:xfrm>
            <a:off x="415600" y="55919"/>
            <a:ext cx="11360800" cy="763600"/>
          </a:xfrm>
          <a:prstGeom prst="rect">
            <a:avLst/>
          </a:prstGeom>
          <a:noFill/>
        </p:spPr>
        <p:txBody>
          <a:bodyPr wrap="none">
            <a:spAutoFit/>
          </a:bodyPr>
          <a:lstStyle/>
          <a:p>
            <a:pPr>
              <a:defRPr/>
            </a:pPr>
            <a:r>
              <a:t>Kaminsky Attack: Example</a:t>
            </a:r>
          </a:p>
        </p:txBody>
      </p:sp>
    </p:spTree>
  </p:cSld>
  <p:clrMapOvr>
    <a:masterClrMapping/>
  </p:clrMapOvr>
</p:sld>
</file>

<file path=ppt/slides/slide7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3701166"/>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10360128" y="2456393"/>
            <a:ext cx="1238100" cy="364800"/>
          </a:xfrm>
          <a:prstGeom prst="rect">
            <a:avLst/>
          </a:prstGeom>
          <a:noFill/>
        </p:spPr>
        <p:txBody>
          <a:bodyPr wrap="none">
            <a:spAutoFit/>
          </a:bodyPr>
          <a:lstStyle/>
          <a:p>
            <a:pPr>
              <a:defRPr/>
            </a:pPr>
            <a:r>
              <a:t>.(root)</a:t>
            </a:r>
          </a:p>
        </p:txBody>
      </p:sp>
      <p:sp>
        <p:nvSpPr>
          <p:cNvPr id="6" name="TextBox 5"/>
          <p:cNvSpPr txBox="1"/>
          <p:nvPr/>
        </p:nvSpPr>
        <p:spPr>
          <a:xfrm>
            <a:off x="10721787" y="3468893"/>
            <a:ext cx="731520" cy="393600"/>
          </a:xfrm>
          <a:prstGeom prst="rect">
            <a:avLst/>
          </a:prstGeom>
          <a:noFill/>
        </p:spPr>
        <p:txBody>
          <a:bodyPr wrap="none">
            <a:spAutoFit/>
          </a:bodyPr>
          <a:lstStyle/>
          <a:p>
            <a:pPr>
              <a:defRPr/>
            </a:pPr>
            <a:r>
              <a:t>.com</a:t>
            </a:r>
          </a:p>
        </p:txBody>
      </p:sp>
      <p:sp>
        <p:nvSpPr>
          <p:cNvPr id="7" name="TextBox 6"/>
          <p:cNvSpPr txBox="1"/>
          <p:nvPr/>
        </p:nvSpPr>
        <p:spPr>
          <a:xfrm>
            <a:off x="10391165" y="4392960"/>
            <a:ext cx="1385235" cy="393600"/>
          </a:xfrm>
          <a:prstGeom prst="rect">
            <a:avLst/>
          </a:prstGeom>
          <a:noFill/>
        </p:spPr>
        <p:txBody>
          <a:bodyPr wrap="none">
            <a:spAutoFit/>
          </a:bodyPr>
          <a:lstStyle/>
          <a:p>
            <a:pPr>
              <a:defRPr/>
            </a:pPr>
            <a:r>
              <a:t>google.com</a:t>
            </a:r>
          </a:p>
        </p:txBody>
      </p:sp>
      <p:sp>
        <p:nvSpPr>
          <p:cNvPr id="8" name="TextBox 7"/>
          <p:cNvSpPr txBox="1"/>
          <p:nvPr/>
        </p:nvSpPr>
        <p:spPr>
          <a:xfrm>
            <a:off x="4948102" y="1776703"/>
            <a:ext cx="4693737" cy="587450"/>
          </a:xfrm>
          <a:prstGeom prst="rect">
            <a:avLst/>
          </a:prstGeom>
          <a:noFill/>
        </p:spPr>
        <p:txBody>
          <a:bodyPr wrap="none">
            <a:spAutoFit/>
          </a:bodyPr>
          <a:lstStyle/>
          <a:p>
            <a:pPr>
              <a:defRPr/>
            </a:pPr>
            <a:r>
              <a:t>“What is the IP address of fake_photo1.google.com? This request has ID 161.”</a:t>
            </a:r>
          </a:p>
        </p:txBody>
      </p:sp>
      <p:sp>
        <p:nvSpPr>
          <p:cNvPr id="9" name="TextBox 8"/>
          <p:cNvSpPr txBox="1"/>
          <p:nvPr/>
        </p:nvSpPr>
        <p:spPr>
          <a:xfrm>
            <a:off x="6466900" y="2572413"/>
            <a:ext cx="410100" cy="396600"/>
          </a:xfrm>
          <a:prstGeom prst="rect">
            <a:avLst/>
          </a:prstGeom>
          <a:noFill/>
        </p:spPr>
        <p:txBody>
          <a:bodyPr wrap="none">
            <a:spAutoFit/>
          </a:bodyPr>
          <a:lstStyle/>
          <a:p>
            <a:pPr>
              <a:defRPr/>
            </a:pPr>
            <a:r>
              <a:t>2a</a:t>
            </a:r>
          </a:p>
        </p:txBody>
      </p:sp>
      <p:sp>
        <p:nvSpPr>
          <p:cNvPr id="10" name="TextBox 9"/>
          <p:cNvSpPr txBox="1"/>
          <p:nvPr/>
        </p:nvSpPr>
        <p:spPr>
          <a:xfrm>
            <a:off x="415600" y="55919"/>
            <a:ext cx="11360800" cy="763600"/>
          </a:xfrm>
          <a:prstGeom prst="rect">
            <a:avLst/>
          </a:prstGeom>
          <a:noFill/>
        </p:spPr>
        <p:txBody>
          <a:bodyPr wrap="none">
            <a:spAutoFit/>
          </a:bodyPr>
          <a:lstStyle/>
          <a:p>
            <a:pPr>
              <a:defRPr/>
            </a:pPr>
            <a:r>
              <a:t>Kaminsky Attack: Example</a:t>
            </a:r>
          </a:p>
        </p:txBody>
      </p:sp>
    </p:spTree>
  </p:cSld>
  <p:clrMapOvr>
    <a:masterClrMapping/>
  </p:clrMapOvr>
</p:sld>
</file>

<file path=ppt/slides/slide7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3701166"/>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10360128" y="2456393"/>
            <a:ext cx="1238100" cy="364800"/>
          </a:xfrm>
          <a:prstGeom prst="rect">
            <a:avLst/>
          </a:prstGeom>
          <a:noFill/>
        </p:spPr>
        <p:txBody>
          <a:bodyPr wrap="none">
            <a:spAutoFit/>
          </a:bodyPr>
          <a:lstStyle/>
          <a:p>
            <a:pPr>
              <a:defRPr/>
            </a:pPr>
            <a:r>
              <a:t>.(root)</a:t>
            </a:r>
          </a:p>
        </p:txBody>
      </p:sp>
      <p:sp>
        <p:nvSpPr>
          <p:cNvPr id="6" name="TextBox 5"/>
          <p:cNvSpPr txBox="1"/>
          <p:nvPr/>
        </p:nvSpPr>
        <p:spPr>
          <a:xfrm>
            <a:off x="10721787" y="3468893"/>
            <a:ext cx="731520" cy="393600"/>
          </a:xfrm>
          <a:prstGeom prst="rect">
            <a:avLst/>
          </a:prstGeom>
          <a:noFill/>
        </p:spPr>
        <p:txBody>
          <a:bodyPr wrap="none">
            <a:spAutoFit/>
          </a:bodyPr>
          <a:lstStyle/>
          <a:p>
            <a:pPr>
              <a:defRPr/>
            </a:pPr>
            <a:r>
              <a:t>.com</a:t>
            </a:r>
          </a:p>
        </p:txBody>
      </p:sp>
      <p:sp>
        <p:nvSpPr>
          <p:cNvPr id="7" name="TextBox 6"/>
          <p:cNvSpPr txBox="1"/>
          <p:nvPr/>
        </p:nvSpPr>
        <p:spPr>
          <a:xfrm>
            <a:off x="10391165" y="4392960"/>
            <a:ext cx="1385235" cy="393600"/>
          </a:xfrm>
          <a:prstGeom prst="rect">
            <a:avLst/>
          </a:prstGeom>
          <a:noFill/>
        </p:spPr>
        <p:txBody>
          <a:bodyPr wrap="none">
            <a:spAutoFit/>
          </a:bodyPr>
          <a:lstStyle/>
          <a:p>
            <a:pPr>
              <a:defRPr/>
            </a:pPr>
            <a:r>
              <a:t>google.com</a:t>
            </a:r>
          </a:p>
        </p:txBody>
      </p:sp>
      <p:sp>
        <p:nvSpPr>
          <p:cNvPr id="8" name="TextBox 7"/>
          <p:cNvSpPr txBox="1"/>
          <p:nvPr/>
        </p:nvSpPr>
        <p:spPr>
          <a:xfrm>
            <a:off x="7917176" y="2819729"/>
            <a:ext cx="410100" cy="396600"/>
          </a:xfrm>
          <a:prstGeom prst="rect">
            <a:avLst/>
          </a:prstGeom>
          <a:noFill/>
        </p:spPr>
        <p:txBody>
          <a:bodyPr wrap="none">
            <a:spAutoFit/>
          </a:bodyPr>
          <a:lstStyle/>
          <a:p>
            <a:pPr>
              <a:defRPr/>
            </a:pPr>
            <a:r>
              <a:t>3</a:t>
            </a:r>
          </a:p>
        </p:txBody>
      </p:sp>
      <p:sp>
        <p:nvSpPr>
          <p:cNvPr id="9" name="TextBox 8"/>
          <p:cNvSpPr txBox="1"/>
          <p:nvPr/>
        </p:nvSpPr>
        <p:spPr>
          <a:xfrm>
            <a:off x="5300555" y="3315393"/>
            <a:ext cx="4718385" cy="1294170"/>
          </a:xfrm>
          <a:prstGeom prst="rect">
            <a:avLst/>
          </a:prstGeom>
          <a:noFill/>
        </p:spPr>
        <p:txBody>
          <a:bodyPr wrap="none">
            <a:spAutoFit/>
          </a:bodyPr>
          <a:lstStyle/>
          <a:p>
            <a:pPr>
              <a:defRPr/>
            </a:pPr>
            <a:r>
              <a:t>“I don’t know, but I have delegated authority to the .com name server. This response has ID 161. </a:t>
            </a:r>
          </a:p>
          <a:p>
            <a:pPr>
              <a:defRPr/>
            </a:pPr>
          </a:p>
          <a:p>
            <a:pPr>
              <a:defRPr/>
            </a:pPr>
            <a:r>
              <a:t>Authority: .com NS  a.gtld-servers.net.</a:t>
            </a:r>
          </a:p>
          <a:p>
            <a:pPr>
              <a:defRPr/>
            </a:pPr>
            <a:r>
              <a:t>Additional:  a.gtld-servers.net A 192.5.6.30”</a:t>
            </a:r>
          </a:p>
        </p:txBody>
      </p:sp>
      <p:sp>
        <p:nvSpPr>
          <p:cNvPr id="10" name="TextBox 9"/>
          <p:cNvSpPr txBox="1"/>
          <p:nvPr/>
        </p:nvSpPr>
        <p:spPr>
          <a:xfrm>
            <a:off x="5744420" y="5577981"/>
            <a:ext cx="3870169" cy="605776"/>
          </a:xfrm>
          <a:prstGeom prst="rect">
            <a:avLst/>
          </a:prstGeom>
          <a:noFill/>
        </p:spPr>
        <p:txBody>
          <a:bodyPr wrap="none">
            <a:spAutoFit/>
          </a:bodyPr>
          <a:lstStyle/>
          <a:p>
            <a:pPr>
              <a:defRPr/>
            </a:pPr>
            <a:r>
              <a:t>The .com name server a.gtld-servers.net. is cached with IP 192.5.6.30</a:t>
            </a:r>
          </a:p>
          <a:p>
            <a:pPr>
              <a:defRPr/>
            </a:pPr>
          </a:p>
        </p:txBody>
      </p:sp>
      <p:sp>
        <p:nvSpPr>
          <p:cNvPr id="11" name="TextBox 10"/>
          <p:cNvSpPr txBox="1"/>
          <p:nvPr/>
        </p:nvSpPr>
        <p:spPr>
          <a:xfrm>
            <a:off x="7035914" y="2396951"/>
            <a:ext cx="410100" cy="396600"/>
          </a:xfrm>
          <a:prstGeom prst="rect">
            <a:avLst/>
          </a:prstGeom>
          <a:noFill/>
        </p:spPr>
        <p:txBody>
          <a:bodyPr wrap="none">
            <a:spAutoFit/>
          </a:bodyPr>
          <a:lstStyle/>
          <a:p>
            <a:pPr>
              <a:defRPr/>
            </a:pPr>
            <a:r>
              <a:t>2a</a:t>
            </a:r>
          </a:p>
        </p:txBody>
      </p:sp>
      <p:sp>
        <p:nvSpPr>
          <p:cNvPr id="12" name="TextBox 11"/>
          <p:cNvSpPr txBox="1"/>
          <p:nvPr/>
        </p:nvSpPr>
        <p:spPr>
          <a:xfrm>
            <a:off x="415600" y="55919"/>
            <a:ext cx="11360800" cy="763600"/>
          </a:xfrm>
          <a:prstGeom prst="rect">
            <a:avLst/>
          </a:prstGeom>
          <a:noFill/>
        </p:spPr>
        <p:txBody>
          <a:bodyPr wrap="none">
            <a:spAutoFit/>
          </a:bodyPr>
          <a:lstStyle/>
          <a:p>
            <a:pPr>
              <a:defRPr/>
            </a:pPr>
            <a:r>
              <a:t>Kaminsky Attack: Example</a:t>
            </a:r>
          </a:p>
        </p:txBody>
      </p:sp>
    </p:spTree>
  </p:cSld>
  <p:clrMapOvr>
    <a:masterClrMapping/>
  </p:clrMapOvr>
</p:sld>
</file>

<file path=ppt/slides/slide7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3701166"/>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10360128" y="2456393"/>
            <a:ext cx="1238100" cy="364800"/>
          </a:xfrm>
          <a:prstGeom prst="rect">
            <a:avLst/>
          </a:prstGeom>
          <a:noFill/>
        </p:spPr>
        <p:txBody>
          <a:bodyPr wrap="none">
            <a:spAutoFit/>
          </a:bodyPr>
          <a:lstStyle/>
          <a:p>
            <a:pPr>
              <a:defRPr/>
            </a:pPr>
            <a:r>
              <a:t>.(root)</a:t>
            </a:r>
          </a:p>
        </p:txBody>
      </p:sp>
      <p:sp>
        <p:nvSpPr>
          <p:cNvPr id="6" name="TextBox 5"/>
          <p:cNvSpPr txBox="1"/>
          <p:nvPr/>
        </p:nvSpPr>
        <p:spPr>
          <a:xfrm>
            <a:off x="10721787" y="3468893"/>
            <a:ext cx="731520" cy="393600"/>
          </a:xfrm>
          <a:prstGeom prst="rect">
            <a:avLst/>
          </a:prstGeom>
          <a:noFill/>
        </p:spPr>
        <p:txBody>
          <a:bodyPr wrap="none">
            <a:spAutoFit/>
          </a:bodyPr>
          <a:lstStyle/>
          <a:p>
            <a:pPr>
              <a:defRPr/>
            </a:pPr>
            <a:r>
              <a:t>.com</a:t>
            </a:r>
          </a:p>
        </p:txBody>
      </p:sp>
      <p:sp>
        <p:nvSpPr>
          <p:cNvPr id="7" name="TextBox 6"/>
          <p:cNvSpPr txBox="1"/>
          <p:nvPr/>
        </p:nvSpPr>
        <p:spPr>
          <a:xfrm>
            <a:off x="10391165" y="4392960"/>
            <a:ext cx="1385235" cy="393600"/>
          </a:xfrm>
          <a:prstGeom prst="rect">
            <a:avLst/>
          </a:prstGeom>
          <a:noFill/>
        </p:spPr>
        <p:txBody>
          <a:bodyPr wrap="none">
            <a:spAutoFit/>
          </a:bodyPr>
          <a:lstStyle/>
          <a:p>
            <a:pPr>
              <a:defRPr/>
            </a:pPr>
            <a:r>
              <a:t>google.com</a:t>
            </a:r>
          </a:p>
        </p:txBody>
      </p:sp>
      <p:sp>
        <p:nvSpPr>
          <p:cNvPr id="8" name="TextBox 7"/>
          <p:cNvSpPr txBox="1"/>
          <p:nvPr/>
        </p:nvSpPr>
        <p:spPr>
          <a:xfrm>
            <a:off x="4511077" y="3742244"/>
            <a:ext cx="4683576" cy="587450"/>
          </a:xfrm>
          <a:prstGeom prst="rect">
            <a:avLst/>
          </a:prstGeom>
          <a:noFill/>
        </p:spPr>
        <p:txBody>
          <a:bodyPr wrap="none">
            <a:spAutoFit/>
          </a:bodyPr>
          <a:lstStyle/>
          <a:p>
            <a:pPr>
              <a:defRPr/>
            </a:pPr>
            <a:r>
              <a:t>“What is the IP address of fake_photo1.google.com? This request has ID 972.”</a:t>
            </a:r>
          </a:p>
        </p:txBody>
      </p:sp>
      <p:sp>
        <p:nvSpPr>
          <p:cNvPr id="9" name="TextBox 8"/>
          <p:cNvSpPr txBox="1"/>
          <p:nvPr/>
        </p:nvSpPr>
        <p:spPr>
          <a:xfrm>
            <a:off x="6690956" y="3282378"/>
            <a:ext cx="410100" cy="396600"/>
          </a:xfrm>
          <a:prstGeom prst="rect">
            <a:avLst/>
          </a:prstGeom>
          <a:noFill/>
        </p:spPr>
        <p:txBody>
          <a:bodyPr wrap="none">
            <a:spAutoFit/>
          </a:bodyPr>
          <a:lstStyle/>
          <a:p>
            <a:pPr>
              <a:defRPr/>
            </a:pPr>
            <a:r>
              <a:t>4</a:t>
            </a:r>
          </a:p>
        </p:txBody>
      </p:sp>
      <p:sp>
        <p:nvSpPr>
          <p:cNvPr id="10" name="TextBox 9"/>
          <p:cNvSpPr txBox="1"/>
          <p:nvPr/>
        </p:nvSpPr>
        <p:spPr>
          <a:xfrm>
            <a:off x="7917176" y="2819729"/>
            <a:ext cx="410100" cy="396600"/>
          </a:xfrm>
          <a:prstGeom prst="rect">
            <a:avLst/>
          </a:prstGeom>
          <a:noFill/>
        </p:spPr>
        <p:txBody>
          <a:bodyPr wrap="none">
            <a:spAutoFit/>
          </a:bodyPr>
          <a:lstStyle/>
          <a:p>
            <a:pPr>
              <a:defRPr/>
            </a:pPr>
            <a:r>
              <a:t>3</a:t>
            </a:r>
          </a:p>
        </p:txBody>
      </p:sp>
      <p:sp>
        <p:nvSpPr>
          <p:cNvPr id="11" name="TextBox 10"/>
          <p:cNvSpPr txBox="1"/>
          <p:nvPr/>
        </p:nvSpPr>
        <p:spPr>
          <a:xfrm>
            <a:off x="7035914" y="2396951"/>
            <a:ext cx="410100" cy="396600"/>
          </a:xfrm>
          <a:prstGeom prst="rect">
            <a:avLst/>
          </a:prstGeom>
          <a:noFill/>
        </p:spPr>
        <p:txBody>
          <a:bodyPr wrap="none">
            <a:spAutoFit/>
          </a:bodyPr>
          <a:lstStyle/>
          <a:p>
            <a:pPr>
              <a:defRPr/>
            </a:pPr>
            <a:r>
              <a:t>2a</a:t>
            </a:r>
          </a:p>
        </p:txBody>
      </p:sp>
      <p:sp>
        <p:nvSpPr>
          <p:cNvPr id="12" name="TextBox 11"/>
          <p:cNvSpPr txBox="1"/>
          <p:nvPr/>
        </p:nvSpPr>
        <p:spPr>
          <a:xfrm>
            <a:off x="415600" y="55919"/>
            <a:ext cx="11360800" cy="763600"/>
          </a:xfrm>
          <a:prstGeom prst="rect">
            <a:avLst/>
          </a:prstGeom>
          <a:noFill/>
        </p:spPr>
        <p:txBody>
          <a:bodyPr wrap="none">
            <a:spAutoFit/>
          </a:bodyPr>
          <a:lstStyle/>
          <a:p>
            <a:pPr>
              <a:defRPr/>
            </a:pPr>
            <a:r>
              <a:t>Kaminsky Attack: Example</a:t>
            </a:r>
          </a:p>
        </p:txBody>
      </p:sp>
    </p:spTree>
  </p:cSld>
  <p:clrMapOvr>
    <a:masterClrMapping/>
  </p:clrMapOvr>
</p:sld>
</file>

<file path=ppt/slides/slide7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3701166"/>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10360128" y="2456393"/>
            <a:ext cx="1238100" cy="364800"/>
          </a:xfrm>
          <a:prstGeom prst="rect">
            <a:avLst/>
          </a:prstGeom>
          <a:noFill/>
        </p:spPr>
        <p:txBody>
          <a:bodyPr wrap="none">
            <a:spAutoFit/>
          </a:bodyPr>
          <a:lstStyle/>
          <a:p>
            <a:pPr>
              <a:defRPr/>
            </a:pPr>
            <a:r>
              <a:t>.(root)</a:t>
            </a:r>
          </a:p>
        </p:txBody>
      </p:sp>
      <p:sp>
        <p:nvSpPr>
          <p:cNvPr id="6" name="TextBox 5"/>
          <p:cNvSpPr txBox="1"/>
          <p:nvPr/>
        </p:nvSpPr>
        <p:spPr>
          <a:xfrm>
            <a:off x="10721787" y="3468893"/>
            <a:ext cx="731520" cy="393600"/>
          </a:xfrm>
          <a:prstGeom prst="rect">
            <a:avLst/>
          </a:prstGeom>
          <a:noFill/>
        </p:spPr>
        <p:txBody>
          <a:bodyPr wrap="none">
            <a:spAutoFit/>
          </a:bodyPr>
          <a:lstStyle/>
          <a:p>
            <a:pPr>
              <a:defRPr/>
            </a:pPr>
            <a:r>
              <a:t>.com</a:t>
            </a:r>
          </a:p>
        </p:txBody>
      </p:sp>
      <p:sp>
        <p:nvSpPr>
          <p:cNvPr id="7" name="TextBox 6"/>
          <p:cNvSpPr txBox="1"/>
          <p:nvPr/>
        </p:nvSpPr>
        <p:spPr>
          <a:xfrm>
            <a:off x="10391165" y="4392960"/>
            <a:ext cx="1385235" cy="393600"/>
          </a:xfrm>
          <a:prstGeom prst="rect">
            <a:avLst/>
          </a:prstGeom>
          <a:noFill/>
        </p:spPr>
        <p:txBody>
          <a:bodyPr wrap="none">
            <a:spAutoFit/>
          </a:bodyPr>
          <a:lstStyle/>
          <a:p>
            <a:pPr>
              <a:defRPr/>
            </a:pPr>
            <a:r>
              <a:t>google.com</a:t>
            </a:r>
          </a:p>
        </p:txBody>
      </p:sp>
      <p:sp>
        <p:nvSpPr>
          <p:cNvPr id="8" name="TextBox 7"/>
          <p:cNvSpPr txBox="1"/>
          <p:nvPr/>
        </p:nvSpPr>
        <p:spPr>
          <a:xfrm>
            <a:off x="6690956" y="3282378"/>
            <a:ext cx="410100" cy="396600"/>
          </a:xfrm>
          <a:prstGeom prst="rect">
            <a:avLst/>
          </a:prstGeom>
          <a:noFill/>
        </p:spPr>
        <p:txBody>
          <a:bodyPr wrap="none">
            <a:spAutoFit/>
          </a:bodyPr>
          <a:lstStyle/>
          <a:p>
            <a:pPr>
              <a:defRPr/>
            </a:pPr>
            <a:r>
              <a:t>4</a:t>
            </a:r>
          </a:p>
        </p:txBody>
      </p:sp>
      <p:sp>
        <p:nvSpPr>
          <p:cNvPr id="9" name="TextBox 8"/>
          <p:cNvSpPr txBox="1"/>
          <p:nvPr/>
        </p:nvSpPr>
        <p:spPr>
          <a:xfrm>
            <a:off x="7917176" y="2819729"/>
            <a:ext cx="410100" cy="396600"/>
          </a:xfrm>
          <a:prstGeom prst="rect">
            <a:avLst/>
          </a:prstGeom>
          <a:noFill/>
        </p:spPr>
        <p:txBody>
          <a:bodyPr wrap="none">
            <a:spAutoFit/>
          </a:bodyPr>
          <a:lstStyle/>
          <a:p>
            <a:pPr>
              <a:defRPr/>
            </a:pPr>
            <a:r>
              <a:t>3</a:t>
            </a:r>
          </a:p>
        </p:txBody>
      </p:sp>
      <p:sp>
        <p:nvSpPr>
          <p:cNvPr id="10" name="TextBox 9"/>
          <p:cNvSpPr txBox="1"/>
          <p:nvPr/>
        </p:nvSpPr>
        <p:spPr>
          <a:xfrm>
            <a:off x="7035914" y="2396951"/>
            <a:ext cx="410100" cy="396600"/>
          </a:xfrm>
          <a:prstGeom prst="rect">
            <a:avLst/>
          </a:prstGeom>
          <a:noFill/>
        </p:spPr>
        <p:txBody>
          <a:bodyPr wrap="none">
            <a:spAutoFit/>
          </a:bodyPr>
          <a:lstStyle/>
          <a:p>
            <a:pPr>
              <a:defRPr/>
            </a:pPr>
            <a:r>
              <a:t>2a</a:t>
            </a:r>
          </a:p>
        </p:txBody>
      </p:sp>
      <p:sp>
        <p:nvSpPr>
          <p:cNvPr id="11" name="TextBox 10"/>
          <p:cNvSpPr txBox="1"/>
          <p:nvPr/>
        </p:nvSpPr>
        <p:spPr>
          <a:xfrm>
            <a:off x="6675437" y="3793113"/>
            <a:ext cx="410100" cy="396600"/>
          </a:xfrm>
          <a:prstGeom prst="rect">
            <a:avLst/>
          </a:prstGeom>
          <a:noFill/>
        </p:spPr>
        <p:txBody>
          <a:bodyPr wrap="none">
            <a:spAutoFit/>
          </a:bodyPr>
          <a:lstStyle/>
          <a:p>
            <a:pPr>
              <a:defRPr/>
            </a:pPr>
            <a:r>
              <a:t>5</a:t>
            </a:r>
          </a:p>
        </p:txBody>
      </p:sp>
      <p:sp>
        <p:nvSpPr>
          <p:cNvPr id="12" name="TextBox 11"/>
          <p:cNvSpPr txBox="1"/>
          <p:nvPr/>
        </p:nvSpPr>
        <p:spPr>
          <a:xfrm>
            <a:off x="5557983" y="4152582"/>
            <a:ext cx="4718385" cy="1294170"/>
          </a:xfrm>
          <a:prstGeom prst="rect">
            <a:avLst/>
          </a:prstGeom>
          <a:noFill/>
        </p:spPr>
        <p:txBody>
          <a:bodyPr wrap="none">
            <a:spAutoFit/>
          </a:bodyPr>
          <a:lstStyle/>
          <a:p>
            <a:pPr>
              <a:defRPr/>
            </a:pPr>
            <a:r>
              <a:t>“I don’t know, but I have delegated authority to the google.com name server. This response has ID 972. </a:t>
            </a:r>
          </a:p>
          <a:p>
            <a:pPr>
              <a:defRPr/>
            </a:pPr>
          </a:p>
          <a:p>
            <a:pPr>
              <a:defRPr/>
            </a:pPr>
            <a:r>
              <a:t>Authority: google.com NS  ns1.google.com</a:t>
            </a:r>
          </a:p>
          <a:p>
            <a:pPr>
              <a:defRPr/>
            </a:pPr>
            <a:r>
              <a:t>Additional:  ns1.google.com A 216.329.32.10”</a:t>
            </a:r>
          </a:p>
        </p:txBody>
      </p:sp>
      <p:sp>
        <p:nvSpPr>
          <p:cNvPr id="13" name="TextBox 12"/>
          <p:cNvSpPr txBox="1"/>
          <p:nvPr/>
        </p:nvSpPr>
        <p:spPr>
          <a:xfrm>
            <a:off x="6169408" y="5855276"/>
            <a:ext cx="3870169" cy="605776"/>
          </a:xfrm>
          <a:prstGeom prst="rect">
            <a:avLst/>
          </a:prstGeom>
          <a:noFill/>
        </p:spPr>
        <p:txBody>
          <a:bodyPr wrap="none">
            <a:spAutoFit/>
          </a:bodyPr>
          <a:lstStyle/>
          <a:p>
            <a:pPr>
              <a:defRPr/>
            </a:pPr>
            <a:r>
              <a:t>The google.com name server ns1.google.com. is cached with IP 216.239.32.10</a:t>
            </a:r>
          </a:p>
          <a:p>
            <a:pPr>
              <a:defRPr/>
            </a:pPr>
          </a:p>
        </p:txBody>
      </p:sp>
      <p:sp>
        <p:nvSpPr>
          <p:cNvPr id="14" name="TextBox 13"/>
          <p:cNvSpPr txBox="1"/>
          <p:nvPr/>
        </p:nvSpPr>
        <p:spPr>
          <a:xfrm>
            <a:off x="415600" y="55919"/>
            <a:ext cx="11360800" cy="763600"/>
          </a:xfrm>
          <a:prstGeom prst="rect">
            <a:avLst/>
          </a:prstGeom>
          <a:noFill/>
        </p:spPr>
        <p:txBody>
          <a:bodyPr wrap="none">
            <a:spAutoFit/>
          </a:bodyPr>
          <a:lstStyle/>
          <a:p>
            <a:pPr>
              <a:defRPr/>
            </a:pPr>
            <a:r>
              <a:t>Kaminsky Attack: Example</a:t>
            </a:r>
          </a:p>
        </p:txBody>
      </p:sp>
    </p:spTree>
  </p:cSld>
  <p:clrMapOvr>
    <a:masterClrMapping/>
  </p:clrMapOvr>
</p:sld>
</file>

<file path=ppt/slides/slide7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3701166"/>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10360128" y="2456393"/>
            <a:ext cx="1238100" cy="364800"/>
          </a:xfrm>
          <a:prstGeom prst="rect">
            <a:avLst/>
          </a:prstGeom>
          <a:noFill/>
        </p:spPr>
        <p:txBody>
          <a:bodyPr wrap="none">
            <a:spAutoFit/>
          </a:bodyPr>
          <a:lstStyle/>
          <a:p>
            <a:pPr>
              <a:defRPr/>
            </a:pPr>
            <a:r>
              <a:t>.(root)</a:t>
            </a:r>
          </a:p>
        </p:txBody>
      </p:sp>
      <p:sp>
        <p:nvSpPr>
          <p:cNvPr id="6" name="TextBox 5"/>
          <p:cNvSpPr txBox="1"/>
          <p:nvPr/>
        </p:nvSpPr>
        <p:spPr>
          <a:xfrm>
            <a:off x="10721787" y="3468893"/>
            <a:ext cx="731520" cy="393600"/>
          </a:xfrm>
          <a:prstGeom prst="rect">
            <a:avLst/>
          </a:prstGeom>
          <a:noFill/>
        </p:spPr>
        <p:txBody>
          <a:bodyPr wrap="none">
            <a:spAutoFit/>
          </a:bodyPr>
          <a:lstStyle/>
          <a:p>
            <a:pPr>
              <a:defRPr/>
            </a:pPr>
            <a:r>
              <a:t>.com</a:t>
            </a:r>
          </a:p>
        </p:txBody>
      </p:sp>
      <p:sp>
        <p:nvSpPr>
          <p:cNvPr id="7" name="TextBox 6"/>
          <p:cNvSpPr txBox="1"/>
          <p:nvPr/>
        </p:nvSpPr>
        <p:spPr>
          <a:xfrm>
            <a:off x="10391165" y="4392960"/>
            <a:ext cx="1385235" cy="393600"/>
          </a:xfrm>
          <a:prstGeom prst="rect">
            <a:avLst/>
          </a:prstGeom>
          <a:noFill/>
        </p:spPr>
        <p:txBody>
          <a:bodyPr wrap="none">
            <a:spAutoFit/>
          </a:bodyPr>
          <a:lstStyle/>
          <a:p>
            <a:pPr>
              <a:defRPr/>
            </a:pPr>
            <a:r>
              <a:t>google.com</a:t>
            </a:r>
          </a:p>
        </p:txBody>
      </p:sp>
      <p:sp>
        <p:nvSpPr>
          <p:cNvPr id="8" name="TextBox 7"/>
          <p:cNvSpPr txBox="1"/>
          <p:nvPr/>
        </p:nvSpPr>
        <p:spPr>
          <a:xfrm>
            <a:off x="6690956" y="3282378"/>
            <a:ext cx="410100" cy="396600"/>
          </a:xfrm>
          <a:prstGeom prst="rect">
            <a:avLst/>
          </a:prstGeom>
          <a:noFill/>
        </p:spPr>
        <p:txBody>
          <a:bodyPr wrap="none">
            <a:spAutoFit/>
          </a:bodyPr>
          <a:lstStyle/>
          <a:p>
            <a:pPr>
              <a:defRPr/>
            </a:pPr>
            <a:r>
              <a:t>4</a:t>
            </a:r>
          </a:p>
        </p:txBody>
      </p:sp>
      <p:sp>
        <p:nvSpPr>
          <p:cNvPr id="9" name="TextBox 8"/>
          <p:cNvSpPr txBox="1"/>
          <p:nvPr/>
        </p:nvSpPr>
        <p:spPr>
          <a:xfrm>
            <a:off x="7917176" y="2819729"/>
            <a:ext cx="410100" cy="396600"/>
          </a:xfrm>
          <a:prstGeom prst="rect">
            <a:avLst/>
          </a:prstGeom>
          <a:noFill/>
        </p:spPr>
        <p:txBody>
          <a:bodyPr wrap="none">
            <a:spAutoFit/>
          </a:bodyPr>
          <a:lstStyle/>
          <a:p>
            <a:pPr>
              <a:defRPr/>
            </a:pPr>
            <a:r>
              <a:t>3</a:t>
            </a:r>
          </a:p>
        </p:txBody>
      </p:sp>
      <p:sp>
        <p:nvSpPr>
          <p:cNvPr id="10" name="TextBox 9"/>
          <p:cNvSpPr txBox="1"/>
          <p:nvPr/>
        </p:nvSpPr>
        <p:spPr>
          <a:xfrm>
            <a:off x="7035914" y="2396951"/>
            <a:ext cx="410100" cy="396600"/>
          </a:xfrm>
          <a:prstGeom prst="rect">
            <a:avLst/>
          </a:prstGeom>
          <a:noFill/>
        </p:spPr>
        <p:txBody>
          <a:bodyPr wrap="none">
            <a:spAutoFit/>
          </a:bodyPr>
          <a:lstStyle/>
          <a:p>
            <a:pPr>
              <a:defRPr/>
            </a:pPr>
            <a:r>
              <a:t>2a</a:t>
            </a:r>
          </a:p>
        </p:txBody>
      </p:sp>
      <p:sp>
        <p:nvSpPr>
          <p:cNvPr id="11" name="TextBox 10"/>
          <p:cNvSpPr txBox="1"/>
          <p:nvPr/>
        </p:nvSpPr>
        <p:spPr>
          <a:xfrm>
            <a:off x="6675437" y="3793113"/>
            <a:ext cx="410100" cy="396600"/>
          </a:xfrm>
          <a:prstGeom prst="rect">
            <a:avLst/>
          </a:prstGeom>
          <a:noFill/>
        </p:spPr>
        <p:txBody>
          <a:bodyPr wrap="none">
            <a:spAutoFit/>
          </a:bodyPr>
          <a:lstStyle/>
          <a:p>
            <a:pPr>
              <a:defRPr/>
            </a:pPr>
            <a:r>
              <a:t>5</a:t>
            </a:r>
          </a:p>
        </p:txBody>
      </p:sp>
      <p:sp>
        <p:nvSpPr>
          <p:cNvPr id="12" name="TextBox 11"/>
          <p:cNvSpPr txBox="1"/>
          <p:nvPr/>
        </p:nvSpPr>
        <p:spPr>
          <a:xfrm>
            <a:off x="5018484" y="4682139"/>
            <a:ext cx="4693737" cy="587450"/>
          </a:xfrm>
          <a:prstGeom prst="rect">
            <a:avLst/>
          </a:prstGeom>
          <a:noFill/>
        </p:spPr>
        <p:txBody>
          <a:bodyPr wrap="none">
            <a:spAutoFit/>
          </a:bodyPr>
          <a:lstStyle/>
          <a:p>
            <a:pPr>
              <a:defRPr/>
            </a:pPr>
            <a:r>
              <a:t>“What is the IP address of fake_photo1.google.com? This request has ID 774.”</a:t>
            </a:r>
          </a:p>
        </p:txBody>
      </p:sp>
      <p:sp>
        <p:nvSpPr>
          <p:cNvPr id="13" name="TextBox 12"/>
          <p:cNvSpPr txBox="1"/>
          <p:nvPr/>
        </p:nvSpPr>
        <p:spPr>
          <a:xfrm>
            <a:off x="7365353" y="4056451"/>
            <a:ext cx="410100" cy="396600"/>
          </a:xfrm>
          <a:prstGeom prst="rect">
            <a:avLst/>
          </a:prstGeom>
          <a:noFill/>
        </p:spPr>
        <p:txBody>
          <a:bodyPr wrap="none">
            <a:spAutoFit/>
          </a:bodyPr>
          <a:lstStyle/>
          <a:p>
            <a:pPr>
              <a:defRPr/>
            </a:pPr>
            <a:r>
              <a:t>6</a:t>
            </a:r>
          </a:p>
        </p:txBody>
      </p:sp>
      <p:sp>
        <p:nvSpPr>
          <p:cNvPr id="14" name="TextBox 13"/>
          <p:cNvSpPr txBox="1"/>
          <p:nvPr/>
        </p:nvSpPr>
        <p:spPr>
          <a:xfrm>
            <a:off x="415600" y="55919"/>
            <a:ext cx="11360800" cy="763600"/>
          </a:xfrm>
          <a:prstGeom prst="rect">
            <a:avLst/>
          </a:prstGeom>
          <a:noFill/>
        </p:spPr>
        <p:txBody>
          <a:bodyPr wrap="none">
            <a:spAutoFit/>
          </a:bodyPr>
          <a:lstStyle/>
          <a:p>
            <a:pPr>
              <a:defRPr/>
            </a:pPr>
            <a:r>
              <a:t>Kaminsky Attack: Example</a:t>
            </a:r>
          </a:p>
        </p:txBody>
      </p:sp>
    </p:spTree>
  </p:cSld>
  <p:clrMapOvr>
    <a:masterClrMapping/>
  </p:clrMapOvr>
</p:sld>
</file>

<file path=ppt/slides/slide7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3701166"/>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10360128" y="2456393"/>
            <a:ext cx="1238100" cy="364800"/>
          </a:xfrm>
          <a:prstGeom prst="rect">
            <a:avLst/>
          </a:prstGeom>
          <a:noFill/>
        </p:spPr>
        <p:txBody>
          <a:bodyPr wrap="none">
            <a:spAutoFit/>
          </a:bodyPr>
          <a:lstStyle/>
          <a:p>
            <a:pPr>
              <a:defRPr/>
            </a:pPr>
            <a:r>
              <a:t>.(root)</a:t>
            </a:r>
          </a:p>
        </p:txBody>
      </p:sp>
      <p:sp>
        <p:nvSpPr>
          <p:cNvPr id="6" name="TextBox 5"/>
          <p:cNvSpPr txBox="1"/>
          <p:nvPr/>
        </p:nvSpPr>
        <p:spPr>
          <a:xfrm>
            <a:off x="10721787" y="3468893"/>
            <a:ext cx="731520" cy="393600"/>
          </a:xfrm>
          <a:prstGeom prst="rect">
            <a:avLst/>
          </a:prstGeom>
          <a:noFill/>
        </p:spPr>
        <p:txBody>
          <a:bodyPr wrap="none">
            <a:spAutoFit/>
          </a:bodyPr>
          <a:lstStyle/>
          <a:p>
            <a:pPr>
              <a:defRPr/>
            </a:pPr>
            <a:r>
              <a:t>.com</a:t>
            </a:r>
          </a:p>
        </p:txBody>
      </p:sp>
      <p:sp>
        <p:nvSpPr>
          <p:cNvPr id="7" name="TextBox 6"/>
          <p:cNvSpPr txBox="1"/>
          <p:nvPr/>
        </p:nvSpPr>
        <p:spPr>
          <a:xfrm>
            <a:off x="10391165" y="4392960"/>
            <a:ext cx="1385235" cy="393600"/>
          </a:xfrm>
          <a:prstGeom prst="rect">
            <a:avLst/>
          </a:prstGeom>
          <a:noFill/>
        </p:spPr>
        <p:txBody>
          <a:bodyPr wrap="none">
            <a:spAutoFit/>
          </a:bodyPr>
          <a:lstStyle/>
          <a:p>
            <a:pPr>
              <a:defRPr/>
            </a:pPr>
            <a:r>
              <a:t>google.com</a:t>
            </a:r>
          </a:p>
        </p:txBody>
      </p:sp>
      <p:sp>
        <p:nvSpPr>
          <p:cNvPr id="8" name="TextBox 7"/>
          <p:cNvSpPr txBox="1"/>
          <p:nvPr/>
        </p:nvSpPr>
        <p:spPr>
          <a:xfrm>
            <a:off x="6690956" y="3282378"/>
            <a:ext cx="410100" cy="396600"/>
          </a:xfrm>
          <a:prstGeom prst="rect">
            <a:avLst/>
          </a:prstGeom>
          <a:noFill/>
        </p:spPr>
        <p:txBody>
          <a:bodyPr wrap="none">
            <a:spAutoFit/>
          </a:bodyPr>
          <a:lstStyle/>
          <a:p>
            <a:pPr>
              <a:defRPr/>
            </a:pPr>
            <a:r>
              <a:t>4</a:t>
            </a:r>
          </a:p>
        </p:txBody>
      </p:sp>
      <p:sp>
        <p:nvSpPr>
          <p:cNvPr id="9" name="TextBox 8"/>
          <p:cNvSpPr txBox="1"/>
          <p:nvPr/>
        </p:nvSpPr>
        <p:spPr>
          <a:xfrm>
            <a:off x="7917176" y="2819729"/>
            <a:ext cx="410100" cy="396600"/>
          </a:xfrm>
          <a:prstGeom prst="rect">
            <a:avLst/>
          </a:prstGeom>
          <a:noFill/>
        </p:spPr>
        <p:txBody>
          <a:bodyPr wrap="none">
            <a:spAutoFit/>
          </a:bodyPr>
          <a:lstStyle/>
          <a:p>
            <a:pPr>
              <a:defRPr/>
            </a:pPr>
            <a:r>
              <a:t>3</a:t>
            </a:r>
          </a:p>
        </p:txBody>
      </p:sp>
      <p:sp>
        <p:nvSpPr>
          <p:cNvPr id="10" name="TextBox 9"/>
          <p:cNvSpPr txBox="1"/>
          <p:nvPr/>
        </p:nvSpPr>
        <p:spPr>
          <a:xfrm>
            <a:off x="7035914" y="2396951"/>
            <a:ext cx="410100" cy="396600"/>
          </a:xfrm>
          <a:prstGeom prst="rect">
            <a:avLst/>
          </a:prstGeom>
          <a:noFill/>
        </p:spPr>
        <p:txBody>
          <a:bodyPr wrap="none">
            <a:spAutoFit/>
          </a:bodyPr>
          <a:lstStyle/>
          <a:p>
            <a:pPr>
              <a:defRPr/>
            </a:pPr>
            <a:r>
              <a:t>2a</a:t>
            </a:r>
          </a:p>
        </p:txBody>
      </p:sp>
      <p:sp>
        <p:nvSpPr>
          <p:cNvPr id="11" name="TextBox 10"/>
          <p:cNvSpPr txBox="1"/>
          <p:nvPr/>
        </p:nvSpPr>
        <p:spPr>
          <a:xfrm>
            <a:off x="6675437" y="3793113"/>
            <a:ext cx="410100" cy="396600"/>
          </a:xfrm>
          <a:prstGeom prst="rect">
            <a:avLst/>
          </a:prstGeom>
          <a:noFill/>
        </p:spPr>
        <p:txBody>
          <a:bodyPr wrap="none">
            <a:spAutoFit/>
          </a:bodyPr>
          <a:lstStyle/>
          <a:p>
            <a:pPr>
              <a:defRPr/>
            </a:pPr>
            <a:r>
              <a:t>5</a:t>
            </a:r>
          </a:p>
        </p:txBody>
      </p:sp>
      <p:sp>
        <p:nvSpPr>
          <p:cNvPr id="12" name="TextBox 11"/>
          <p:cNvSpPr txBox="1"/>
          <p:nvPr/>
        </p:nvSpPr>
        <p:spPr>
          <a:xfrm>
            <a:off x="7365353" y="4056451"/>
            <a:ext cx="410100" cy="396600"/>
          </a:xfrm>
          <a:prstGeom prst="rect">
            <a:avLst/>
          </a:prstGeom>
          <a:noFill/>
        </p:spPr>
        <p:txBody>
          <a:bodyPr wrap="none">
            <a:spAutoFit/>
          </a:bodyPr>
          <a:lstStyle/>
          <a:p>
            <a:pPr>
              <a:defRPr/>
            </a:pPr>
            <a:r>
              <a:t>6</a:t>
            </a:r>
          </a:p>
        </p:txBody>
      </p:sp>
      <p:sp>
        <p:nvSpPr>
          <p:cNvPr id="13" name="TextBox 12"/>
          <p:cNvSpPr txBox="1"/>
          <p:nvPr/>
        </p:nvSpPr>
        <p:spPr>
          <a:xfrm>
            <a:off x="7765905" y="4538343"/>
            <a:ext cx="410100" cy="396600"/>
          </a:xfrm>
          <a:prstGeom prst="rect">
            <a:avLst/>
          </a:prstGeom>
          <a:noFill/>
        </p:spPr>
        <p:txBody>
          <a:bodyPr wrap="none">
            <a:spAutoFit/>
          </a:bodyPr>
          <a:lstStyle/>
          <a:p>
            <a:pPr>
              <a:defRPr/>
            </a:pPr>
            <a:r>
              <a:t>7</a:t>
            </a:r>
          </a:p>
        </p:txBody>
      </p:sp>
      <p:sp>
        <p:nvSpPr>
          <p:cNvPr id="14" name="TextBox 13"/>
          <p:cNvSpPr txBox="1"/>
          <p:nvPr/>
        </p:nvSpPr>
        <p:spPr>
          <a:xfrm>
            <a:off x="10281037" y="6064602"/>
            <a:ext cx="1495363" cy="587450"/>
          </a:xfrm>
          <a:prstGeom prst="rect">
            <a:avLst/>
          </a:prstGeom>
          <a:noFill/>
        </p:spPr>
        <p:txBody>
          <a:bodyPr wrap="none">
            <a:spAutoFit/>
          </a:bodyPr>
          <a:lstStyle/>
          <a:p>
            <a:pPr>
              <a:defRPr/>
            </a:pPr>
            <a:r>
              <a:t>Attacker</a:t>
            </a:r>
          </a:p>
        </p:txBody>
      </p:sp>
      <p:sp>
        <p:nvSpPr>
          <p:cNvPr id="15" name="TextBox 14"/>
          <p:cNvSpPr txBox="1"/>
          <p:nvPr/>
        </p:nvSpPr>
        <p:spPr>
          <a:xfrm>
            <a:off x="7004558" y="5978198"/>
            <a:ext cx="531042" cy="396600"/>
          </a:xfrm>
          <a:prstGeom prst="rect">
            <a:avLst/>
          </a:prstGeom>
          <a:noFill/>
        </p:spPr>
        <p:txBody>
          <a:bodyPr wrap="none">
            <a:spAutoFit/>
          </a:bodyPr>
          <a:lstStyle/>
          <a:p>
            <a:pPr>
              <a:defRPr/>
            </a:pPr>
            <a:r>
              <a:t>2b</a:t>
            </a:r>
          </a:p>
        </p:txBody>
      </p:sp>
      <p:sp>
        <p:nvSpPr>
          <p:cNvPr id="16" name="TextBox 15"/>
          <p:cNvSpPr txBox="1"/>
          <p:nvPr/>
        </p:nvSpPr>
        <p:spPr>
          <a:xfrm>
            <a:off x="415600" y="55919"/>
            <a:ext cx="11360800" cy="763600"/>
          </a:xfrm>
          <a:prstGeom prst="rect">
            <a:avLst/>
          </a:prstGeom>
          <a:noFill/>
        </p:spPr>
        <p:txBody>
          <a:bodyPr wrap="none">
            <a:spAutoFit/>
          </a:bodyPr>
          <a:lstStyle/>
          <a:p>
            <a:pPr>
              <a:defRPr/>
            </a:pPr>
            <a:r>
              <a:t>Kaminsky Attack: Example</a:t>
            </a:r>
          </a:p>
        </p:txBody>
      </p:sp>
      <p:sp>
        <p:nvSpPr>
          <p:cNvPr id="17" name="TextBox 16"/>
          <p:cNvSpPr txBox="1"/>
          <p:nvPr/>
        </p:nvSpPr>
        <p:spPr>
          <a:xfrm>
            <a:off x="4633882" y="3957225"/>
            <a:ext cx="5405019" cy="422099"/>
          </a:xfrm>
          <a:prstGeom prst="rect">
            <a:avLst/>
          </a:prstGeom>
          <a:noFill/>
        </p:spPr>
        <p:txBody>
          <a:bodyPr wrap="none">
            <a:spAutoFit/>
          </a:bodyPr>
          <a:lstStyle/>
          <a:p>
            <a:pPr>
              <a:defRPr/>
            </a:pPr>
            <a:r>
              <a:t>“fake1.google.com doesn’t exist! This response has ID 774.”</a:t>
            </a:r>
          </a:p>
        </p:txBody>
      </p:sp>
      <p:sp>
        <p:nvSpPr>
          <p:cNvPr id="18" name="TextBox 17"/>
          <p:cNvSpPr txBox="1"/>
          <p:nvPr/>
        </p:nvSpPr>
        <p:spPr>
          <a:xfrm>
            <a:off x="3724432" y="1336854"/>
            <a:ext cx="6753247" cy="748422"/>
          </a:xfrm>
          <a:prstGeom prst="rect">
            <a:avLst/>
          </a:prstGeom>
          <a:noFill/>
        </p:spPr>
        <p:txBody>
          <a:bodyPr wrap="none">
            <a:spAutoFit/>
          </a:bodyPr>
          <a:lstStyle/>
          <a:p>
            <a:pPr>
              <a:defRPr/>
            </a:pPr>
            <a:r>
              <a:t>Let’s see what happens when Mallory correctly guesses the ID number and wins the race condition</a:t>
            </a:r>
          </a:p>
        </p:txBody>
      </p:sp>
    </p:spTree>
  </p:cSld>
  <p:clrMapOvr>
    <a:masterClrMapping/>
  </p:clrMapOvr>
</p:sld>
</file>

<file path=ppt/slides/slide7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3701166"/>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10360128" y="2456393"/>
            <a:ext cx="1238100" cy="364800"/>
          </a:xfrm>
          <a:prstGeom prst="rect">
            <a:avLst/>
          </a:prstGeom>
          <a:noFill/>
        </p:spPr>
        <p:txBody>
          <a:bodyPr wrap="none">
            <a:spAutoFit/>
          </a:bodyPr>
          <a:lstStyle/>
          <a:p>
            <a:pPr>
              <a:defRPr/>
            </a:pPr>
            <a:r>
              <a:t>.(root)</a:t>
            </a:r>
          </a:p>
        </p:txBody>
      </p:sp>
      <p:sp>
        <p:nvSpPr>
          <p:cNvPr id="6" name="TextBox 5"/>
          <p:cNvSpPr txBox="1"/>
          <p:nvPr/>
        </p:nvSpPr>
        <p:spPr>
          <a:xfrm>
            <a:off x="10721787" y="3468893"/>
            <a:ext cx="731520" cy="393600"/>
          </a:xfrm>
          <a:prstGeom prst="rect">
            <a:avLst/>
          </a:prstGeom>
          <a:noFill/>
        </p:spPr>
        <p:txBody>
          <a:bodyPr wrap="none">
            <a:spAutoFit/>
          </a:bodyPr>
          <a:lstStyle/>
          <a:p>
            <a:pPr>
              <a:defRPr/>
            </a:pPr>
            <a:r>
              <a:t>.com</a:t>
            </a:r>
          </a:p>
        </p:txBody>
      </p:sp>
      <p:sp>
        <p:nvSpPr>
          <p:cNvPr id="7" name="TextBox 6"/>
          <p:cNvSpPr txBox="1"/>
          <p:nvPr/>
        </p:nvSpPr>
        <p:spPr>
          <a:xfrm>
            <a:off x="10391165" y="4392960"/>
            <a:ext cx="1385235" cy="393600"/>
          </a:xfrm>
          <a:prstGeom prst="rect">
            <a:avLst/>
          </a:prstGeom>
          <a:noFill/>
        </p:spPr>
        <p:txBody>
          <a:bodyPr wrap="none">
            <a:spAutoFit/>
          </a:bodyPr>
          <a:lstStyle/>
          <a:p>
            <a:pPr>
              <a:defRPr/>
            </a:pPr>
            <a:r>
              <a:t>google.com</a:t>
            </a:r>
          </a:p>
        </p:txBody>
      </p:sp>
      <p:sp>
        <p:nvSpPr>
          <p:cNvPr id="8" name="TextBox 7"/>
          <p:cNvSpPr txBox="1"/>
          <p:nvPr/>
        </p:nvSpPr>
        <p:spPr>
          <a:xfrm>
            <a:off x="6690956" y="3282378"/>
            <a:ext cx="410100" cy="396600"/>
          </a:xfrm>
          <a:prstGeom prst="rect">
            <a:avLst/>
          </a:prstGeom>
          <a:noFill/>
        </p:spPr>
        <p:txBody>
          <a:bodyPr wrap="none">
            <a:spAutoFit/>
          </a:bodyPr>
          <a:lstStyle/>
          <a:p>
            <a:pPr>
              <a:defRPr/>
            </a:pPr>
            <a:r>
              <a:t>4</a:t>
            </a:r>
          </a:p>
        </p:txBody>
      </p:sp>
      <p:sp>
        <p:nvSpPr>
          <p:cNvPr id="9" name="TextBox 8"/>
          <p:cNvSpPr txBox="1"/>
          <p:nvPr/>
        </p:nvSpPr>
        <p:spPr>
          <a:xfrm>
            <a:off x="7917176" y="2819729"/>
            <a:ext cx="410100" cy="396600"/>
          </a:xfrm>
          <a:prstGeom prst="rect">
            <a:avLst/>
          </a:prstGeom>
          <a:noFill/>
        </p:spPr>
        <p:txBody>
          <a:bodyPr wrap="none">
            <a:spAutoFit/>
          </a:bodyPr>
          <a:lstStyle/>
          <a:p>
            <a:pPr>
              <a:defRPr/>
            </a:pPr>
            <a:r>
              <a:t>3</a:t>
            </a:r>
          </a:p>
        </p:txBody>
      </p:sp>
      <p:sp>
        <p:nvSpPr>
          <p:cNvPr id="10" name="TextBox 9"/>
          <p:cNvSpPr txBox="1"/>
          <p:nvPr/>
        </p:nvSpPr>
        <p:spPr>
          <a:xfrm>
            <a:off x="7035914" y="2396951"/>
            <a:ext cx="410100" cy="396600"/>
          </a:xfrm>
          <a:prstGeom prst="rect">
            <a:avLst/>
          </a:prstGeom>
          <a:noFill/>
        </p:spPr>
        <p:txBody>
          <a:bodyPr wrap="none">
            <a:spAutoFit/>
          </a:bodyPr>
          <a:lstStyle/>
          <a:p>
            <a:pPr>
              <a:defRPr/>
            </a:pPr>
            <a:r>
              <a:t>2a</a:t>
            </a:r>
          </a:p>
        </p:txBody>
      </p:sp>
      <p:sp>
        <p:nvSpPr>
          <p:cNvPr id="11" name="TextBox 10"/>
          <p:cNvSpPr txBox="1"/>
          <p:nvPr/>
        </p:nvSpPr>
        <p:spPr>
          <a:xfrm>
            <a:off x="6675437" y="3793113"/>
            <a:ext cx="410100" cy="396600"/>
          </a:xfrm>
          <a:prstGeom prst="rect">
            <a:avLst/>
          </a:prstGeom>
          <a:noFill/>
        </p:spPr>
        <p:txBody>
          <a:bodyPr wrap="none">
            <a:spAutoFit/>
          </a:bodyPr>
          <a:lstStyle/>
          <a:p>
            <a:pPr>
              <a:defRPr/>
            </a:pPr>
            <a:r>
              <a:t>5</a:t>
            </a:r>
          </a:p>
        </p:txBody>
      </p:sp>
      <p:sp>
        <p:nvSpPr>
          <p:cNvPr id="12" name="TextBox 11"/>
          <p:cNvSpPr txBox="1"/>
          <p:nvPr/>
        </p:nvSpPr>
        <p:spPr>
          <a:xfrm>
            <a:off x="7365353" y="4056451"/>
            <a:ext cx="410100" cy="396600"/>
          </a:xfrm>
          <a:prstGeom prst="rect">
            <a:avLst/>
          </a:prstGeom>
          <a:noFill/>
        </p:spPr>
        <p:txBody>
          <a:bodyPr wrap="none">
            <a:spAutoFit/>
          </a:bodyPr>
          <a:lstStyle/>
          <a:p>
            <a:pPr>
              <a:defRPr/>
            </a:pPr>
            <a:r>
              <a:t>6</a:t>
            </a:r>
          </a:p>
        </p:txBody>
      </p:sp>
      <p:sp>
        <p:nvSpPr>
          <p:cNvPr id="13" name="TextBox 12"/>
          <p:cNvSpPr txBox="1"/>
          <p:nvPr/>
        </p:nvSpPr>
        <p:spPr>
          <a:xfrm>
            <a:off x="7765905" y="4538343"/>
            <a:ext cx="410100" cy="396600"/>
          </a:xfrm>
          <a:prstGeom prst="rect">
            <a:avLst/>
          </a:prstGeom>
          <a:noFill/>
        </p:spPr>
        <p:txBody>
          <a:bodyPr wrap="none">
            <a:spAutoFit/>
          </a:bodyPr>
          <a:lstStyle/>
          <a:p>
            <a:pPr>
              <a:defRPr/>
            </a:pPr>
            <a:r>
              <a:t>7</a:t>
            </a:r>
          </a:p>
        </p:txBody>
      </p:sp>
      <p:sp>
        <p:nvSpPr>
          <p:cNvPr id="14" name="TextBox 13"/>
          <p:cNvSpPr txBox="1"/>
          <p:nvPr/>
        </p:nvSpPr>
        <p:spPr>
          <a:xfrm>
            <a:off x="10281037" y="6064602"/>
            <a:ext cx="1495363" cy="587450"/>
          </a:xfrm>
          <a:prstGeom prst="rect">
            <a:avLst/>
          </a:prstGeom>
          <a:noFill/>
        </p:spPr>
        <p:txBody>
          <a:bodyPr wrap="none">
            <a:spAutoFit/>
          </a:bodyPr>
          <a:lstStyle/>
          <a:p>
            <a:pPr>
              <a:defRPr/>
            </a:pPr>
            <a:r>
              <a:t>Attacker</a:t>
            </a:r>
          </a:p>
        </p:txBody>
      </p:sp>
      <p:sp>
        <p:nvSpPr>
          <p:cNvPr id="15" name="TextBox 14"/>
          <p:cNvSpPr txBox="1"/>
          <p:nvPr/>
        </p:nvSpPr>
        <p:spPr>
          <a:xfrm>
            <a:off x="6919485" y="6198486"/>
            <a:ext cx="531042" cy="396600"/>
          </a:xfrm>
          <a:prstGeom prst="rect">
            <a:avLst/>
          </a:prstGeom>
          <a:noFill/>
        </p:spPr>
        <p:txBody>
          <a:bodyPr wrap="none">
            <a:spAutoFit/>
          </a:bodyPr>
          <a:lstStyle/>
          <a:p>
            <a:pPr>
              <a:defRPr/>
            </a:pPr>
            <a:r>
              <a:t>2b</a:t>
            </a:r>
          </a:p>
        </p:txBody>
      </p:sp>
      <p:sp>
        <p:nvSpPr>
          <p:cNvPr id="16" name="TextBox 15"/>
          <p:cNvSpPr txBox="1"/>
          <p:nvPr/>
        </p:nvSpPr>
        <p:spPr>
          <a:xfrm>
            <a:off x="415600" y="55919"/>
            <a:ext cx="11360800" cy="763600"/>
          </a:xfrm>
          <a:prstGeom prst="rect">
            <a:avLst/>
          </a:prstGeom>
          <a:noFill/>
        </p:spPr>
        <p:txBody>
          <a:bodyPr wrap="none">
            <a:spAutoFit/>
          </a:bodyPr>
          <a:lstStyle/>
          <a:p>
            <a:pPr>
              <a:defRPr/>
            </a:pPr>
            <a:r>
              <a:t>Kaminsky Attack: Example</a:t>
            </a:r>
          </a:p>
        </p:txBody>
      </p:sp>
      <p:sp>
        <p:nvSpPr>
          <p:cNvPr id="17" name="TextBox 16"/>
          <p:cNvSpPr txBox="1"/>
          <p:nvPr/>
        </p:nvSpPr>
        <p:spPr>
          <a:xfrm>
            <a:off x="4633882" y="3957225"/>
            <a:ext cx="5405019" cy="422099"/>
          </a:xfrm>
          <a:prstGeom prst="rect">
            <a:avLst/>
          </a:prstGeom>
          <a:noFill/>
        </p:spPr>
        <p:txBody>
          <a:bodyPr wrap="none">
            <a:spAutoFit/>
          </a:bodyPr>
          <a:lstStyle/>
          <a:p>
            <a:pPr>
              <a:defRPr/>
            </a:pPr>
            <a:r>
              <a:t>“fake1.google.com doesn’t exist! This response has ID 774.”</a:t>
            </a:r>
          </a:p>
        </p:txBody>
      </p:sp>
    </p:spTree>
  </p:cSld>
  <p:clrMapOvr>
    <a:masterClrMapping/>
  </p:clrMapOvr>
</p:sld>
</file>

<file path=ppt/slides/slide7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3701166"/>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10360128" y="2456393"/>
            <a:ext cx="1238100" cy="364800"/>
          </a:xfrm>
          <a:prstGeom prst="rect">
            <a:avLst/>
          </a:prstGeom>
          <a:noFill/>
        </p:spPr>
        <p:txBody>
          <a:bodyPr wrap="none">
            <a:spAutoFit/>
          </a:bodyPr>
          <a:lstStyle/>
          <a:p>
            <a:pPr>
              <a:defRPr/>
            </a:pPr>
            <a:r>
              <a:t>.(root)</a:t>
            </a:r>
          </a:p>
        </p:txBody>
      </p:sp>
      <p:sp>
        <p:nvSpPr>
          <p:cNvPr id="6" name="TextBox 5"/>
          <p:cNvSpPr txBox="1"/>
          <p:nvPr/>
        </p:nvSpPr>
        <p:spPr>
          <a:xfrm>
            <a:off x="10721787" y="3468893"/>
            <a:ext cx="731520" cy="393600"/>
          </a:xfrm>
          <a:prstGeom prst="rect">
            <a:avLst/>
          </a:prstGeom>
          <a:noFill/>
        </p:spPr>
        <p:txBody>
          <a:bodyPr wrap="none">
            <a:spAutoFit/>
          </a:bodyPr>
          <a:lstStyle/>
          <a:p>
            <a:pPr>
              <a:defRPr/>
            </a:pPr>
            <a:r>
              <a:t>.com</a:t>
            </a:r>
          </a:p>
        </p:txBody>
      </p:sp>
      <p:sp>
        <p:nvSpPr>
          <p:cNvPr id="7" name="TextBox 6"/>
          <p:cNvSpPr txBox="1"/>
          <p:nvPr/>
        </p:nvSpPr>
        <p:spPr>
          <a:xfrm>
            <a:off x="10391165" y="4392960"/>
            <a:ext cx="1385235" cy="393600"/>
          </a:xfrm>
          <a:prstGeom prst="rect">
            <a:avLst/>
          </a:prstGeom>
          <a:noFill/>
        </p:spPr>
        <p:txBody>
          <a:bodyPr wrap="none">
            <a:spAutoFit/>
          </a:bodyPr>
          <a:lstStyle/>
          <a:p>
            <a:pPr>
              <a:defRPr/>
            </a:pPr>
            <a:r>
              <a:t>google.com</a:t>
            </a:r>
          </a:p>
        </p:txBody>
      </p:sp>
      <p:sp>
        <p:nvSpPr>
          <p:cNvPr id="8" name="TextBox 7"/>
          <p:cNvSpPr txBox="1"/>
          <p:nvPr/>
        </p:nvSpPr>
        <p:spPr>
          <a:xfrm>
            <a:off x="6690956" y="3282378"/>
            <a:ext cx="410100" cy="396600"/>
          </a:xfrm>
          <a:prstGeom prst="rect">
            <a:avLst/>
          </a:prstGeom>
          <a:noFill/>
        </p:spPr>
        <p:txBody>
          <a:bodyPr wrap="none">
            <a:spAutoFit/>
          </a:bodyPr>
          <a:lstStyle/>
          <a:p>
            <a:pPr>
              <a:defRPr/>
            </a:pPr>
            <a:r>
              <a:t>4</a:t>
            </a:r>
          </a:p>
        </p:txBody>
      </p:sp>
      <p:sp>
        <p:nvSpPr>
          <p:cNvPr id="9" name="TextBox 8"/>
          <p:cNvSpPr txBox="1"/>
          <p:nvPr/>
        </p:nvSpPr>
        <p:spPr>
          <a:xfrm>
            <a:off x="7917176" y="2819729"/>
            <a:ext cx="410100" cy="396600"/>
          </a:xfrm>
          <a:prstGeom prst="rect">
            <a:avLst/>
          </a:prstGeom>
          <a:noFill/>
        </p:spPr>
        <p:txBody>
          <a:bodyPr wrap="none">
            <a:spAutoFit/>
          </a:bodyPr>
          <a:lstStyle/>
          <a:p>
            <a:pPr>
              <a:defRPr/>
            </a:pPr>
            <a:r>
              <a:t>3</a:t>
            </a:r>
          </a:p>
        </p:txBody>
      </p:sp>
      <p:sp>
        <p:nvSpPr>
          <p:cNvPr id="10" name="TextBox 9"/>
          <p:cNvSpPr txBox="1"/>
          <p:nvPr/>
        </p:nvSpPr>
        <p:spPr>
          <a:xfrm>
            <a:off x="7035914" y="2396951"/>
            <a:ext cx="410100" cy="396600"/>
          </a:xfrm>
          <a:prstGeom prst="rect">
            <a:avLst/>
          </a:prstGeom>
          <a:noFill/>
        </p:spPr>
        <p:txBody>
          <a:bodyPr wrap="none">
            <a:spAutoFit/>
          </a:bodyPr>
          <a:lstStyle/>
          <a:p>
            <a:pPr>
              <a:defRPr/>
            </a:pPr>
            <a:r>
              <a:t>2a</a:t>
            </a:r>
          </a:p>
        </p:txBody>
      </p:sp>
      <p:sp>
        <p:nvSpPr>
          <p:cNvPr id="11" name="TextBox 10"/>
          <p:cNvSpPr txBox="1"/>
          <p:nvPr/>
        </p:nvSpPr>
        <p:spPr>
          <a:xfrm>
            <a:off x="6675437" y="3793113"/>
            <a:ext cx="410100" cy="396600"/>
          </a:xfrm>
          <a:prstGeom prst="rect">
            <a:avLst/>
          </a:prstGeom>
          <a:noFill/>
        </p:spPr>
        <p:txBody>
          <a:bodyPr wrap="none">
            <a:spAutoFit/>
          </a:bodyPr>
          <a:lstStyle/>
          <a:p>
            <a:pPr>
              <a:defRPr/>
            </a:pPr>
            <a:r>
              <a:t>5</a:t>
            </a:r>
          </a:p>
        </p:txBody>
      </p:sp>
      <p:sp>
        <p:nvSpPr>
          <p:cNvPr id="12" name="TextBox 11"/>
          <p:cNvSpPr txBox="1"/>
          <p:nvPr/>
        </p:nvSpPr>
        <p:spPr>
          <a:xfrm>
            <a:off x="7365353" y="4056451"/>
            <a:ext cx="410100" cy="396600"/>
          </a:xfrm>
          <a:prstGeom prst="rect">
            <a:avLst/>
          </a:prstGeom>
          <a:noFill/>
        </p:spPr>
        <p:txBody>
          <a:bodyPr wrap="none">
            <a:spAutoFit/>
          </a:bodyPr>
          <a:lstStyle/>
          <a:p>
            <a:pPr>
              <a:defRPr/>
            </a:pPr>
            <a:r>
              <a:t>6</a:t>
            </a:r>
          </a:p>
        </p:txBody>
      </p:sp>
      <p:sp>
        <p:nvSpPr>
          <p:cNvPr id="13" name="TextBox 12"/>
          <p:cNvSpPr txBox="1"/>
          <p:nvPr/>
        </p:nvSpPr>
        <p:spPr>
          <a:xfrm>
            <a:off x="7765905" y="4538343"/>
            <a:ext cx="410100" cy="396600"/>
          </a:xfrm>
          <a:prstGeom prst="rect">
            <a:avLst/>
          </a:prstGeom>
          <a:noFill/>
        </p:spPr>
        <p:txBody>
          <a:bodyPr wrap="none">
            <a:spAutoFit/>
          </a:bodyPr>
          <a:lstStyle/>
          <a:p>
            <a:pPr>
              <a:defRPr/>
            </a:pPr>
            <a:r>
              <a:t>7</a:t>
            </a:r>
          </a:p>
        </p:txBody>
      </p:sp>
      <p:sp>
        <p:nvSpPr>
          <p:cNvPr id="14" name="TextBox 13"/>
          <p:cNvSpPr txBox="1"/>
          <p:nvPr/>
        </p:nvSpPr>
        <p:spPr>
          <a:xfrm>
            <a:off x="10281037" y="6064602"/>
            <a:ext cx="1495363" cy="587450"/>
          </a:xfrm>
          <a:prstGeom prst="rect">
            <a:avLst/>
          </a:prstGeom>
          <a:noFill/>
        </p:spPr>
        <p:txBody>
          <a:bodyPr wrap="none">
            <a:spAutoFit/>
          </a:bodyPr>
          <a:lstStyle/>
          <a:p>
            <a:pPr>
              <a:defRPr/>
            </a:pPr>
            <a:r>
              <a:t>Attacker</a:t>
            </a:r>
          </a:p>
        </p:txBody>
      </p:sp>
      <p:sp>
        <p:nvSpPr>
          <p:cNvPr id="15" name="TextBox 14"/>
          <p:cNvSpPr txBox="1"/>
          <p:nvPr/>
        </p:nvSpPr>
        <p:spPr>
          <a:xfrm>
            <a:off x="6919485" y="6198486"/>
            <a:ext cx="531042" cy="396600"/>
          </a:xfrm>
          <a:prstGeom prst="rect">
            <a:avLst/>
          </a:prstGeom>
          <a:noFill/>
        </p:spPr>
        <p:txBody>
          <a:bodyPr wrap="none">
            <a:spAutoFit/>
          </a:bodyPr>
          <a:lstStyle/>
          <a:p>
            <a:pPr>
              <a:defRPr/>
            </a:pPr>
            <a:r>
              <a:t>2b</a:t>
            </a:r>
          </a:p>
        </p:txBody>
      </p:sp>
      <p:sp>
        <p:nvSpPr>
          <p:cNvPr id="16" name="TextBox 15"/>
          <p:cNvSpPr txBox="1"/>
          <p:nvPr/>
        </p:nvSpPr>
        <p:spPr>
          <a:xfrm>
            <a:off x="415600" y="55919"/>
            <a:ext cx="11360800" cy="763600"/>
          </a:xfrm>
          <a:prstGeom prst="rect">
            <a:avLst/>
          </a:prstGeom>
          <a:noFill/>
        </p:spPr>
        <p:txBody>
          <a:bodyPr wrap="none">
            <a:spAutoFit/>
          </a:bodyPr>
          <a:lstStyle/>
          <a:p>
            <a:pPr>
              <a:defRPr/>
            </a:pPr>
            <a:r>
              <a:t>Kaminsky Attack: Example</a:t>
            </a:r>
          </a:p>
        </p:txBody>
      </p:sp>
      <p:sp>
        <p:nvSpPr>
          <p:cNvPr id="17" name="TextBox 16"/>
          <p:cNvSpPr txBox="1"/>
          <p:nvPr/>
        </p:nvSpPr>
        <p:spPr>
          <a:xfrm>
            <a:off x="3865278" y="1399063"/>
            <a:ext cx="6030417" cy="738633"/>
          </a:xfrm>
          <a:prstGeom prst="rect">
            <a:avLst/>
          </a:prstGeom>
          <a:noFill/>
        </p:spPr>
        <p:txBody>
          <a:bodyPr wrap="none">
            <a:spAutoFit/>
          </a:bodyPr>
          <a:lstStyle/>
          <a:p>
            <a:pPr>
              <a:defRPr/>
            </a:pPr>
            <a:r>
              <a:t>We don’t really care what next steps are involved in this request, as we have already poisoned the cache.</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00941"/>
            <a:ext cx="10515600" cy="601526"/>
          </a:xfrm>
          <a:prstGeom prst="rect">
            <a:avLst/>
          </a:prstGeom>
          <a:noFill/>
        </p:spPr>
        <p:txBody>
          <a:bodyPr wrap="none">
            <a:spAutoFit/>
          </a:bodyPr>
          <a:lstStyle/>
          <a:p>
            <a:pPr>
              <a:defRPr/>
            </a:pPr>
            <a:r>
              <a:t>RSA Encryption: Key Generation</a:t>
            </a:r>
          </a:p>
        </p:txBody>
      </p:sp>
    </p:spTree>
  </p:cSld>
  <p:clrMapOvr>
    <a:masterClrMapping/>
  </p:clrMapOvr>
</p:sld>
</file>

<file path=ppt/slides/slide7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3701166"/>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10360128" y="2456393"/>
            <a:ext cx="1238100" cy="364800"/>
          </a:xfrm>
          <a:prstGeom prst="rect">
            <a:avLst/>
          </a:prstGeom>
          <a:noFill/>
        </p:spPr>
        <p:txBody>
          <a:bodyPr wrap="none">
            <a:spAutoFit/>
          </a:bodyPr>
          <a:lstStyle/>
          <a:p>
            <a:pPr>
              <a:defRPr/>
            </a:pPr>
            <a:r>
              <a:t>.(root)</a:t>
            </a:r>
          </a:p>
        </p:txBody>
      </p:sp>
      <p:sp>
        <p:nvSpPr>
          <p:cNvPr id="6" name="TextBox 5"/>
          <p:cNvSpPr txBox="1"/>
          <p:nvPr/>
        </p:nvSpPr>
        <p:spPr>
          <a:xfrm>
            <a:off x="10721787" y="3468893"/>
            <a:ext cx="731520" cy="393600"/>
          </a:xfrm>
          <a:prstGeom prst="rect">
            <a:avLst/>
          </a:prstGeom>
          <a:noFill/>
        </p:spPr>
        <p:txBody>
          <a:bodyPr wrap="none">
            <a:spAutoFit/>
          </a:bodyPr>
          <a:lstStyle/>
          <a:p>
            <a:pPr>
              <a:defRPr/>
            </a:pPr>
            <a:r>
              <a:t>.com</a:t>
            </a:r>
          </a:p>
        </p:txBody>
      </p:sp>
      <p:sp>
        <p:nvSpPr>
          <p:cNvPr id="7" name="TextBox 6"/>
          <p:cNvSpPr txBox="1"/>
          <p:nvPr/>
        </p:nvSpPr>
        <p:spPr>
          <a:xfrm>
            <a:off x="10391165" y="4392960"/>
            <a:ext cx="1385235" cy="393600"/>
          </a:xfrm>
          <a:prstGeom prst="rect">
            <a:avLst/>
          </a:prstGeom>
          <a:noFill/>
        </p:spPr>
        <p:txBody>
          <a:bodyPr wrap="none">
            <a:spAutoFit/>
          </a:bodyPr>
          <a:lstStyle/>
          <a:p>
            <a:pPr>
              <a:defRPr/>
            </a:pPr>
            <a:r>
              <a:t>google.com</a:t>
            </a:r>
          </a:p>
        </p:txBody>
      </p:sp>
      <p:sp>
        <p:nvSpPr>
          <p:cNvPr id="8" name="TextBox 7"/>
          <p:cNvSpPr txBox="1"/>
          <p:nvPr/>
        </p:nvSpPr>
        <p:spPr>
          <a:xfrm>
            <a:off x="6690956" y="3282378"/>
            <a:ext cx="410100" cy="396600"/>
          </a:xfrm>
          <a:prstGeom prst="rect">
            <a:avLst/>
          </a:prstGeom>
          <a:noFill/>
        </p:spPr>
        <p:txBody>
          <a:bodyPr wrap="none">
            <a:spAutoFit/>
          </a:bodyPr>
          <a:lstStyle/>
          <a:p>
            <a:pPr>
              <a:defRPr/>
            </a:pPr>
            <a:r>
              <a:t>4</a:t>
            </a:r>
          </a:p>
        </p:txBody>
      </p:sp>
      <p:sp>
        <p:nvSpPr>
          <p:cNvPr id="9" name="TextBox 8"/>
          <p:cNvSpPr txBox="1"/>
          <p:nvPr/>
        </p:nvSpPr>
        <p:spPr>
          <a:xfrm>
            <a:off x="7917176" y="2819729"/>
            <a:ext cx="410100" cy="396600"/>
          </a:xfrm>
          <a:prstGeom prst="rect">
            <a:avLst/>
          </a:prstGeom>
          <a:noFill/>
        </p:spPr>
        <p:txBody>
          <a:bodyPr wrap="none">
            <a:spAutoFit/>
          </a:bodyPr>
          <a:lstStyle/>
          <a:p>
            <a:pPr>
              <a:defRPr/>
            </a:pPr>
            <a:r>
              <a:t>3</a:t>
            </a:r>
          </a:p>
        </p:txBody>
      </p:sp>
      <p:sp>
        <p:nvSpPr>
          <p:cNvPr id="10" name="TextBox 9"/>
          <p:cNvSpPr txBox="1"/>
          <p:nvPr/>
        </p:nvSpPr>
        <p:spPr>
          <a:xfrm>
            <a:off x="7035914" y="2396951"/>
            <a:ext cx="410100" cy="396600"/>
          </a:xfrm>
          <a:prstGeom prst="rect">
            <a:avLst/>
          </a:prstGeom>
          <a:noFill/>
        </p:spPr>
        <p:txBody>
          <a:bodyPr wrap="none">
            <a:spAutoFit/>
          </a:bodyPr>
          <a:lstStyle/>
          <a:p>
            <a:pPr>
              <a:defRPr/>
            </a:pPr>
            <a:r>
              <a:t>2a</a:t>
            </a:r>
          </a:p>
        </p:txBody>
      </p:sp>
      <p:sp>
        <p:nvSpPr>
          <p:cNvPr id="11" name="TextBox 10"/>
          <p:cNvSpPr txBox="1"/>
          <p:nvPr/>
        </p:nvSpPr>
        <p:spPr>
          <a:xfrm>
            <a:off x="6675437" y="3793113"/>
            <a:ext cx="410100" cy="396600"/>
          </a:xfrm>
          <a:prstGeom prst="rect">
            <a:avLst/>
          </a:prstGeom>
          <a:noFill/>
        </p:spPr>
        <p:txBody>
          <a:bodyPr wrap="none">
            <a:spAutoFit/>
          </a:bodyPr>
          <a:lstStyle/>
          <a:p>
            <a:pPr>
              <a:defRPr/>
            </a:pPr>
            <a:r>
              <a:t>5</a:t>
            </a:r>
          </a:p>
        </p:txBody>
      </p:sp>
      <p:sp>
        <p:nvSpPr>
          <p:cNvPr id="12" name="TextBox 11"/>
          <p:cNvSpPr txBox="1"/>
          <p:nvPr/>
        </p:nvSpPr>
        <p:spPr>
          <a:xfrm>
            <a:off x="7365353" y="4056451"/>
            <a:ext cx="410100" cy="396600"/>
          </a:xfrm>
          <a:prstGeom prst="rect">
            <a:avLst/>
          </a:prstGeom>
          <a:noFill/>
        </p:spPr>
        <p:txBody>
          <a:bodyPr wrap="none">
            <a:spAutoFit/>
          </a:bodyPr>
          <a:lstStyle/>
          <a:p>
            <a:pPr>
              <a:defRPr/>
            </a:pPr>
            <a:r>
              <a:t>6</a:t>
            </a:r>
          </a:p>
        </p:txBody>
      </p:sp>
      <p:sp>
        <p:nvSpPr>
          <p:cNvPr id="13" name="TextBox 12"/>
          <p:cNvSpPr txBox="1"/>
          <p:nvPr/>
        </p:nvSpPr>
        <p:spPr>
          <a:xfrm>
            <a:off x="7765905" y="4538343"/>
            <a:ext cx="410100" cy="396600"/>
          </a:xfrm>
          <a:prstGeom prst="rect">
            <a:avLst/>
          </a:prstGeom>
          <a:noFill/>
        </p:spPr>
        <p:txBody>
          <a:bodyPr wrap="none">
            <a:spAutoFit/>
          </a:bodyPr>
          <a:lstStyle/>
          <a:p>
            <a:pPr>
              <a:defRPr/>
            </a:pPr>
            <a:r>
              <a:t>7</a:t>
            </a:r>
          </a:p>
        </p:txBody>
      </p:sp>
      <p:sp>
        <p:nvSpPr>
          <p:cNvPr id="14" name="TextBox 13"/>
          <p:cNvSpPr txBox="1"/>
          <p:nvPr/>
        </p:nvSpPr>
        <p:spPr>
          <a:xfrm>
            <a:off x="10281037" y="6064602"/>
            <a:ext cx="1495363" cy="587450"/>
          </a:xfrm>
          <a:prstGeom prst="rect">
            <a:avLst/>
          </a:prstGeom>
          <a:noFill/>
        </p:spPr>
        <p:txBody>
          <a:bodyPr wrap="none">
            <a:spAutoFit/>
          </a:bodyPr>
          <a:lstStyle/>
          <a:p>
            <a:pPr>
              <a:defRPr/>
            </a:pPr>
            <a:r>
              <a:t>Attacker</a:t>
            </a:r>
          </a:p>
        </p:txBody>
      </p:sp>
      <p:sp>
        <p:nvSpPr>
          <p:cNvPr id="15" name="TextBox 14"/>
          <p:cNvSpPr txBox="1"/>
          <p:nvPr/>
        </p:nvSpPr>
        <p:spPr>
          <a:xfrm>
            <a:off x="6919485" y="6198486"/>
            <a:ext cx="531042" cy="396600"/>
          </a:xfrm>
          <a:prstGeom prst="rect">
            <a:avLst/>
          </a:prstGeom>
          <a:noFill/>
        </p:spPr>
        <p:txBody>
          <a:bodyPr wrap="none">
            <a:spAutoFit/>
          </a:bodyPr>
          <a:lstStyle/>
          <a:p>
            <a:pPr>
              <a:defRPr/>
            </a:pPr>
            <a:r>
              <a:t>2b</a:t>
            </a:r>
          </a:p>
        </p:txBody>
      </p:sp>
      <p:sp>
        <p:nvSpPr>
          <p:cNvPr id="16" name="TextBox 15"/>
          <p:cNvSpPr txBox="1"/>
          <p:nvPr/>
        </p:nvSpPr>
        <p:spPr>
          <a:xfrm>
            <a:off x="415600" y="55919"/>
            <a:ext cx="11360800" cy="763600"/>
          </a:xfrm>
          <a:prstGeom prst="rect">
            <a:avLst/>
          </a:prstGeom>
          <a:noFill/>
        </p:spPr>
        <p:txBody>
          <a:bodyPr wrap="none">
            <a:spAutoFit/>
          </a:bodyPr>
          <a:lstStyle/>
          <a:p>
            <a:pPr>
              <a:defRPr/>
            </a:pPr>
            <a:r>
              <a:t>Kaminsky Attack: Example</a:t>
            </a:r>
          </a:p>
        </p:txBody>
      </p:sp>
      <p:sp>
        <p:nvSpPr>
          <p:cNvPr id="17" name="TextBox 16"/>
          <p:cNvSpPr txBox="1"/>
          <p:nvPr/>
        </p:nvSpPr>
        <p:spPr>
          <a:xfrm>
            <a:off x="4633882" y="3957225"/>
            <a:ext cx="5405019" cy="422099"/>
          </a:xfrm>
          <a:prstGeom prst="rect">
            <a:avLst/>
          </a:prstGeom>
          <a:noFill/>
        </p:spPr>
        <p:txBody>
          <a:bodyPr wrap="none">
            <a:spAutoFit/>
          </a:bodyPr>
          <a:lstStyle/>
          <a:p>
            <a:pPr>
              <a:defRPr/>
            </a:pPr>
            <a:r>
              <a:t>“fake1.google.com doesn’t exist! This response has ID 774.”</a:t>
            </a:r>
          </a:p>
        </p:txBody>
      </p:sp>
      <p:sp>
        <p:nvSpPr>
          <p:cNvPr id="18" name="TextBox 17"/>
          <p:cNvSpPr txBox="1"/>
          <p:nvPr/>
        </p:nvSpPr>
        <p:spPr>
          <a:xfrm>
            <a:off x="3784979" y="1397464"/>
            <a:ext cx="6030417" cy="520349"/>
          </a:xfrm>
          <a:prstGeom prst="rect">
            <a:avLst/>
          </a:prstGeom>
          <a:noFill/>
        </p:spPr>
        <p:txBody>
          <a:bodyPr wrap="none">
            <a:spAutoFit/>
          </a:bodyPr>
          <a:lstStyle/>
          <a:p>
            <a:pPr>
              <a:defRPr/>
            </a:pPr>
            <a:r>
              <a:t>What if the attacker didn’t guess the ID number correctly?</a:t>
            </a:r>
          </a:p>
        </p:txBody>
      </p:sp>
    </p:spTree>
  </p:cSld>
  <p:clrMapOvr>
    <a:masterClrMapping/>
  </p:clrMapOvr>
</p:sld>
</file>

<file path=ppt/slides/slide7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3701166"/>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10360128" y="2456393"/>
            <a:ext cx="1238100" cy="364800"/>
          </a:xfrm>
          <a:prstGeom prst="rect">
            <a:avLst/>
          </a:prstGeom>
          <a:noFill/>
        </p:spPr>
        <p:txBody>
          <a:bodyPr wrap="none">
            <a:spAutoFit/>
          </a:bodyPr>
          <a:lstStyle/>
          <a:p>
            <a:pPr>
              <a:defRPr/>
            </a:pPr>
            <a:r>
              <a:t>.(root)</a:t>
            </a:r>
          </a:p>
        </p:txBody>
      </p:sp>
      <p:sp>
        <p:nvSpPr>
          <p:cNvPr id="6" name="TextBox 5"/>
          <p:cNvSpPr txBox="1"/>
          <p:nvPr/>
        </p:nvSpPr>
        <p:spPr>
          <a:xfrm>
            <a:off x="10721787" y="3468893"/>
            <a:ext cx="731520" cy="393600"/>
          </a:xfrm>
          <a:prstGeom prst="rect">
            <a:avLst/>
          </a:prstGeom>
          <a:noFill/>
        </p:spPr>
        <p:txBody>
          <a:bodyPr wrap="none">
            <a:spAutoFit/>
          </a:bodyPr>
          <a:lstStyle/>
          <a:p>
            <a:pPr>
              <a:defRPr/>
            </a:pPr>
            <a:r>
              <a:t>.com</a:t>
            </a:r>
          </a:p>
        </p:txBody>
      </p:sp>
      <p:sp>
        <p:nvSpPr>
          <p:cNvPr id="7" name="TextBox 6"/>
          <p:cNvSpPr txBox="1"/>
          <p:nvPr/>
        </p:nvSpPr>
        <p:spPr>
          <a:xfrm>
            <a:off x="10391165" y="4392960"/>
            <a:ext cx="1385235" cy="393600"/>
          </a:xfrm>
          <a:prstGeom prst="rect">
            <a:avLst/>
          </a:prstGeom>
          <a:noFill/>
        </p:spPr>
        <p:txBody>
          <a:bodyPr wrap="none">
            <a:spAutoFit/>
          </a:bodyPr>
          <a:lstStyle/>
          <a:p>
            <a:pPr>
              <a:defRPr/>
            </a:pPr>
            <a:r>
              <a:t>google.com</a:t>
            </a:r>
          </a:p>
        </p:txBody>
      </p:sp>
      <p:sp>
        <p:nvSpPr>
          <p:cNvPr id="8" name="TextBox 7"/>
          <p:cNvSpPr txBox="1"/>
          <p:nvPr/>
        </p:nvSpPr>
        <p:spPr>
          <a:xfrm>
            <a:off x="6690956" y="3282378"/>
            <a:ext cx="410100" cy="396600"/>
          </a:xfrm>
          <a:prstGeom prst="rect">
            <a:avLst/>
          </a:prstGeom>
          <a:noFill/>
        </p:spPr>
        <p:txBody>
          <a:bodyPr wrap="none">
            <a:spAutoFit/>
          </a:bodyPr>
          <a:lstStyle/>
          <a:p>
            <a:pPr>
              <a:defRPr/>
            </a:pPr>
            <a:r>
              <a:t>4</a:t>
            </a:r>
          </a:p>
        </p:txBody>
      </p:sp>
      <p:sp>
        <p:nvSpPr>
          <p:cNvPr id="9" name="TextBox 8"/>
          <p:cNvSpPr txBox="1"/>
          <p:nvPr/>
        </p:nvSpPr>
        <p:spPr>
          <a:xfrm>
            <a:off x="7917176" y="2819729"/>
            <a:ext cx="410100" cy="396600"/>
          </a:xfrm>
          <a:prstGeom prst="rect">
            <a:avLst/>
          </a:prstGeom>
          <a:noFill/>
        </p:spPr>
        <p:txBody>
          <a:bodyPr wrap="none">
            <a:spAutoFit/>
          </a:bodyPr>
          <a:lstStyle/>
          <a:p>
            <a:pPr>
              <a:defRPr/>
            </a:pPr>
            <a:r>
              <a:t>3</a:t>
            </a:r>
          </a:p>
        </p:txBody>
      </p:sp>
      <p:sp>
        <p:nvSpPr>
          <p:cNvPr id="10" name="TextBox 9"/>
          <p:cNvSpPr txBox="1"/>
          <p:nvPr/>
        </p:nvSpPr>
        <p:spPr>
          <a:xfrm>
            <a:off x="7035914" y="2396951"/>
            <a:ext cx="410100" cy="396600"/>
          </a:xfrm>
          <a:prstGeom prst="rect">
            <a:avLst/>
          </a:prstGeom>
          <a:noFill/>
        </p:spPr>
        <p:txBody>
          <a:bodyPr wrap="none">
            <a:spAutoFit/>
          </a:bodyPr>
          <a:lstStyle/>
          <a:p>
            <a:pPr>
              <a:defRPr/>
            </a:pPr>
            <a:r>
              <a:t>2a</a:t>
            </a:r>
          </a:p>
        </p:txBody>
      </p:sp>
      <p:sp>
        <p:nvSpPr>
          <p:cNvPr id="11" name="TextBox 10"/>
          <p:cNvSpPr txBox="1"/>
          <p:nvPr/>
        </p:nvSpPr>
        <p:spPr>
          <a:xfrm>
            <a:off x="6675437" y="3793113"/>
            <a:ext cx="410100" cy="396600"/>
          </a:xfrm>
          <a:prstGeom prst="rect">
            <a:avLst/>
          </a:prstGeom>
          <a:noFill/>
        </p:spPr>
        <p:txBody>
          <a:bodyPr wrap="none">
            <a:spAutoFit/>
          </a:bodyPr>
          <a:lstStyle/>
          <a:p>
            <a:pPr>
              <a:defRPr/>
            </a:pPr>
            <a:r>
              <a:t>5</a:t>
            </a:r>
          </a:p>
        </p:txBody>
      </p:sp>
      <p:sp>
        <p:nvSpPr>
          <p:cNvPr id="12" name="TextBox 11"/>
          <p:cNvSpPr txBox="1"/>
          <p:nvPr/>
        </p:nvSpPr>
        <p:spPr>
          <a:xfrm>
            <a:off x="7365353" y="4056451"/>
            <a:ext cx="410100" cy="396600"/>
          </a:xfrm>
          <a:prstGeom prst="rect">
            <a:avLst/>
          </a:prstGeom>
          <a:noFill/>
        </p:spPr>
        <p:txBody>
          <a:bodyPr wrap="none">
            <a:spAutoFit/>
          </a:bodyPr>
          <a:lstStyle/>
          <a:p>
            <a:pPr>
              <a:defRPr/>
            </a:pPr>
            <a:r>
              <a:t>6</a:t>
            </a:r>
          </a:p>
        </p:txBody>
      </p:sp>
      <p:sp>
        <p:nvSpPr>
          <p:cNvPr id="13" name="TextBox 12"/>
          <p:cNvSpPr txBox="1"/>
          <p:nvPr/>
        </p:nvSpPr>
        <p:spPr>
          <a:xfrm>
            <a:off x="7765905" y="4538343"/>
            <a:ext cx="410100" cy="396600"/>
          </a:xfrm>
          <a:prstGeom prst="rect">
            <a:avLst/>
          </a:prstGeom>
          <a:noFill/>
        </p:spPr>
        <p:txBody>
          <a:bodyPr wrap="none">
            <a:spAutoFit/>
          </a:bodyPr>
          <a:lstStyle/>
          <a:p>
            <a:pPr>
              <a:defRPr/>
            </a:pPr>
            <a:r>
              <a:t>7</a:t>
            </a:r>
          </a:p>
        </p:txBody>
      </p:sp>
      <p:sp>
        <p:nvSpPr>
          <p:cNvPr id="14" name="TextBox 13"/>
          <p:cNvSpPr txBox="1"/>
          <p:nvPr/>
        </p:nvSpPr>
        <p:spPr>
          <a:xfrm>
            <a:off x="10281037" y="6064602"/>
            <a:ext cx="1495363" cy="587450"/>
          </a:xfrm>
          <a:prstGeom prst="rect">
            <a:avLst/>
          </a:prstGeom>
          <a:noFill/>
        </p:spPr>
        <p:txBody>
          <a:bodyPr wrap="none">
            <a:spAutoFit/>
          </a:bodyPr>
          <a:lstStyle/>
          <a:p>
            <a:pPr>
              <a:defRPr/>
            </a:pPr>
            <a:r>
              <a:t>Attacker</a:t>
            </a:r>
          </a:p>
        </p:txBody>
      </p:sp>
      <p:sp>
        <p:nvSpPr>
          <p:cNvPr id="15" name="TextBox 14"/>
          <p:cNvSpPr txBox="1"/>
          <p:nvPr/>
        </p:nvSpPr>
        <p:spPr>
          <a:xfrm>
            <a:off x="6919485" y="6198486"/>
            <a:ext cx="531042" cy="396600"/>
          </a:xfrm>
          <a:prstGeom prst="rect">
            <a:avLst/>
          </a:prstGeom>
          <a:noFill/>
        </p:spPr>
        <p:txBody>
          <a:bodyPr wrap="none">
            <a:spAutoFit/>
          </a:bodyPr>
          <a:lstStyle/>
          <a:p>
            <a:pPr>
              <a:defRPr/>
            </a:pPr>
            <a:r>
              <a:t>2b</a:t>
            </a:r>
          </a:p>
        </p:txBody>
      </p:sp>
      <p:sp>
        <p:nvSpPr>
          <p:cNvPr id="16" name="TextBox 15"/>
          <p:cNvSpPr txBox="1"/>
          <p:nvPr/>
        </p:nvSpPr>
        <p:spPr>
          <a:xfrm>
            <a:off x="415600" y="55919"/>
            <a:ext cx="11360800" cy="763600"/>
          </a:xfrm>
          <a:prstGeom prst="rect">
            <a:avLst/>
          </a:prstGeom>
          <a:noFill/>
        </p:spPr>
        <p:txBody>
          <a:bodyPr wrap="none">
            <a:spAutoFit/>
          </a:bodyPr>
          <a:lstStyle/>
          <a:p>
            <a:pPr>
              <a:defRPr/>
            </a:pPr>
            <a:r>
              <a:t>Kaminsky Attack: Example</a:t>
            </a:r>
          </a:p>
        </p:txBody>
      </p:sp>
      <p:sp>
        <p:nvSpPr>
          <p:cNvPr id="17" name="TextBox 16"/>
          <p:cNvSpPr txBox="1"/>
          <p:nvPr/>
        </p:nvSpPr>
        <p:spPr>
          <a:xfrm>
            <a:off x="3784979" y="1397464"/>
            <a:ext cx="6030417" cy="520349"/>
          </a:xfrm>
          <a:prstGeom prst="rect">
            <a:avLst/>
          </a:prstGeom>
          <a:noFill/>
        </p:spPr>
        <p:txBody>
          <a:bodyPr wrap="none">
            <a:spAutoFit/>
          </a:bodyPr>
          <a:lstStyle/>
          <a:p>
            <a:pPr>
              <a:defRPr/>
            </a:pPr>
            <a:r>
              <a:t>What if the attacker didn’t guess the ID number correctly?</a:t>
            </a:r>
          </a:p>
        </p:txBody>
      </p:sp>
      <p:sp>
        <p:nvSpPr>
          <p:cNvPr id="18" name="TextBox 17"/>
          <p:cNvSpPr txBox="1"/>
          <p:nvPr/>
        </p:nvSpPr>
        <p:spPr>
          <a:xfrm>
            <a:off x="248521" y="5197258"/>
            <a:ext cx="3840671" cy="867344"/>
          </a:xfrm>
          <a:prstGeom prst="rect">
            <a:avLst/>
          </a:prstGeom>
          <a:noFill/>
        </p:spPr>
        <p:txBody>
          <a:bodyPr wrap="none">
            <a:spAutoFit/>
          </a:bodyPr>
          <a:lstStyle/>
          <a:p>
            <a:pPr>
              <a:defRPr/>
            </a:pPr>
            <a:r>
              <a:t>The recursive resolver discards the response packet from attacker, because the ID does not match the ID from the request.</a:t>
            </a:r>
          </a:p>
        </p:txBody>
      </p:sp>
      <p:sp>
        <p:nvSpPr>
          <p:cNvPr id="19" name="TextBox 18"/>
          <p:cNvSpPr txBox="1"/>
          <p:nvPr/>
        </p:nvSpPr>
        <p:spPr>
          <a:xfrm>
            <a:off x="3738008" y="4339503"/>
            <a:ext cx="1713302" cy="1715509"/>
          </a:xfrm>
          <a:prstGeom prst="rect">
            <a:avLst/>
          </a:prstGeom>
          <a:noFill/>
        </p:spPr>
        <p:txBody>
          <a:bodyPr wrap="none">
            <a:spAutoFit/>
          </a:bodyPr>
          <a:lstStyle/>
          <a:p>
            <a:pPr>
              <a:defRPr/>
            </a:pPr>
          </a:p>
        </p:txBody>
      </p:sp>
    </p:spTree>
  </p:cSld>
  <p:clrMapOvr>
    <a:masterClrMapping/>
  </p:clrMapOvr>
</p:sld>
</file>

<file path=ppt/slides/slide7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778839" y="1752073"/>
            <a:ext cx="4773300" cy="364800"/>
          </a:xfrm>
          <a:prstGeom prst="rect">
            <a:avLst/>
          </a:prstGeom>
          <a:noFill/>
        </p:spPr>
        <p:txBody>
          <a:bodyPr wrap="none">
            <a:spAutoFit/>
          </a:bodyPr>
          <a:lstStyle/>
          <a:p>
            <a:pPr>
              <a:defRPr/>
            </a:pPr>
            <a:r>
              <a:t>“fake7.google.com doesn’t exist! This response has ID 432.”</a:t>
            </a:r>
          </a:p>
        </p:txBody>
      </p:sp>
      <p:sp>
        <p:nvSpPr>
          <p:cNvPr id="3" name="TextBox 2"/>
          <p:cNvSpPr txBox="1"/>
          <p:nvPr/>
        </p:nvSpPr>
        <p:spPr>
          <a:xfrm>
            <a:off x="5763614" y="1752073"/>
            <a:ext cx="4773300" cy="364800"/>
          </a:xfrm>
          <a:prstGeom prst="rect">
            <a:avLst/>
          </a:prstGeom>
          <a:noFill/>
        </p:spPr>
        <p:txBody>
          <a:bodyPr wrap="none">
            <a:spAutoFit/>
          </a:bodyPr>
          <a:lstStyle/>
          <a:p>
            <a:pPr>
              <a:defRPr/>
            </a:pPr>
            <a:r>
              <a:t>“fake3.google.com doesn’t exist! This response has ID 324.”</a:t>
            </a:r>
          </a:p>
        </p:txBody>
      </p:sp>
      <p:sp>
        <p:nvSpPr>
          <p:cNvPr id="4" name="TextBox 3"/>
          <p:cNvSpPr txBox="1"/>
          <p:nvPr/>
        </p:nvSpPr>
        <p:spPr>
          <a:xfrm>
            <a:off x="340796" y="987635"/>
            <a:ext cx="11340736" cy="494996"/>
          </a:xfrm>
          <a:prstGeom prst="rect">
            <a:avLst/>
          </a:prstGeom>
          <a:noFill/>
        </p:spPr>
        <p:txBody>
          <a:bodyPr wrap="none">
            <a:spAutoFit/>
          </a:bodyPr>
          <a:lstStyle/>
          <a:p>
            <a:pPr>
              <a:defRPr/>
            </a:pPr>
            <a:r>
              <a:t>Attacker can use the DNS requests from his/her other image tags to try to guess the ID number</a:t>
            </a:r>
          </a:p>
        </p:txBody>
      </p:sp>
      <p:sp>
        <p:nvSpPr>
          <p:cNvPr id="5" name="TextBox 4"/>
          <p:cNvSpPr txBox="1"/>
          <p:nvPr/>
        </p:nvSpPr>
        <p:spPr>
          <a:xfrm>
            <a:off x="6478889" y="1972648"/>
            <a:ext cx="4773300" cy="364800"/>
          </a:xfrm>
          <a:prstGeom prst="rect">
            <a:avLst/>
          </a:prstGeom>
          <a:noFill/>
        </p:spPr>
        <p:txBody>
          <a:bodyPr wrap="none">
            <a:spAutoFit/>
          </a:bodyPr>
          <a:lstStyle/>
          <a:p>
            <a:pPr>
              <a:defRPr/>
            </a:pPr>
            <a:r>
              <a:t>“fake4.google.com doesn’t exist! This response has ID 691.”</a:t>
            </a:r>
          </a:p>
        </p:txBody>
      </p:sp>
      <p:sp>
        <p:nvSpPr>
          <p:cNvPr id="6" name="TextBox 5"/>
          <p:cNvSpPr txBox="1"/>
          <p:nvPr/>
        </p:nvSpPr>
        <p:spPr>
          <a:xfrm>
            <a:off x="6011164" y="1894448"/>
            <a:ext cx="4773300" cy="364800"/>
          </a:xfrm>
          <a:prstGeom prst="rect">
            <a:avLst/>
          </a:prstGeom>
          <a:noFill/>
        </p:spPr>
        <p:txBody>
          <a:bodyPr wrap="none">
            <a:spAutoFit/>
          </a:bodyPr>
          <a:lstStyle/>
          <a:p>
            <a:pPr>
              <a:defRPr/>
            </a:pPr>
            <a:r>
              <a:t>“fake6.google.com doesn’t exist! This response has ID 629.”</a:t>
            </a:r>
          </a:p>
        </p:txBody>
      </p:sp>
      <p:sp>
        <p:nvSpPr>
          <p:cNvPr id="7" name="TextBox 6"/>
          <p:cNvSpPr txBox="1"/>
          <p:nvPr/>
        </p:nvSpPr>
        <p:spPr>
          <a:xfrm>
            <a:off x="5811639" y="2084648"/>
            <a:ext cx="4773300" cy="364800"/>
          </a:xfrm>
          <a:prstGeom prst="rect">
            <a:avLst/>
          </a:prstGeom>
          <a:noFill/>
        </p:spPr>
        <p:txBody>
          <a:bodyPr wrap="none">
            <a:spAutoFit/>
          </a:bodyPr>
          <a:lstStyle/>
          <a:p>
            <a:pPr>
              <a:defRPr/>
            </a:pPr>
            <a:r>
              <a:t>“fake6.google.com doesn’t exist! This response has ID 427.”</a:t>
            </a:r>
          </a:p>
        </p:txBody>
      </p:sp>
      <p:sp>
        <p:nvSpPr>
          <p:cNvPr id="8" name="TextBox 7"/>
          <p:cNvSpPr txBox="1"/>
          <p:nvPr/>
        </p:nvSpPr>
        <p:spPr>
          <a:xfrm>
            <a:off x="4850264" y="1826598"/>
            <a:ext cx="4773300" cy="364800"/>
          </a:xfrm>
          <a:prstGeom prst="rect">
            <a:avLst/>
          </a:prstGeom>
          <a:noFill/>
        </p:spPr>
        <p:txBody>
          <a:bodyPr wrap="none">
            <a:spAutoFit/>
          </a:bodyPr>
          <a:lstStyle/>
          <a:p>
            <a:pPr>
              <a:defRPr/>
            </a:pPr>
            <a:r>
              <a:t>“fake27.google.com doesn’t exist! This response has ID 161.”</a:t>
            </a:r>
          </a:p>
        </p:txBody>
      </p:sp>
      <p:sp>
        <p:nvSpPr>
          <p:cNvPr id="9" name="TextBox 8"/>
          <p:cNvSpPr txBox="1"/>
          <p:nvPr/>
        </p:nvSpPr>
        <p:spPr>
          <a:xfrm>
            <a:off x="10281037" y="5501587"/>
            <a:ext cx="1495363" cy="587450"/>
          </a:xfrm>
          <a:prstGeom prst="rect">
            <a:avLst/>
          </a:prstGeom>
          <a:noFill/>
        </p:spPr>
        <p:txBody>
          <a:bodyPr wrap="none">
            <a:spAutoFit/>
          </a:bodyPr>
          <a:lstStyle/>
          <a:p>
            <a:pPr>
              <a:defRPr/>
            </a:pPr>
            <a:r>
              <a:t>Attacker</a:t>
            </a:r>
          </a:p>
        </p:txBody>
      </p:sp>
      <p:sp>
        <p:nvSpPr>
          <p:cNvPr id="10" name="TextBox 9"/>
          <p:cNvSpPr txBox="1"/>
          <p:nvPr/>
        </p:nvSpPr>
        <p:spPr>
          <a:xfrm>
            <a:off x="415600" y="55919"/>
            <a:ext cx="11360800" cy="763600"/>
          </a:xfrm>
          <a:prstGeom prst="rect">
            <a:avLst/>
          </a:prstGeom>
          <a:noFill/>
        </p:spPr>
        <p:txBody>
          <a:bodyPr wrap="none">
            <a:spAutoFit/>
          </a:bodyPr>
          <a:lstStyle/>
          <a:p>
            <a:pPr>
              <a:defRPr/>
            </a:pPr>
            <a:r>
              <a:t>Kaminsky Attack: Example</a:t>
            </a:r>
          </a:p>
        </p:txBody>
      </p:sp>
      <p:sp>
        <p:nvSpPr>
          <p:cNvPr id="11" name="TextBox 10"/>
          <p:cNvSpPr txBox="1"/>
          <p:nvPr/>
        </p:nvSpPr>
        <p:spPr>
          <a:xfrm>
            <a:off x="294825" y="2343150"/>
            <a:ext cx="3928088" cy="4113406"/>
          </a:xfrm>
          <a:prstGeom prst="rect">
            <a:avLst/>
          </a:prstGeom>
          <a:noFill/>
        </p:spPr>
        <p:txBody>
          <a:bodyPr wrap="none">
            <a:spAutoFit/>
          </a:bodyPr>
          <a:lstStyle/>
          <a:p>
            <a:pPr>
              <a:defRPr/>
            </a:pPr>
          </a:p>
        </p:txBody>
      </p:sp>
      <p:sp>
        <p:nvSpPr>
          <p:cNvPr id="12" name="TextBox 11"/>
          <p:cNvSpPr txBox="1"/>
          <p:nvPr/>
        </p:nvSpPr>
        <p:spPr>
          <a:xfrm>
            <a:off x="378525" y="2431551"/>
            <a:ext cx="3719378" cy="564872"/>
          </a:xfrm>
          <a:prstGeom prst="rect">
            <a:avLst/>
          </a:prstGeom>
          <a:noFill/>
        </p:spPr>
        <p:txBody>
          <a:bodyPr wrap="none">
            <a:spAutoFit/>
          </a:bodyPr>
          <a:lstStyle/>
          <a:p>
            <a:pPr>
              <a:defRPr/>
            </a:pPr>
            <a:r>
              <a:t>Recursive Resolver</a:t>
            </a:r>
          </a:p>
        </p:txBody>
      </p:sp>
      <p:sp>
        <p:nvSpPr>
          <p:cNvPr id="13" name="TextBox 12"/>
          <p:cNvSpPr txBox="1"/>
          <p:nvPr/>
        </p:nvSpPr>
        <p:spPr>
          <a:xfrm>
            <a:off x="2258869" y="1702916"/>
            <a:ext cx="2439387" cy="494996"/>
          </a:xfrm>
          <a:prstGeom prst="rect">
            <a:avLst/>
          </a:prstGeom>
          <a:noFill/>
        </p:spPr>
        <p:txBody>
          <a:bodyPr wrap="none">
            <a:spAutoFit/>
          </a:bodyPr>
          <a:lstStyle/>
          <a:p>
            <a:pPr>
              <a:defRPr/>
            </a:pPr>
            <a:r>
              <a:t>google.com</a:t>
            </a:r>
          </a:p>
        </p:txBody>
      </p:sp>
    </p:spTree>
  </p:cSld>
  <p:clrMapOvr>
    <a:masterClrMapping/>
  </p:clrMapOvr>
</p:sld>
</file>

<file path=ppt/slides/slide7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55919"/>
            <a:ext cx="11360800" cy="763600"/>
          </a:xfrm>
          <a:prstGeom prst="rect">
            <a:avLst/>
          </a:prstGeom>
          <a:noFill/>
        </p:spPr>
        <p:txBody>
          <a:bodyPr wrap="none">
            <a:spAutoFit/>
          </a:bodyPr>
          <a:lstStyle/>
          <a:p>
            <a:pPr>
              <a:defRPr/>
            </a:pPr>
            <a:r>
              <a:t>Kaminsky Attack: Example</a:t>
            </a:r>
          </a:p>
        </p:txBody>
      </p:sp>
      <p:sp>
        <p:nvSpPr>
          <p:cNvPr id="3" name="TextBox 2"/>
          <p:cNvSpPr txBox="1"/>
          <p:nvPr/>
        </p:nvSpPr>
        <p:spPr>
          <a:xfrm>
            <a:off x="1909388" y="1199450"/>
            <a:ext cx="8373223" cy="763600"/>
          </a:xfrm>
          <a:prstGeom prst="rect">
            <a:avLst/>
          </a:prstGeom>
          <a:noFill/>
        </p:spPr>
        <p:txBody>
          <a:bodyPr wrap="none">
            <a:spAutoFit/>
          </a:bodyPr>
          <a:lstStyle/>
          <a:p>
            <a:pPr>
              <a:defRPr/>
            </a:pPr>
            <a:r>
              <a:t>If attacker wins the race condition and guesses the correct ID during any one of these DNS queries, attacker’s IP will be cached</a:t>
            </a:r>
          </a:p>
        </p:txBody>
      </p:sp>
      <p:sp>
        <p:nvSpPr>
          <p:cNvPr id="4" name="TextBox 3"/>
          <p:cNvSpPr txBox="1"/>
          <p:nvPr/>
        </p:nvSpPr>
        <p:spPr>
          <a:xfrm>
            <a:off x="10281037" y="5501587"/>
            <a:ext cx="1495363" cy="587450"/>
          </a:xfrm>
          <a:prstGeom prst="rect">
            <a:avLst/>
          </a:prstGeom>
          <a:noFill/>
        </p:spPr>
        <p:txBody>
          <a:bodyPr wrap="none">
            <a:spAutoFit/>
          </a:bodyPr>
          <a:lstStyle/>
          <a:p>
            <a:pPr>
              <a:defRPr/>
            </a:pPr>
            <a:r>
              <a:t>Attacker</a:t>
            </a:r>
          </a:p>
        </p:txBody>
      </p:sp>
      <p:sp>
        <p:nvSpPr>
          <p:cNvPr id="5" name="TextBox 4"/>
          <p:cNvSpPr txBox="1"/>
          <p:nvPr/>
        </p:nvSpPr>
        <p:spPr>
          <a:xfrm>
            <a:off x="294825" y="2343150"/>
            <a:ext cx="3928088" cy="4113406"/>
          </a:xfrm>
          <a:prstGeom prst="rect">
            <a:avLst/>
          </a:prstGeom>
          <a:noFill/>
        </p:spPr>
        <p:txBody>
          <a:bodyPr wrap="none">
            <a:spAutoFit/>
          </a:bodyPr>
          <a:lstStyle/>
          <a:p>
            <a:pPr>
              <a:defRPr/>
            </a:pPr>
          </a:p>
        </p:txBody>
      </p:sp>
      <p:sp>
        <p:nvSpPr>
          <p:cNvPr id="6" name="TextBox 5"/>
          <p:cNvSpPr txBox="1"/>
          <p:nvPr/>
        </p:nvSpPr>
        <p:spPr>
          <a:xfrm>
            <a:off x="378525" y="2431551"/>
            <a:ext cx="3719378" cy="564872"/>
          </a:xfrm>
          <a:prstGeom prst="rect">
            <a:avLst/>
          </a:prstGeom>
          <a:noFill/>
        </p:spPr>
        <p:txBody>
          <a:bodyPr wrap="none">
            <a:spAutoFit/>
          </a:bodyPr>
          <a:lstStyle/>
          <a:p>
            <a:pPr>
              <a:defRPr/>
            </a:pPr>
            <a:r>
              <a:t>Recursive Resolver</a:t>
            </a:r>
          </a:p>
        </p:txBody>
      </p:sp>
    </p:spTree>
  </p:cSld>
  <p:clrMapOvr>
    <a:masterClrMapping/>
  </p:clrMapOvr>
</p:sld>
</file>

<file path=ppt/slides/slide7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64860" y="2572413"/>
            <a:ext cx="4056187" cy="2725728"/>
          </a:xfrm>
          <a:prstGeom prst="rect">
            <a:avLst/>
          </a:prstGeom>
          <a:noFill/>
        </p:spPr>
        <p:txBody>
          <a:bodyPr wrap="none">
            <a:spAutoFit/>
          </a:bodyPr>
          <a:lstStyle/>
          <a:p>
            <a:pPr>
              <a:defRPr/>
            </a:pPr>
          </a:p>
        </p:txBody>
      </p:sp>
      <p:sp>
        <p:nvSpPr>
          <p:cNvPr id="3" name="TextBox 2"/>
          <p:cNvSpPr txBox="1"/>
          <p:nvPr/>
        </p:nvSpPr>
        <p:spPr>
          <a:xfrm>
            <a:off x="4983290" y="1301149"/>
            <a:ext cx="4886849" cy="1015632"/>
          </a:xfrm>
          <a:prstGeom prst="rect">
            <a:avLst/>
          </a:prstGeom>
          <a:noFill/>
        </p:spPr>
        <p:txBody>
          <a:bodyPr wrap="none">
            <a:spAutoFit/>
          </a:bodyPr>
          <a:lstStyle/>
          <a:p>
            <a:pPr>
              <a:defRPr/>
            </a:pPr>
            <a:r>
              <a:t>Now that the cache is poisoned, what happens when Alice wants to know the ip address of www.google.com?</a:t>
            </a:r>
          </a:p>
        </p:txBody>
      </p:sp>
      <p:sp>
        <p:nvSpPr>
          <p:cNvPr id="4" name="TextBox 3"/>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5" name="TextBox 4"/>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6" name="TextBox 5"/>
          <p:cNvSpPr txBox="1"/>
          <p:nvPr/>
        </p:nvSpPr>
        <p:spPr>
          <a:xfrm>
            <a:off x="415600" y="55919"/>
            <a:ext cx="11360800" cy="763600"/>
          </a:xfrm>
          <a:prstGeom prst="rect">
            <a:avLst/>
          </a:prstGeom>
          <a:noFill/>
        </p:spPr>
        <p:txBody>
          <a:bodyPr wrap="none">
            <a:spAutoFit/>
          </a:bodyPr>
          <a:lstStyle/>
          <a:p>
            <a:pPr>
              <a:defRPr/>
            </a:pPr>
            <a:r>
              <a:t>Kaminsky Attack: Example</a:t>
            </a:r>
          </a:p>
        </p:txBody>
      </p:sp>
      <p:pic>
        <p:nvPicPr>
          <p:cNvPr id="7" name="Picture 6" descr="image.jpg"/>
          <p:cNvPicPr>
            <a:picLocks noChangeAspect="1"/>
          </p:cNvPicPr>
          <p:nvPr/>
        </p:nvPicPr>
        <p:blipFill>
          <a:blip r:embed="rId2"/>
          <a:stretch>
            <a:fillRect/>
          </a:stretch>
        </p:blipFill>
        <p:spPr>
          <a:xfrm>
            <a:off x="1585199" y="5584331"/>
            <a:ext cx="948568" cy="880532"/>
          </a:xfrm>
          <a:prstGeom prst="rect">
            <a:avLst/>
          </a:prstGeom>
        </p:spPr>
      </p:pic>
      <p:sp>
        <p:nvSpPr>
          <p:cNvPr id="8" name="TextBox 7"/>
          <p:cNvSpPr txBox="1"/>
          <p:nvPr/>
        </p:nvSpPr>
        <p:spPr>
          <a:xfrm>
            <a:off x="6670176" y="4481473"/>
            <a:ext cx="2881880" cy="1190933"/>
          </a:xfrm>
          <a:prstGeom prst="rect">
            <a:avLst/>
          </a:prstGeom>
          <a:noFill/>
        </p:spPr>
        <p:txBody>
          <a:bodyPr wrap="none">
            <a:spAutoFit/>
          </a:bodyPr>
          <a:lstStyle/>
          <a:p>
            <a:pPr>
              <a:defRPr/>
            </a:pPr>
            <a:r>
              <a:t>6.6.6.6</a:t>
            </a:r>
          </a:p>
          <a:p>
            <a:pPr>
              <a:defRPr/>
            </a:pPr>
            <a:r>
              <a:t>Attacker</a:t>
            </a:r>
          </a:p>
        </p:txBody>
      </p:sp>
      <p:sp>
        <p:nvSpPr>
          <p:cNvPr id="9" name="TextBox 8"/>
          <p:cNvSpPr txBox="1"/>
          <p:nvPr/>
        </p:nvSpPr>
        <p:spPr>
          <a:xfrm>
            <a:off x="8466890" y="2421245"/>
            <a:ext cx="3793332" cy="1266335"/>
          </a:xfrm>
          <a:prstGeom prst="rect">
            <a:avLst/>
          </a:prstGeom>
          <a:noFill/>
        </p:spPr>
        <p:txBody>
          <a:bodyPr wrap="none">
            <a:spAutoFit/>
          </a:bodyPr>
          <a:lstStyle/>
          <a:p>
            <a:pPr>
              <a:defRPr/>
            </a:pPr>
            <a:r>
              <a:t>www.google.com</a:t>
            </a:r>
          </a:p>
        </p:txBody>
      </p:sp>
    </p:spTree>
  </p:cSld>
  <p:clrMapOvr>
    <a:masterClrMapping/>
  </p:clrMapOvr>
</p:sld>
</file>

<file path=ppt/slides/slide7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086878" y="1273669"/>
            <a:ext cx="2164021" cy="587450"/>
          </a:xfrm>
          <a:prstGeom prst="rect">
            <a:avLst/>
          </a:prstGeom>
          <a:noFill/>
        </p:spPr>
        <p:txBody>
          <a:bodyPr wrap="none">
            <a:spAutoFit/>
          </a:bodyPr>
          <a:lstStyle/>
          <a:p>
            <a:pPr>
              <a:defRPr/>
            </a:pPr>
            <a:r>
              <a:t>Stub Resolver</a:t>
            </a:r>
          </a:p>
        </p:txBody>
      </p:sp>
      <p:sp>
        <p:nvSpPr>
          <p:cNvPr id="3" name="TextBox 2"/>
          <p:cNvSpPr txBox="1"/>
          <p:nvPr/>
        </p:nvSpPr>
        <p:spPr>
          <a:xfrm>
            <a:off x="164860" y="2572413"/>
            <a:ext cx="4056187" cy="2725728"/>
          </a:xfrm>
          <a:prstGeom prst="rect">
            <a:avLst/>
          </a:prstGeom>
          <a:noFill/>
        </p:spPr>
        <p:txBody>
          <a:bodyPr wrap="none">
            <a:spAutoFit/>
          </a:bodyPr>
          <a:lstStyle/>
          <a:p>
            <a:pPr>
              <a:defRPr/>
            </a:pPr>
          </a:p>
        </p:txBody>
      </p:sp>
      <p:sp>
        <p:nvSpPr>
          <p:cNvPr id="4" name="TextBox 3"/>
          <p:cNvSpPr txBox="1"/>
          <p:nvPr/>
        </p:nvSpPr>
        <p:spPr>
          <a:xfrm>
            <a:off x="248560" y="2660813"/>
            <a:ext cx="3840671" cy="508261"/>
          </a:xfrm>
          <a:prstGeom prst="rect">
            <a:avLst/>
          </a:prstGeom>
          <a:noFill/>
        </p:spPr>
        <p:txBody>
          <a:bodyPr wrap="none">
            <a:spAutoFit/>
          </a:bodyPr>
          <a:lstStyle/>
          <a:p>
            <a:pPr>
              <a:defRPr/>
            </a:pPr>
            <a:r>
              <a:t>Recursive Resolver</a:t>
            </a:r>
          </a:p>
        </p:txBody>
      </p:sp>
      <p:sp>
        <p:nvSpPr>
          <p:cNvPr id="5" name="TextBox 4"/>
          <p:cNvSpPr txBox="1"/>
          <p:nvPr/>
        </p:nvSpPr>
        <p:spPr>
          <a:xfrm>
            <a:off x="415600" y="55919"/>
            <a:ext cx="11360800" cy="763600"/>
          </a:xfrm>
          <a:prstGeom prst="rect">
            <a:avLst/>
          </a:prstGeom>
          <a:noFill/>
        </p:spPr>
        <p:txBody>
          <a:bodyPr wrap="none">
            <a:spAutoFit/>
          </a:bodyPr>
          <a:lstStyle/>
          <a:p>
            <a:pPr>
              <a:defRPr/>
            </a:pPr>
            <a:r>
              <a:t>Kaminsky Attack: Example</a:t>
            </a:r>
          </a:p>
        </p:txBody>
      </p:sp>
      <p:pic>
        <p:nvPicPr>
          <p:cNvPr id="6" name="Picture 5" descr="image.jpg"/>
          <p:cNvPicPr>
            <a:picLocks noChangeAspect="1"/>
          </p:cNvPicPr>
          <p:nvPr/>
        </p:nvPicPr>
        <p:blipFill>
          <a:blip r:embed="rId2"/>
          <a:stretch>
            <a:fillRect/>
          </a:stretch>
        </p:blipFill>
        <p:spPr>
          <a:xfrm>
            <a:off x="1585199" y="5584331"/>
            <a:ext cx="948568" cy="880532"/>
          </a:xfrm>
          <a:prstGeom prst="rect">
            <a:avLst/>
          </a:prstGeom>
        </p:spPr>
      </p:pic>
      <p:sp>
        <p:nvSpPr>
          <p:cNvPr id="7" name="TextBox 6"/>
          <p:cNvSpPr txBox="1"/>
          <p:nvPr/>
        </p:nvSpPr>
        <p:spPr>
          <a:xfrm>
            <a:off x="8466890" y="2421245"/>
            <a:ext cx="3793332" cy="1266335"/>
          </a:xfrm>
          <a:prstGeom prst="rect">
            <a:avLst/>
          </a:prstGeom>
          <a:noFill/>
        </p:spPr>
        <p:txBody>
          <a:bodyPr wrap="none">
            <a:spAutoFit/>
          </a:bodyPr>
          <a:lstStyle/>
          <a:p>
            <a:pPr>
              <a:defRPr/>
            </a:pPr>
            <a:r>
              <a:t>www.google.com</a:t>
            </a:r>
          </a:p>
        </p:txBody>
      </p:sp>
      <p:sp>
        <p:nvSpPr>
          <p:cNvPr id="8" name="TextBox 7"/>
          <p:cNvSpPr txBox="1"/>
          <p:nvPr/>
        </p:nvSpPr>
        <p:spPr>
          <a:xfrm>
            <a:off x="6670176" y="4481473"/>
            <a:ext cx="2881880" cy="1190933"/>
          </a:xfrm>
          <a:prstGeom prst="rect">
            <a:avLst/>
          </a:prstGeom>
          <a:noFill/>
        </p:spPr>
        <p:txBody>
          <a:bodyPr wrap="none">
            <a:spAutoFit/>
          </a:bodyPr>
          <a:lstStyle/>
          <a:p>
            <a:pPr>
              <a:defRPr/>
            </a:pPr>
            <a:r>
              <a:t>6.6.6.6</a:t>
            </a:r>
          </a:p>
          <a:p>
            <a:pPr>
              <a:defRPr/>
            </a:pPr>
            <a:r>
              <a:t>Attacker</a:t>
            </a:r>
          </a:p>
        </p:txBody>
      </p:sp>
      <p:sp>
        <p:nvSpPr>
          <p:cNvPr id="9" name="TextBox 8"/>
          <p:cNvSpPr txBox="1"/>
          <p:nvPr/>
        </p:nvSpPr>
        <p:spPr>
          <a:xfrm>
            <a:off x="2168889" y="1930412"/>
            <a:ext cx="3478874" cy="483414"/>
          </a:xfrm>
          <a:prstGeom prst="rect">
            <a:avLst/>
          </a:prstGeom>
          <a:noFill/>
        </p:spPr>
        <p:txBody>
          <a:bodyPr wrap="none">
            <a:spAutoFit/>
          </a:bodyPr>
          <a:lstStyle/>
          <a:p>
            <a:pPr>
              <a:defRPr/>
            </a:pPr>
          </a:p>
        </p:txBody>
      </p:sp>
      <p:sp>
        <p:nvSpPr>
          <p:cNvPr id="10" name="TextBox 9"/>
          <p:cNvSpPr txBox="1"/>
          <p:nvPr/>
        </p:nvSpPr>
        <p:spPr>
          <a:xfrm>
            <a:off x="3661215" y="1185594"/>
            <a:ext cx="3872603" cy="738633"/>
          </a:xfrm>
          <a:prstGeom prst="rect">
            <a:avLst/>
          </a:prstGeom>
          <a:noFill/>
        </p:spPr>
        <p:txBody>
          <a:bodyPr wrap="none">
            <a:spAutoFit/>
          </a:bodyPr>
          <a:lstStyle/>
          <a:p>
            <a:pPr>
              <a:defRPr/>
            </a:pPr>
            <a:r>
              <a:t>“My cache says the ip address of www.google.com is 6.6.6.6”</a:t>
            </a:r>
          </a:p>
        </p:txBody>
      </p:sp>
      <p:sp>
        <p:nvSpPr>
          <p:cNvPr id="11" name="TextBox 10"/>
          <p:cNvSpPr txBox="1"/>
          <p:nvPr/>
        </p:nvSpPr>
        <p:spPr>
          <a:xfrm>
            <a:off x="3619669" y="5942875"/>
            <a:ext cx="4056187" cy="757824"/>
          </a:xfrm>
          <a:prstGeom prst="rect">
            <a:avLst/>
          </a:prstGeom>
          <a:noFill/>
        </p:spPr>
        <p:txBody>
          <a:bodyPr wrap="none">
            <a:spAutoFit/>
          </a:bodyPr>
          <a:lstStyle/>
          <a:p>
            <a:pPr>
              <a:defRPr/>
            </a:pPr>
            <a:r>
              <a:t>Attacker will receive all traffic Alice meant to send to www.google.com!</a:t>
            </a:r>
          </a:p>
        </p:txBody>
      </p:sp>
      <p:sp>
        <p:nvSpPr>
          <p:cNvPr id="12" name="TextBox 11"/>
          <p:cNvSpPr txBox="1"/>
          <p:nvPr/>
        </p:nvSpPr>
        <p:spPr>
          <a:xfrm>
            <a:off x="4684247" y="3498573"/>
            <a:ext cx="3715683" cy="763600"/>
          </a:xfrm>
          <a:prstGeom prst="rect">
            <a:avLst/>
          </a:prstGeom>
          <a:noFill/>
        </p:spPr>
        <p:txBody>
          <a:bodyPr wrap="none">
            <a:spAutoFit/>
          </a:bodyPr>
          <a:lstStyle/>
          <a:p>
            <a:pPr>
              <a:defRPr/>
            </a:pPr>
            <a:r>
              <a:t>The attacker can launch a man-in-the-middle attack!</a:t>
            </a:r>
          </a:p>
        </p:txBody>
      </p:sp>
    </p:spTree>
  </p:cSld>
  <p:clrMapOvr>
    <a:masterClrMapping/>
  </p:clrMapOvr>
</p:sld>
</file>

<file path=ppt/slides/slide7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36325"/>
            <a:ext cx="11360800" cy="763600"/>
          </a:xfrm>
          <a:prstGeom prst="rect">
            <a:avLst/>
          </a:prstGeom>
          <a:noFill/>
        </p:spPr>
        <p:txBody>
          <a:bodyPr wrap="none">
            <a:spAutoFit/>
          </a:bodyPr>
          <a:lstStyle/>
          <a:p>
            <a:pPr>
              <a:defRPr/>
            </a:pPr>
            <a:r>
              <a:t>Defense: Source Port Randomization</a:t>
            </a:r>
          </a:p>
        </p:txBody>
      </p:sp>
      <p:sp>
        <p:nvSpPr>
          <p:cNvPr id="3" name="TextBox 2"/>
          <p:cNvSpPr txBox="1"/>
          <p:nvPr/>
        </p:nvSpPr>
        <p:spPr>
          <a:xfrm>
            <a:off x="157094" y="1519749"/>
            <a:ext cx="6677244" cy="4616648"/>
          </a:xfrm>
          <a:prstGeom prst="rect">
            <a:avLst/>
          </a:prstGeom>
          <a:noFill/>
        </p:spPr>
        <p:txBody>
          <a:bodyPr wrap="none">
            <a:spAutoFit/>
          </a:bodyPr>
          <a:lstStyle/>
          <a:p>
            <a:pPr>
              <a:defRPr/>
            </a:pPr>
            <a:r>
              <a:t>Why does the attacker's reply work?</a:t>
            </a:r>
          </a:p>
          <a:p>
            <a:pPr>
              <a:defRPr/>
            </a:pPr>
            <a:r>
              <a:t>The Query ID matches the value in the sender’s request package </a:t>
            </a:r>
          </a:p>
          <a:p>
            <a:pPr>
              <a:defRPr/>
            </a:pPr>
            <a:r>
              <a:t>Randomize the source port of the DNS query</a:t>
            </a:r>
          </a:p>
          <a:p>
            <a:pPr>
              <a:defRPr/>
            </a:pPr>
            <a:r>
              <a:t>The attacker must guess the destination port of the response in addition to the query ID</a:t>
            </a:r>
          </a:p>
          <a:p>
            <a:pPr>
              <a:defRPr/>
            </a:pPr>
            <a:r>
              <a:t>This adds 16 bits of entropy, to total 232 possibilities</a:t>
            </a:r>
          </a:p>
          <a:p>
            <a:pPr>
              <a:defRPr/>
            </a:pPr>
            <a:r>
              <a:t>What is information entropy?  The higher the uncertainty, the harder it is for an attacker to successfully launch an attack</a:t>
            </a:r>
          </a:p>
          <a:p>
            <a:pPr>
              <a:defRPr/>
            </a:pPr>
            <a:r>
              <a:t>Attack now takes several hours</a:t>
            </a:r>
          </a:p>
        </p:txBody>
      </p:sp>
    </p:spTree>
  </p:cSld>
  <p:clrMapOvr>
    <a:masterClrMapping/>
  </p:clrMapOvr>
</p:sld>
</file>

<file path=ppt/slides/slide7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134472"/>
            <a:ext cx="11360800" cy="763600"/>
          </a:xfrm>
          <a:prstGeom prst="rect">
            <a:avLst/>
          </a:prstGeom>
          <a:noFill/>
        </p:spPr>
        <p:txBody>
          <a:bodyPr wrap="none">
            <a:spAutoFit/>
          </a:bodyPr>
          <a:lstStyle/>
          <a:p>
            <a:pPr>
              <a:defRPr/>
            </a:pPr>
            <a:r>
              <a:t>Defense: Glue Validation</a:t>
            </a:r>
          </a:p>
        </p:txBody>
      </p:sp>
      <p:sp>
        <p:nvSpPr>
          <p:cNvPr id="3" name="TextBox 2"/>
          <p:cNvSpPr txBox="1"/>
          <p:nvPr/>
        </p:nvSpPr>
        <p:spPr>
          <a:xfrm>
            <a:off x="4572000" y="3261509"/>
            <a:ext cx="7620000" cy="3242982"/>
          </a:xfrm>
          <a:prstGeom prst="rect">
            <a:avLst/>
          </a:prstGeom>
          <a:noFill/>
        </p:spPr>
        <p:txBody>
          <a:bodyPr wrap="none">
            <a:spAutoFit/>
          </a:bodyPr>
          <a:lstStyle/>
          <a:p>
            <a:pPr>
              <a:defRPr/>
            </a:pPr>
            <a:r>
              <a:t>$ dig +norecurse .photos.google.com @128.42.156.7</a:t>
            </a:r>
          </a:p>
          <a:p>
            <a:pPr>
              <a:defRPr/>
            </a:pPr>
          </a:p>
          <a:p>
            <a:pPr>
              <a:defRPr/>
            </a:pPr>
            <a:r>
              <a:t>;; Got answer:</a:t>
            </a:r>
          </a:p>
          <a:p>
            <a:pPr>
              <a:defRPr/>
            </a:pPr>
            <a:r>
              <a:t>;; -&gt;&gt;HEADER&lt;&lt;- opcode: QUERY, status: NOERROR, id: 26144</a:t>
            </a:r>
          </a:p>
          <a:p>
            <a:pPr>
              <a:defRPr/>
            </a:pPr>
            <a:r>
              <a:t>;; flags: qr; QUERY: 1, ANSWER: 0, AUTHORITY: 13, ADDITIONAL: 27</a:t>
            </a:r>
          </a:p>
          <a:p>
            <a:pPr>
              <a:defRPr/>
            </a:pPr>
          </a:p>
          <a:p>
            <a:pPr>
              <a:defRPr/>
            </a:pPr>
            <a:r>
              <a:t>;; AUTHORITY SECTION:</a:t>
            </a:r>
          </a:p>
          <a:p>
            <a:pPr>
              <a:defRPr/>
            </a:pPr>
            <a:r>
              <a:t>.photos.google.com	172800     IN   NS a.photos.google.com </a:t>
            </a:r>
          </a:p>
          <a:p>
            <a:pPr>
              <a:defRPr/>
            </a:pPr>
            <a:r>
              <a:t>...</a:t>
            </a:r>
          </a:p>
          <a:p>
            <a:pPr>
              <a:defRPr/>
            </a:pPr>
          </a:p>
          <a:p>
            <a:pPr>
              <a:defRPr/>
            </a:pPr>
            <a:r>
              <a:t>;; ADDITIONAL SECTION:</a:t>
            </a:r>
          </a:p>
          <a:p>
            <a:pPr>
              <a:defRPr/>
            </a:pPr>
            <a:r>
              <a:t>a.photos.google.com       172800    IN   A  192.5.6.30</a:t>
            </a:r>
          </a:p>
          <a:p>
            <a:pPr>
              <a:defRPr/>
            </a:pPr>
            <a:r>
              <a:t>...</a:t>
            </a:r>
          </a:p>
        </p:txBody>
      </p:sp>
      <p:sp>
        <p:nvSpPr>
          <p:cNvPr id="4" name="TextBox 3"/>
          <p:cNvSpPr txBox="1"/>
          <p:nvPr/>
        </p:nvSpPr>
        <p:spPr>
          <a:xfrm>
            <a:off x="1170657" y="1039848"/>
            <a:ext cx="9210472" cy="1985159"/>
          </a:xfrm>
          <a:prstGeom prst="rect">
            <a:avLst/>
          </a:prstGeom>
          <a:noFill/>
        </p:spPr>
        <p:txBody>
          <a:bodyPr wrap="none">
            <a:spAutoFit/>
          </a:bodyPr>
          <a:lstStyle/>
          <a:p>
            <a:pPr>
              <a:defRPr/>
            </a:pPr>
            <a:r>
              <a:t>Don’t cache glue records (additional section) as part of DNS lookups</a:t>
            </a:r>
          </a:p>
          <a:p>
            <a:pPr>
              <a:defRPr/>
            </a:pPr>
            <a:r>
              <a:t>They are necessary, since NS records are given in terms of domain names, not IP addresses</a:t>
            </a:r>
          </a:p>
          <a:p>
            <a:pPr>
              <a:defRPr/>
            </a:pPr>
            <a:r>
              <a:t>If you want to cache, you can perform a separate recursive DNS lookup to validate the authority of glue records</a:t>
            </a:r>
          </a:p>
          <a:p>
            <a:pPr>
              <a:defRPr/>
            </a:pPr>
            <a:r>
              <a:t>Issue: This was not implemented by all DNS software</a:t>
            </a:r>
          </a:p>
        </p:txBody>
      </p:sp>
      <p:sp>
        <p:nvSpPr>
          <p:cNvPr id="5" name="TextBox 4"/>
          <p:cNvSpPr txBox="1"/>
          <p:nvPr/>
        </p:nvSpPr>
        <p:spPr>
          <a:xfrm>
            <a:off x="171941" y="3879220"/>
            <a:ext cx="3564729" cy="923330"/>
          </a:xfrm>
          <a:prstGeom prst="rect">
            <a:avLst/>
          </a:prstGeom>
          <a:noFill/>
        </p:spPr>
        <p:txBody>
          <a:bodyPr wrap="none">
            <a:spAutoFit/>
          </a:bodyPr>
          <a:lstStyle/>
          <a:p>
            <a:pPr>
              <a:defRPr/>
            </a:pPr>
            <a:r>
              <a:t>It costs you one extra DNS request, but at least it makes Kaminsky attack impossible</a:t>
            </a:r>
          </a:p>
        </p:txBody>
      </p:sp>
    </p:spTree>
  </p:cSld>
  <p:clrMapOvr>
    <a:masterClrMapping/>
  </p:clrMapOvr>
</p:sld>
</file>

<file path=ppt/slides/slide7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0"/>
            <a:ext cx="11360800" cy="763600"/>
          </a:xfrm>
          <a:prstGeom prst="rect">
            <a:avLst/>
          </a:prstGeom>
          <a:noFill/>
        </p:spPr>
        <p:txBody>
          <a:bodyPr wrap="none">
            <a:spAutoFit/>
          </a:bodyPr>
          <a:lstStyle/>
          <a:p>
            <a:pPr>
              <a:defRPr/>
            </a:pPr>
            <a:r>
              <a:t>DNS Related Attacks and Risks: Summary</a:t>
            </a:r>
          </a:p>
        </p:txBody>
      </p:sp>
      <p:sp>
        <p:nvSpPr>
          <p:cNvPr id="3" name="TextBox 2"/>
          <p:cNvSpPr txBox="1"/>
          <p:nvPr/>
        </p:nvSpPr>
        <p:spPr>
          <a:xfrm>
            <a:off x="415600" y="1290608"/>
            <a:ext cx="11360800" cy="4980652"/>
          </a:xfrm>
          <a:prstGeom prst="rect">
            <a:avLst/>
          </a:prstGeom>
          <a:noFill/>
        </p:spPr>
        <p:txBody>
          <a:bodyPr wrap="none">
            <a:spAutoFit/>
          </a:bodyPr>
          <a:lstStyle/>
          <a:p>
            <a:pPr>
              <a:defRPr/>
            </a:pPr>
            <a:r>
              <a:t>Cache poisoning attack: Send a malicious record to the resolver, which caches the record</a:t>
            </a:r>
          </a:p>
          <a:p>
            <a:pPr>
              <a:defRPr/>
            </a:pPr>
            <a:r>
              <a:t>Causes packets to be sent to the wrong place (e.g. to the attacker, who becomes a MITM)</a:t>
            </a:r>
          </a:p>
          <a:p>
            <a:pPr>
              <a:defRPr/>
            </a:pPr>
            <a:r>
              <a:t>Risk: Malicious name servers</a:t>
            </a:r>
          </a:p>
          <a:p>
            <a:pPr>
              <a:defRPr/>
            </a:pPr>
            <a:r>
              <a:t>Defense: Bailiwick checking: Resolver only accepts records in the name server’s zone</a:t>
            </a:r>
          </a:p>
          <a:p>
            <a:pPr>
              <a:defRPr/>
            </a:pPr>
            <a:r>
              <a:t>Risk: Network attackers</a:t>
            </a:r>
          </a:p>
          <a:p>
            <a:pPr>
              <a:defRPr/>
            </a:pPr>
            <a:r>
              <a:t>MITM attackers can poison the cache without detection</a:t>
            </a:r>
          </a:p>
          <a:p>
            <a:pPr>
              <a:defRPr/>
            </a:pPr>
            <a:r>
              <a:t>On-path attackers can race the legitimate response to poison the cache</a:t>
            </a:r>
          </a:p>
          <a:p>
            <a:pPr>
              <a:defRPr/>
            </a:pPr>
            <a:r>
              <a:t>Off-path attackers must guess the ID field (Defense: Make the ID field random)</a:t>
            </a:r>
          </a:p>
          <a:p>
            <a:pPr>
              <a:defRPr/>
            </a:pPr>
            <a:r>
              <a:t>Kaminsky attack: Query (usually) non-existent domains and put the poisoned record in the additional section (which will still be cached). Lets the off-path attacker try repeatedly until succeeding</a:t>
            </a:r>
          </a:p>
          <a:p>
            <a:pPr>
              <a:defRPr/>
            </a:pPr>
            <a:r>
              <a:t>Defense: Source port randomization (more bits for the off-path attacker to guess)</a:t>
            </a:r>
          </a:p>
        </p:txBody>
      </p:sp>
    </p:spTree>
  </p:cSld>
  <p:clrMapOvr>
    <a:masterClrMapping/>
  </p:clrMapOvr>
</p:sld>
</file>

<file path=ppt/slides/slide7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24117"/>
            <a:ext cx="11360800" cy="763600"/>
          </a:xfrm>
          <a:prstGeom prst="rect">
            <a:avLst/>
          </a:prstGeom>
          <a:noFill/>
        </p:spPr>
        <p:txBody>
          <a:bodyPr wrap="none">
            <a:spAutoFit/>
          </a:bodyPr>
          <a:lstStyle/>
          <a:p>
            <a:pPr>
              <a:defRPr/>
            </a:pPr>
            <a:r>
              <a:t>Cache Poisoning Attack: Response Possibilities</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398080"/>
            <a:ext cx="10515600" cy="4499800"/>
          </a:xfrm>
          <a:prstGeom prst="rect">
            <a:avLst/>
          </a:prstGeom>
          <a:noFill/>
        </p:spPr>
        <p:txBody>
          <a:bodyPr wrap="none">
            <a:spAutoFit/>
          </a:bodyPr>
          <a:lstStyle/>
          <a:p>
            <a:pPr>
              <a:defRPr/>
            </a:pPr>
          </a:p>
        </p:txBody>
      </p:sp>
      <p:sp>
        <p:nvSpPr>
          <p:cNvPr id="3" name="TextBox 2"/>
          <p:cNvSpPr txBox="1"/>
          <p:nvPr/>
        </p:nvSpPr>
        <p:spPr>
          <a:xfrm>
            <a:off x="5531742" y="4012409"/>
            <a:ext cx="899286" cy="468536"/>
          </a:xfrm>
          <a:prstGeom prst="rect">
            <a:avLst/>
          </a:prstGeom>
          <a:noFill/>
        </p:spPr>
        <p:txBody>
          <a:bodyPr wrap="none">
            <a:spAutoFit/>
          </a:bodyPr>
          <a:lstStyle/>
          <a:p>
            <a:pPr>
              <a:defRPr/>
            </a:pPr>
          </a:p>
        </p:txBody>
      </p:sp>
      <p:sp>
        <p:nvSpPr>
          <p:cNvPr id="4" name="TextBox 3"/>
          <p:cNvSpPr txBox="1"/>
          <p:nvPr/>
        </p:nvSpPr>
        <p:spPr>
          <a:xfrm>
            <a:off x="8706952" y="4012409"/>
            <a:ext cx="899286" cy="468536"/>
          </a:xfrm>
          <a:prstGeom prst="rect">
            <a:avLst/>
          </a:prstGeom>
          <a:noFill/>
        </p:spPr>
        <p:txBody>
          <a:bodyPr wrap="none">
            <a:spAutoFit/>
          </a:bodyPr>
          <a:lstStyle/>
          <a:p>
            <a:pPr>
              <a:defRPr/>
            </a:pPr>
          </a:p>
        </p:txBody>
      </p:sp>
      <p:sp>
        <p:nvSpPr>
          <p:cNvPr id="5" name="TextBox 4"/>
          <p:cNvSpPr txBox="1"/>
          <p:nvPr/>
        </p:nvSpPr>
        <p:spPr>
          <a:xfrm>
            <a:off x="838200" y="241650"/>
            <a:ext cx="10515600" cy="942657"/>
          </a:xfrm>
          <a:prstGeom prst="rect">
            <a:avLst/>
          </a:prstGeom>
          <a:noFill/>
        </p:spPr>
        <p:txBody>
          <a:bodyPr wrap="none">
            <a:spAutoFit/>
          </a:bodyPr>
          <a:lstStyle/>
          <a:p>
            <a:pPr>
              <a:defRPr/>
            </a:pPr>
            <a:r>
              <a:t>Euclidean algorithm</a:t>
            </a:r>
          </a:p>
        </p:txBody>
      </p:sp>
    </p:spTree>
  </p:cSld>
  <p:clrMapOvr>
    <a:masterClrMapping/>
  </p:clrMapOvr>
</p:sld>
</file>

<file path=ppt/slides/slide7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15600" y="224117"/>
            <a:ext cx="11360800" cy="763600"/>
          </a:xfrm>
          <a:prstGeom prst="rect">
            <a:avLst/>
          </a:prstGeom>
          <a:noFill/>
        </p:spPr>
        <p:txBody>
          <a:bodyPr wrap="none">
            <a:spAutoFit/>
          </a:bodyPr>
          <a:lstStyle/>
          <a:p>
            <a:pPr>
              <a:defRPr/>
            </a:pPr>
            <a:r>
              <a:t>Kaminsky Attack: Response Possibilities</a:t>
            </a:r>
          </a:p>
        </p:txBody>
      </p:sp>
    </p:spTree>
  </p:cSld>
  <p:clrMapOvr>
    <a:masterClrMapping/>
  </p:clrMapOvr>
</p:sld>
</file>

<file path=ppt/slides/slide7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524000" y="3602039"/>
            <a:ext cx="9144000" cy="1655762"/>
          </a:xfrm>
          <a:prstGeom prst="rect">
            <a:avLst/>
          </a:prstGeom>
          <a:noFill/>
        </p:spPr>
        <p:txBody>
          <a:bodyPr wrap="none">
            <a:spAutoFit/>
          </a:bodyPr>
          <a:lstStyle/>
          <a:p>
            <a:pPr>
              <a:defRPr/>
            </a:pPr>
          </a:p>
          <a:p>
            <a:pPr>
              <a:defRPr/>
            </a:pPr>
          </a:p>
          <a:p>
            <a:pPr>
              <a:defRPr/>
            </a:pPr>
            <a:r>
              <a:t>Week 9, Lecture 2: Introduction to Cryptography</a:t>
            </a:r>
          </a:p>
        </p:txBody>
      </p:sp>
    </p:spTree>
  </p:cSld>
  <p:clrMapOvr>
    <a:masterClrMapping/>
  </p:clrMapOvr>
</p:sld>
</file>

<file path=ppt/slides/slide7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What is Cryptography?</a:t>
            </a:r>
          </a:p>
          <a:p>
            <a:pPr>
              <a:defRPr/>
            </a:pPr>
            <a:r>
              <a:t>Definitions and Cryptography Roadmap</a:t>
            </a:r>
          </a:p>
          <a:p>
            <a:pPr>
              <a:defRPr/>
            </a:pPr>
            <a:r>
              <a:t>Symmetric-Key Encryption</a:t>
            </a:r>
          </a:p>
          <a:p>
            <a:pPr>
              <a:defRPr/>
            </a:pPr>
            <a:r>
              <a:t>Caesar Cipher</a:t>
            </a:r>
          </a:p>
          <a:p>
            <a:pPr>
              <a:defRPr/>
            </a:pPr>
          </a:p>
        </p:txBody>
      </p:sp>
    </p:spTree>
  </p:cSld>
  <p:clrMapOvr>
    <a:masterClrMapping/>
  </p:clrMapOvr>
</p:sld>
</file>

<file path=ppt/slides/slide7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31031"/>
            <a:ext cx="10515600" cy="818739"/>
          </a:xfrm>
          <a:prstGeom prst="rect">
            <a:avLst/>
          </a:prstGeom>
          <a:noFill/>
        </p:spPr>
        <p:txBody>
          <a:bodyPr wrap="none">
            <a:spAutoFit/>
          </a:bodyPr>
          <a:lstStyle/>
          <a:p>
            <a:pPr>
              <a:defRPr/>
            </a:pPr>
            <a:r>
              <a:t>What is cryptography</a:t>
            </a:r>
          </a:p>
        </p:txBody>
      </p:sp>
      <p:sp>
        <p:nvSpPr>
          <p:cNvPr id="3" name="TextBox 2"/>
          <p:cNvSpPr txBox="1"/>
          <p:nvPr/>
        </p:nvSpPr>
        <p:spPr>
          <a:xfrm>
            <a:off x="838200" y="1110532"/>
            <a:ext cx="10515600" cy="1787730"/>
          </a:xfrm>
          <a:prstGeom prst="rect">
            <a:avLst/>
          </a:prstGeom>
          <a:noFill/>
        </p:spPr>
        <p:txBody>
          <a:bodyPr wrap="none">
            <a:spAutoFit/>
          </a:bodyPr>
          <a:lstStyle/>
          <a:p>
            <a:pPr>
              <a:defRPr/>
            </a:pPr>
            <a:r>
              <a:t>Older definition: The study of secure communication over insecure channels</a:t>
            </a:r>
          </a:p>
          <a:p>
            <a:pPr>
              <a:defRPr/>
            </a:pPr>
            <a:r>
              <a:t>Newer definition: Provide rigorous guarantees about the data and computation in the presence of an attacker</a:t>
            </a:r>
          </a:p>
          <a:p>
            <a:pPr>
              <a:defRPr/>
            </a:pPr>
            <a:r>
              <a:t>Not just confidentiality but also integrity and authenticity</a:t>
            </a:r>
          </a:p>
        </p:txBody>
      </p:sp>
      <p:sp>
        <p:nvSpPr>
          <p:cNvPr id="4" name="TextBox 3"/>
          <p:cNvSpPr txBox="1"/>
          <p:nvPr/>
        </p:nvSpPr>
        <p:spPr>
          <a:xfrm>
            <a:off x="1" y="3147500"/>
            <a:ext cx="5324168" cy="3016210"/>
          </a:xfrm>
          <a:prstGeom prst="rect">
            <a:avLst/>
          </a:prstGeom>
          <a:noFill/>
        </p:spPr>
        <p:txBody>
          <a:bodyPr wrap="none">
            <a:spAutoFit/>
          </a:bodyPr>
          <a:lstStyle/>
          <a:p>
            <a:pPr>
              <a:defRPr/>
            </a:pPr>
            <a:r>
              <a:t>Modern cryptography involves a lot of math:</a:t>
            </a:r>
          </a:p>
          <a:p>
            <a:pPr>
              <a:defRPr/>
            </a:pPr>
            <a:r>
              <a:t>Discrete Math</a:t>
            </a:r>
          </a:p>
          <a:p>
            <a:pPr>
              <a:defRPr/>
            </a:pPr>
            <a:r>
              <a:t>Probability Theory</a:t>
            </a:r>
          </a:p>
          <a:p>
            <a:pPr>
              <a:defRPr/>
            </a:pPr>
            <a:r>
              <a:t>Linear Algebra</a:t>
            </a:r>
          </a:p>
          <a:p>
            <a:pPr>
              <a:defRPr/>
            </a:pPr>
            <a:r>
              <a:t>Abstract Algebra</a:t>
            </a:r>
          </a:p>
          <a:p>
            <a:pPr>
              <a:defRPr/>
            </a:pPr>
            <a:r>
              <a:t>Number Theory, and more…</a:t>
            </a:r>
          </a:p>
          <a:p>
            <a:pPr>
              <a:defRPr/>
            </a:pPr>
            <a:r>
              <a:t>We will teach you the basic building blocks of cryptography without going into the details</a:t>
            </a:r>
          </a:p>
        </p:txBody>
      </p:sp>
      <p:sp>
        <p:nvSpPr>
          <p:cNvPr id="5" name="TextBox 4"/>
          <p:cNvSpPr txBox="1"/>
          <p:nvPr/>
        </p:nvSpPr>
        <p:spPr>
          <a:xfrm>
            <a:off x="5834832" y="3147500"/>
            <a:ext cx="6357168" cy="3046988"/>
          </a:xfrm>
          <a:prstGeom prst="rect">
            <a:avLst/>
          </a:prstGeom>
          <a:noFill/>
        </p:spPr>
        <p:txBody>
          <a:bodyPr wrap="none">
            <a:spAutoFit/>
          </a:bodyPr>
          <a:lstStyle/>
          <a:p>
            <a:pPr>
              <a:defRPr/>
            </a:pPr>
            <a:r>
              <a:t>It’s very easy to make a mistake that makes your code insecure</a:t>
            </a:r>
          </a:p>
          <a:p>
            <a:pPr>
              <a:defRPr/>
            </a:pPr>
            <a:r>
              <a:t>Lots of tricky edge cases that we won't cover</a:t>
            </a:r>
          </a:p>
          <a:p>
            <a:pPr>
              <a:defRPr/>
            </a:pPr>
            <a:r>
              <a:t>One small bug could compromise the security of your code (SONY PlayStation 3 Hack)</a:t>
            </a:r>
          </a:p>
          <a:p>
            <a:pPr>
              <a:defRPr/>
            </a:pPr>
          </a:p>
          <a:p>
            <a:pPr>
              <a:defRPr/>
            </a:pPr>
            <a:r>
              <a:t>Never try to write your own cryptographic algorithms:</a:t>
            </a:r>
          </a:p>
          <a:p>
            <a:pPr>
              <a:defRPr/>
            </a:pPr>
            <a:r>
              <a:t>Use existing well-vetted cryptographic libraries</a:t>
            </a:r>
          </a:p>
          <a:p>
            <a:pPr>
              <a:defRPr/>
            </a:pPr>
            <a:r>
              <a:t>This portion of the class is mostly about making you a good consumer of cryptography</a:t>
            </a:r>
          </a:p>
        </p:txBody>
      </p:sp>
    </p:spTree>
  </p:cSld>
  <p:clrMapOvr>
    <a:masterClrMapping/>
  </p:clrMapOvr>
</p:sld>
</file>

<file path=ppt/slides/slide7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What is Cryptography?</a:t>
            </a:r>
          </a:p>
          <a:p>
            <a:pPr>
              <a:defRPr/>
            </a:pPr>
            <a:r>
              <a:t>Definitions and Cryptography Roadmap</a:t>
            </a:r>
          </a:p>
          <a:p>
            <a:pPr>
              <a:defRPr/>
            </a:pPr>
            <a:r>
              <a:t>Symmetric-Key Encryption</a:t>
            </a:r>
          </a:p>
          <a:p>
            <a:pPr>
              <a:defRPr/>
            </a:pPr>
            <a:r>
              <a:t>Caesar Cipher</a:t>
            </a:r>
          </a:p>
          <a:p>
            <a:pPr>
              <a:defRPr/>
            </a:pPr>
          </a:p>
        </p:txBody>
      </p:sp>
    </p:spTree>
  </p:cSld>
  <p:clrMapOvr>
    <a:masterClrMapping/>
  </p:clrMapOvr>
</p:sld>
</file>

<file path=ppt/slides/slide7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31031"/>
            <a:ext cx="10515600" cy="818739"/>
          </a:xfrm>
          <a:prstGeom prst="rect">
            <a:avLst/>
          </a:prstGeom>
          <a:noFill/>
        </p:spPr>
        <p:txBody>
          <a:bodyPr wrap="none">
            <a:spAutoFit/>
          </a:bodyPr>
          <a:lstStyle/>
          <a:p>
            <a:pPr>
              <a:defRPr/>
            </a:pPr>
            <a:r>
              <a:t>Meet Alice, Bob, Eve, and Mallory </a:t>
            </a:r>
          </a:p>
        </p:txBody>
      </p:sp>
      <p:pic>
        <p:nvPicPr>
          <p:cNvPr id="3" name="Picture 2" descr="image.jpg"/>
          <p:cNvPicPr>
            <a:picLocks noChangeAspect="1"/>
          </p:cNvPicPr>
          <p:nvPr/>
        </p:nvPicPr>
        <p:blipFill>
          <a:blip r:embed="rId2"/>
          <a:stretch>
            <a:fillRect/>
          </a:stretch>
        </p:blipFill>
        <p:spPr>
          <a:xfrm>
            <a:off x="2696497" y="3365229"/>
            <a:ext cx="6799006" cy="3445453"/>
          </a:xfrm>
          <a:prstGeom prst="rect">
            <a:avLst/>
          </a:prstGeom>
        </p:spPr>
      </p:pic>
      <p:sp>
        <p:nvSpPr>
          <p:cNvPr id="4" name="TextBox 3"/>
          <p:cNvSpPr txBox="1"/>
          <p:nvPr/>
        </p:nvSpPr>
        <p:spPr>
          <a:xfrm>
            <a:off x="485082" y="1087682"/>
            <a:ext cx="10515600" cy="2277547"/>
          </a:xfrm>
          <a:prstGeom prst="rect">
            <a:avLst/>
          </a:prstGeom>
          <a:noFill/>
        </p:spPr>
        <p:txBody>
          <a:bodyPr wrap="none">
            <a:spAutoFit/>
          </a:bodyPr>
          <a:lstStyle/>
          <a:p>
            <a:pPr>
              <a:defRPr/>
            </a:pPr>
            <a:r>
              <a:t>Alice and Bob: The main characters trying to send messages to each other over an insecure communication channel </a:t>
            </a:r>
          </a:p>
          <a:p>
            <a:pPr>
              <a:defRPr/>
            </a:pPr>
            <a:r>
              <a:t>Eve: A passive attacker (eavesdropper) who can observe and read data sent over the channel, but cannot modify it</a:t>
            </a:r>
          </a:p>
          <a:p>
            <a:pPr>
              <a:defRPr/>
            </a:pPr>
            <a:r>
              <a:t>Mallory: An active attacker (man-in-the-middle) who can intercept, read, modify, and even inject data sent over the channel</a:t>
            </a:r>
          </a:p>
        </p:txBody>
      </p:sp>
    </p:spTree>
  </p:cSld>
  <p:clrMapOvr>
    <a:masterClrMapping/>
  </p:clrMapOvr>
</p:sld>
</file>

<file path=ppt/slides/slide7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31031"/>
            <a:ext cx="10515600" cy="818739"/>
          </a:xfrm>
          <a:prstGeom prst="rect">
            <a:avLst/>
          </a:prstGeom>
          <a:noFill/>
        </p:spPr>
        <p:txBody>
          <a:bodyPr wrap="none">
            <a:spAutoFit/>
          </a:bodyPr>
          <a:lstStyle/>
          <a:p>
            <a:pPr>
              <a:defRPr/>
            </a:pPr>
            <a:r>
              <a:t>Meet Alice, Bob, Eve, and Mallory </a:t>
            </a:r>
          </a:p>
        </p:txBody>
      </p:sp>
      <p:pic>
        <p:nvPicPr>
          <p:cNvPr id="3" name="Picture 2" descr="image.jpg"/>
          <p:cNvPicPr>
            <a:picLocks noChangeAspect="1"/>
          </p:cNvPicPr>
          <p:nvPr/>
        </p:nvPicPr>
        <p:blipFill>
          <a:blip r:embed="rId2"/>
          <a:stretch>
            <a:fillRect/>
          </a:stretch>
        </p:blipFill>
        <p:spPr>
          <a:xfrm>
            <a:off x="6762136" y="2072148"/>
            <a:ext cx="5356123" cy="2853813"/>
          </a:xfrm>
          <a:prstGeom prst="rect">
            <a:avLst/>
          </a:prstGeom>
        </p:spPr>
      </p:pic>
      <p:sp>
        <p:nvSpPr>
          <p:cNvPr id="4" name="TextBox 3"/>
          <p:cNvSpPr txBox="1"/>
          <p:nvPr/>
        </p:nvSpPr>
        <p:spPr>
          <a:xfrm>
            <a:off x="484238" y="1074308"/>
            <a:ext cx="6094770" cy="5355312"/>
          </a:xfrm>
          <a:prstGeom prst="rect">
            <a:avLst/>
          </a:prstGeom>
          <a:noFill/>
        </p:spPr>
        <p:txBody>
          <a:bodyPr wrap="none">
            <a:spAutoFit/>
          </a:bodyPr>
          <a:lstStyle/>
          <a:p>
            <a:pPr>
              <a:defRPr/>
            </a:pPr>
            <a:r>
              <a:t>We often describe cryptographic problems using a common cast of characters (Alice and Bob)</a:t>
            </a:r>
          </a:p>
          <a:p>
            <a:pPr>
              <a:defRPr/>
            </a:pPr>
          </a:p>
          <a:p>
            <a:pPr>
              <a:defRPr/>
            </a:pPr>
            <a:r>
              <a:t>For example:</a:t>
            </a:r>
          </a:p>
          <a:p>
            <a:pPr>
              <a:defRPr/>
            </a:pPr>
            <a:r>
              <a:t>Alice wants to send a message to Bob.</a:t>
            </a:r>
          </a:p>
          <a:p>
            <a:pPr>
              <a:defRPr/>
            </a:pPr>
            <a:r>
              <a:t>However, Eve is going to eavesdrop on the communication channel.</a:t>
            </a:r>
          </a:p>
          <a:p>
            <a:pPr>
              <a:defRPr/>
            </a:pPr>
            <a:r>
              <a:t>How does Alice send the message to Bob without Eve learning about the message? </a:t>
            </a:r>
          </a:p>
          <a:p>
            <a:pPr>
              <a:defRPr/>
            </a:pPr>
          </a:p>
          <a:p>
            <a:pPr>
              <a:defRPr/>
            </a:pPr>
            <a:r>
              <a:t>Another example:</a:t>
            </a:r>
          </a:p>
          <a:p>
            <a:pPr>
              <a:defRPr/>
            </a:pPr>
            <a:r>
              <a:t>Bob wants to send a message to Alice.</a:t>
            </a:r>
          </a:p>
          <a:p>
            <a:pPr>
              <a:defRPr/>
            </a:pPr>
            <a:r>
              <a:t>However, Mallory is going to tamper with the communication channel.</a:t>
            </a:r>
          </a:p>
          <a:p>
            <a:pPr>
              <a:defRPr/>
            </a:pPr>
            <a:r>
              <a:t>How does Bob send the message to Alice without Mallory changing the message?</a:t>
            </a:r>
          </a:p>
        </p:txBody>
      </p:sp>
    </p:spTree>
  </p:cSld>
  <p:clrMapOvr>
    <a:masterClrMapping/>
  </p:clrMapOvr>
</p:sld>
</file>

<file path=ppt/slides/slide7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10268"/>
            <a:ext cx="10515600" cy="822120"/>
          </a:xfrm>
          <a:prstGeom prst="rect">
            <a:avLst/>
          </a:prstGeom>
          <a:noFill/>
        </p:spPr>
        <p:txBody>
          <a:bodyPr wrap="none">
            <a:spAutoFit/>
          </a:bodyPr>
          <a:lstStyle/>
          <a:p>
            <a:pPr>
              <a:defRPr/>
            </a:pPr>
            <a:r>
              <a:t>Three Goals of Cryptography</a:t>
            </a:r>
          </a:p>
        </p:txBody>
      </p:sp>
      <p:sp>
        <p:nvSpPr>
          <p:cNvPr id="3" name="TextBox 2"/>
          <p:cNvSpPr txBox="1"/>
          <p:nvPr/>
        </p:nvSpPr>
        <p:spPr>
          <a:xfrm>
            <a:off x="619432" y="1583863"/>
            <a:ext cx="10953136" cy="3690273"/>
          </a:xfrm>
          <a:prstGeom prst="rect">
            <a:avLst/>
          </a:prstGeom>
          <a:noFill/>
        </p:spPr>
        <p:txBody>
          <a:bodyPr wrap="none">
            <a:spAutoFit/>
          </a:bodyPr>
          <a:lstStyle/>
          <a:p>
            <a:pPr>
              <a:defRPr/>
            </a:pPr>
            <a:r>
              <a:t>In cryptography, there are three common properties that we want on our data</a:t>
            </a:r>
          </a:p>
          <a:p>
            <a:pPr>
              <a:defRPr/>
            </a:pPr>
            <a:r>
              <a:t>Confidentiality: An adversary cannot read our messages</a:t>
            </a:r>
          </a:p>
          <a:p>
            <a:pPr>
              <a:defRPr/>
            </a:pPr>
            <a:r>
              <a:t>Integrity: An adversary cannot change our messages without being detected</a:t>
            </a:r>
          </a:p>
          <a:p>
            <a:pPr>
              <a:defRPr/>
            </a:pPr>
            <a:r>
              <a:t>Authenticity: I can prove that this message came from the person who claims to have written it</a:t>
            </a:r>
          </a:p>
          <a:p>
            <a:pPr>
              <a:defRPr/>
            </a:pPr>
            <a:r>
              <a:t>Integrity and authenticity are closely related properties:</a:t>
            </a:r>
          </a:p>
          <a:p>
            <a:pPr>
              <a:defRPr/>
            </a:pPr>
            <a:r>
              <a:t>Before I can prove that a message came from a certain person, I have to prove that the message wasn’t changed!</a:t>
            </a:r>
          </a:p>
          <a:p>
            <a:pPr>
              <a:defRPr/>
            </a:pPr>
            <a:r>
              <a:t>But they’re not identical properties. Later we’ll see some edge cases</a:t>
            </a:r>
          </a:p>
        </p:txBody>
      </p:sp>
    </p:spTree>
  </p:cSld>
  <p:clrMapOvr>
    <a:masterClrMapping/>
  </p:clrMapOvr>
</p:sld>
</file>

<file path=ppt/slides/slide7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76635"/>
            <a:ext cx="10515600" cy="704133"/>
          </a:xfrm>
          <a:prstGeom prst="rect">
            <a:avLst/>
          </a:prstGeom>
          <a:noFill/>
        </p:spPr>
        <p:txBody>
          <a:bodyPr wrap="none">
            <a:spAutoFit/>
          </a:bodyPr>
          <a:lstStyle/>
          <a:p>
            <a:pPr>
              <a:defRPr/>
            </a:pPr>
            <a:r>
              <a:t>Keys</a:t>
            </a:r>
          </a:p>
        </p:txBody>
      </p:sp>
      <p:sp>
        <p:nvSpPr>
          <p:cNvPr id="3" name="TextBox 2"/>
          <p:cNvSpPr txBox="1"/>
          <p:nvPr/>
        </p:nvSpPr>
        <p:spPr>
          <a:xfrm>
            <a:off x="100781" y="1434795"/>
            <a:ext cx="11990438" cy="2274426"/>
          </a:xfrm>
          <a:prstGeom prst="rect">
            <a:avLst/>
          </a:prstGeom>
          <a:noFill/>
        </p:spPr>
        <p:txBody>
          <a:bodyPr wrap="none">
            <a:spAutoFit/>
          </a:bodyPr>
          <a:lstStyle/>
          <a:p>
            <a:pPr>
              <a:defRPr/>
            </a:pPr>
            <a:r>
              <a:t>The most basic building block of any cryptographic scheme: The key</a:t>
            </a:r>
          </a:p>
          <a:p>
            <a:pPr>
              <a:defRPr/>
            </a:pPr>
            <a:r>
              <a:t>We can use the key in our algorithms to secure messages</a:t>
            </a:r>
          </a:p>
          <a:p>
            <a:pPr>
              <a:defRPr/>
            </a:pPr>
            <a:r>
              <a:t>Two models of keys:</a:t>
            </a:r>
          </a:p>
          <a:p>
            <a:pPr>
              <a:defRPr/>
            </a:pPr>
            <a:r>
              <a:t>Symmetric key model: Alice and Bob both know the value of the same secret key</a:t>
            </a:r>
          </a:p>
          <a:p>
            <a:pPr>
              <a:defRPr/>
            </a:pPr>
            <a:r>
              <a:t>Asymmetric key model: A user has two keys, a private key and a public key</a:t>
            </a:r>
          </a:p>
        </p:txBody>
      </p:sp>
      <p:pic>
        <p:nvPicPr>
          <p:cNvPr id="4" name="Picture 3" descr="image.png"/>
          <p:cNvPicPr>
            <a:picLocks noChangeAspect="1"/>
          </p:cNvPicPr>
          <p:nvPr/>
        </p:nvPicPr>
        <p:blipFill>
          <a:blip r:embed="rId2"/>
          <a:stretch>
            <a:fillRect/>
          </a:stretch>
        </p:blipFill>
        <p:spPr>
          <a:xfrm>
            <a:off x="197720" y="3951440"/>
            <a:ext cx="5213693" cy="2468880"/>
          </a:xfrm>
          <a:prstGeom prst="rect">
            <a:avLst/>
          </a:prstGeom>
        </p:spPr>
      </p:pic>
      <p:pic>
        <p:nvPicPr>
          <p:cNvPr id="5" name="Picture 4" descr="image.png"/>
          <p:cNvPicPr>
            <a:picLocks noChangeAspect="1"/>
          </p:cNvPicPr>
          <p:nvPr/>
        </p:nvPicPr>
        <p:blipFill>
          <a:blip r:embed="rId3"/>
          <a:stretch>
            <a:fillRect/>
          </a:stretch>
        </p:blipFill>
        <p:spPr>
          <a:xfrm>
            <a:off x="6636772" y="3951440"/>
            <a:ext cx="5268406" cy="2468880"/>
          </a:xfrm>
          <a:prstGeom prst="rect">
            <a:avLst/>
          </a:prstGeom>
        </p:spPr>
      </p:pic>
    </p:spTree>
  </p:cSld>
  <p:clrMapOvr>
    <a:masterClrMapping/>
  </p:clrMapOvr>
</p:sld>
</file>

<file path=ppt/slides/slide7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76635"/>
            <a:ext cx="10515600" cy="704133"/>
          </a:xfrm>
          <a:prstGeom prst="rect">
            <a:avLst/>
          </a:prstGeom>
          <a:noFill/>
        </p:spPr>
        <p:txBody>
          <a:bodyPr wrap="none">
            <a:spAutoFit/>
          </a:bodyPr>
          <a:lstStyle/>
          <a:p>
            <a:pPr>
              <a:defRPr/>
            </a:pPr>
            <a:r>
              <a:t>Security Principle: Kerckhoff’s Principle</a:t>
            </a:r>
          </a:p>
        </p:txBody>
      </p:sp>
      <p:sp>
        <p:nvSpPr>
          <p:cNvPr id="3" name="TextBox 2"/>
          <p:cNvSpPr txBox="1"/>
          <p:nvPr/>
        </p:nvSpPr>
        <p:spPr>
          <a:xfrm>
            <a:off x="196183" y="1270245"/>
            <a:ext cx="6691313" cy="5309146"/>
          </a:xfrm>
          <a:prstGeom prst="rect">
            <a:avLst/>
          </a:prstGeom>
          <a:noFill/>
        </p:spPr>
        <p:txBody>
          <a:bodyPr wrap="none">
            <a:spAutoFit/>
          </a:bodyPr>
          <a:lstStyle/>
          <a:p>
            <a:pPr>
              <a:defRPr/>
            </a:pPr>
            <a:r>
              <a:t>Kerckhoff’s principle says:</a:t>
            </a:r>
          </a:p>
          <a:p>
            <a:pPr>
              <a:defRPr/>
            </a:pPr>
            <a:r>
              <a:t>Cryptosystems should remain secure even when the attacker knows all internal details of the system</a:t>
            </a:r>
          </a:p>
          <a:p>
            <a:pPr>
              <a:defRPr/>
            </a:pPr>
            <a:r>
              <a:t>The key should be the only thing that must be kept secret</a:t>
            </a:r>
          </a:p>
          <a:p>
            <a:pPr>
              <a:defRPr/>
            </a:pPr>
            <a:r>
              <a:t>The system should be designed to make it easy to change keys that are leaked (or suspected to be leaked)</a:t>
            </a:r>
          </a:p>
          <a:p>
            <a:pPr>
              <a:defRPr/>
            </a:pPr>
            <a:r>
              <a:t>If your secrets are leaked, it is usually a lot easier to change the key than to replace every instance of the running software</a:t>
            </a:r>
          </a:p>
          <a:p>
            <a:pPr>
              <a:defRPr/>
            </a:pPr>
            <a:r>
              <a:t>Our assumption: The attacker knows all the algorithms we use. The only information the attacker is missing is the secret key(s).</a:t>
            </a:r>
          </a:p>
          <a:p>
            <a:pPr>
              <a:defRPr/>
            </a:pPr>
            <a:r>
              <a:t>This principle is closely related to Shannon’s Maxim:</a:t>
            </a:r>
          </a:p>
          <a:p>
            <a:pPr>
              <a:defRPr/>
            </a:pPr>
            <a:r>
              <a:t>"one ought to design systems under the assumption that the enemy will immediately gain full familiarity with them"</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78759"/>
            <a:ext cx="10515600" cy="988454"/>
          </a:xfrm>
          <a:prstGeom prst="rect">
            <a:avLst/>
          </a:prstGeom>
          <a:noFill/>
        </p:spPr>
        <p:txBody>
          <a:bodyPr wrap="none">
            <a:spAutoFit/>
          </a:bodyPr>
          <a:lstStyle/>
          <a:p>
            <a:pPr>
              <a:defRPr/>
            </a:pPr>
            <a:r>
              <a:t>Euclidean algorithm</a:t>
            </a:r>
          </a:p>
        </p:txBody>
      </p:sp>
      <p:sp>
        <p:nvSpPr>
          <p:cNvPr id="3" name="TextBox 2"/>
          <p:cNvSpPr txBox="1"/>
          <p:nvPr/>
        </p:nvSpPr>
        <p:spPr>
          <a:xfrm>
            <a:off x="778374" y="5680693"/>
            <a:ext cx="10575426" cy="830997"/>
          </a:xfrm>
          <a:prstGeom prst="rect">
            <a:avLst/>
          </a:prstGeom>
          <a:noFill/>
        </p:spPr>
        <p:txBody>
          <a:bodyPr wrap="none">
            <a:spAutoFit/>
          </a:bodyPr>
          <a:lstStyle/>
          <a:p>
            <a:pPr>
              <a:defRPr/>
            </a:pPr>
            <a:r>
              <a:t>Note: very efficient method even for long numbers  The complexity grows linearly with the number of bits </a:t>
            </a:r>
          </a:p>
        </p:txBody>
      </p:sp>
      <p:pic>
        <p:nvPicPr>
          <p:cNvPr id="4" name="Picture 3" descr="image.png"/>
          <p:cNvPicPr>
            <a:picLocks noChangeAspect="1"/>
          </p:cNvPicPr>
          <p:nvPr/>
        </p:nvPicPr>
        <p:blipFill>
          <a:blip r:embed="rId2"/>
          <a:stretch>
            <a:fillRect/>
          </a:stretch>
        </p:blipFill>
        <p:spPr>
          <a:xfrm>
            <a:off x="6488493" y="1092524"/>
            <a:ext cx="5581650" cy="4286250"/>
          </a:xfrm>
          <a:prstGeom prst="rect">
            <a:avLst/>
          </a:prstGeom>
        </p:spPr>
      </p:pic>
    </p:spTree>
  </p:cSld>
  <p:clrMapOvr>
    <a:masterClrMapping/>
  </p:clrMapOvr>
</p:sld>
</file>

<file path=ppt/slides/slide7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Confidentiality</a:t>
            </a:r>
          </a:p>
        </p:txBody>
      </p:sp>
      <p:sp>
        <p:nvSpPr>
          <p:cNvPr id="3" name="TextBox 2"/>
          <p:cNvSpPr txBox="1"/>
          <p:nvPr/>
        </p:nvSpPr>
        <p:spPr>
          <a:xfrm>
            <a:off x="838200" y="1148521"/>
            <a:ext cx="10515600" cy="3223234"/>
          </a:xfrm>
          <a:prstGeom prst="rect">
            <a:avLst/>
          </a:prstGeom>
          <a:noFill/>
        </p:spPr>
        <p:txBody>
          <a:bodyPr wrap="none">
            <a:spAutoFit/>
          </a:bodyPr>
          <a:lstStyle/>
          <a:p>
            <a:pPr>
              <a:defRPr/>
            </a:pPr>
            <a:r>
              <a:t>Confidentiality: An adversary cannot read our messages</a:t>
            </a:r>
          </a:p>
          <a:p>
            <a:pPr>
              <a:defRPr/>
            </a:pPr>
            <a:r>
              <a:t>Schemes provide confidentiality by encrypting messages</a:t>
            </a:r>
          </a:p>
          <a:p>
            <a:pPr>
              <a:defRPr/>
            </a:pPr>
            <a:r>
              <a:t>Analogy: Locking and unlocking the message</a:t>
            </a:r>
          </a:p>
          <a:p>
            <a:pPr>
              <a:defRPr/>
            </a:pPr>
            <a:r>
              <a:t>Alice uses the key to lock (encrypt) the message (plaintext) in a box</a:t>
            </a:r>
          </a:p>
          <a:p>
            <a:pPr>
              <a:defRPr/>
            </a:pPr>
            <a:r>
              <a:t>Alice sends the locked message (ciphertext) over the insecure channel</a:t>
            </a:r>
          </a:p>
          <a:p>
            <a:pPr>
              <a:defRPr/>
            </a:pPr>
            <a:r>
              <a:t>Eve sees the locked box, but cannot access the message without the key</a:t>
            </a:r>
          </a:p>
          <a:p>
            <a:pPr>
              <a:defRPr/>
            </a:pPr>
            <a:r>
              <a:t>Bob receives the locked message and uses the key to unlock (decrypt) the message</a:t>
            </a:r>
          </a:p>
        </p:txBody>
      </p:sp>
    </p:spTree>
  </p:cSld>
  <p:clrMapOvr>
    <a:masterClrMapping/>
  </p:clrMapOvr>
</p:sld>
</file>

<file path=ppt/slides/slide7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65674"/>
            <a:ext cx="10515600" cy="755752"/>
          </a:xfrm>
          <a:prstGeom prst="rect">
            <a:avLst/>
          </a:prstGeom>
          <a:noFill/>
        </p:spPr>
        <p:txBody>
          <a:bodyPr wrap="none">
            <a:spAutoFit/>
          </a:bodyPr>
          <a:lstStyle/>
          <a:p>
            <a:pPr>
              <a:defRPr/>
            </a:pPr>
            <a:r>
              <a:t>Integrity (and Authenticity)</a:t>
            </a:r>
          </a:p>
        </p:txBody>
      </p:sp>
      <p:sp>
        <p:nvSpPr>
          <p:cNvPr id="3" name="TextBox 2"/>
          <p:cNvSpPr txBox="1"/>
          <p:nvPr/>
        </p:nvSpPr>
        <p:spPr>
          <a:xfrm>
            <a:off x="348301" y="922839"/>
            <a:ext cx="11495398" cy="3108085"/>
          </a:xfrm>
          <a:prstGeom prst="rect">
            <a:avLst/>
          </a:prstGeom>
          <a:noFill/>
        </p:spPr>
        <p:txBody>
          <a:bodyPr wrap="none">
            <a:spAutoFit/>
          </a:bodyPr>
          <a:lstStyle/>
          <a:p>
            <a:pPr>
              <a:defRPr/>
            </a:pPr>
            <a:r>
              <a:t>Integrity: An adversary cannot change our messages without being detected.</a:t>
            </a:r>
          </a:p>
          <a:p>
            <a:pPr>
              <a:defRPr/>
            </a:pPr>
            <a:r>
              <a:t>Schemes provide integrity by adding a tag or signature on messages</a:t>
            </a:r>
          </a:p>
          <a:p>
            <a:pPr>
              <a:defRPr/>
            </a:pPr>
            <a:r>
              <a:t>Analogy: Adding a seal on the message</a:t>
            </a:r>
          </a:p>
          <a:p>
            <a:pPr>
              <a:defRPr/>
            </a:pPr>
            <a:r>
              <a:t>Alice uses the key to add a special seal on the message (e.g. puts tape on the envelope)</a:t>
            </a:r>
          </a:p>
          <a:p>
            <a:pPr>
              <a:defRPr/>
            </a:pPr>
            <a:r>
              <a:t>Alice sends the message and the seal over the insecure channel</a:t>
            </a:r>
          </a:p>
          <a:p>
            <a:pPr>
              <a:defRPr/>
            </a:pPr>
            <a:r>
              <a:t>If Mallory tampers with the message, she’ll break the seal (e.g. break the tape on the envelope)</a:t>
            </a:r>
          </a:p>
          <a:p>
            <a:pPr>
              <a:defRPr/>
            </a:pPr>
            <a:r>
              <a:t>Without the key, Mallory cannot create her own seal</a:t>
            </a:r>
          </a:p>
          <a:p>
            <a:pPr>
              <a:defRPr/>
            </a:pPr>
            <a:r>
              <a:t>Bob receives the message and the seal and checks that the seal has not been broken</a:t>
            </a:r>
          </a:p>
        </p:txBody>
      </p:sp>
    </p:spTree>
  </p:cSld>
  <p:clrMapOvr>
    <a:masterClrMapping/>
  </p:clrMapOvr>
</p:sld>
</file>

<file path=ppt/slides/slide7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032387"/>
            <a:ext cx="10515600" cy="2813103"/>
          </a:xfrm>
          <a:prstGeom prst="rect">
            <a:avLst/>
          </a:prstGeom>
          <a:noFill/>
        </p:spPr>
        <p:txBody>
          <a:bodyPr wrap="none">
            <a:spAutoFit/>
          </a:bodyPr>
          <a:lstStyle/>
          <a:p>
            <a:pPr>
              <a:defRPr/>
            </a:pPr>
            <a:r>
              <a:t>Schemes provide integrity by adding a tag or signature on messages</a:t>
            </a:r>
          </a:p>
          <a:p>
            <a:pPr>
              <a:defRPr/>
            </a:pPr>
            <a:r>
              <a:t>Alice uses the key to generate a special tag for the message</a:t>
            </a:r>
          </a:p>
          <a:p>
            <a:pPr>
              <a:defRPr/>
            </a:pPr>
            <a:r>
              <a:t>Alice sends the message and the tag over the insecure channel</a:t>
            </a:r>
          </a:p>
          <a:p>
            <a:pPr>
              <a:defRPr/>
            </a:pPr>
            <a:r>
              <a:t>If Mallory tampers with the message, the tag will no longer be valid</a:t>
            </a:r>
          </a:p>
          <a:p>
            <a:pPr>
              <a:defRPr/>
            </a:pPr>
            <a:r>
              <a:t>Bob receives the message and the tag and checks that the tag is still valid</a:t>
            </a:r>
          </a:p>
          <a:p>
            <a:pPr>
              <a:defRPr/>
            </a:pPr>
            <a:r>
              <a:t>More on Integrity and Authenticity in a future lecture</a:t>
            </a:r>
          </a:p>
        </p:txBody>
      </p:sp>
      <p:sp>
        <p:nvSpPr>
          <p:cNvPr id="3" name="TextBox 2"/>
          <p:cNvSpPr txBox="1"/>
          <p:nvPr/>
        </p:nvSpPr>
        <p:spPr>
          <a:xfrm>
            <a:off x="838200" y="165674"/>
            <a:ext cx="10515600" cy="755752"/>
          </a:xfrm>
          <a:prstGeom prst="rect">
            <a:avLst/>
          </a:prstGeom>
          <a:noFill/>
        </p:spPr>
        <p:txBody>
          <a:bodyPr wrap="none">
            <a:spAutoFit/>
          </a:bodyPr>
          <a:lstStyle/>
          <a:p>
            <a:pPr>
              <a:defRPr/>
            </a:pPr>
            <a:r>
              <a:t>Integrity (and Authenticity)</a:t>
            </a:r>
          </a:p>
        </p:txBody>
      </p:sp>
    </p:spTree>
  </p:cSld>
  <p:clrMapOvr>
    <a:masterClrMapping/>
  </p:clrMapOvr>
</p:sld>
</file>

<file path=ppt/slides/slide7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65674"/>
            <a:ext cx="10515600" cy="755752"/>
          </a:xfrm>
          <a:prstGeom prst="rect">
            <a:avLst/>
          </a:prstGeom>
          <a:noFill/>
        </p:spPr>
        <p:txBody>
          <a:bodyPr wrap="none">
            <a:spAutoFit/>
          </a:bodyPr>
          <a:lstStyle/>
          <a:p>
            <a:pPr>
              <a:defRPr/>
            </a:pPr>
            <a:r>
              <a:t>Threat Models</a:t>
            </a:r>
          </a:p>
        </p:txBody>
      </p:sp>
      <p:sp>
        <p:nvSpPr>
          <p:cNvPr id="3" name="TextBox 2"/>
          <p:cNvSpPr txBox="1"/>
          <p:nvPr/>
        </p:nvSpPr>
        <p:spPr>
          <a:xfrm>
            <a:off x="707319" y="1157400"/>
            <a:ext cx="10646481" cy="1677300"/>
          </a:xfrm>
          <a:prstGeom prst="rect">
            <a:avLst/>
          </a:prstGeom>
          <a:noFill/>
        </p:spPr>
        <p:txBody>
          <a:bodyPr wrap="none">
            <a:spAutoFit/>
          </a:bodyPr>
          <a:lstStyle/>
          <a:p>
            <a:pPr>
              <a:defRPr/>
            </a:pPr>
            <a:r>
              <a:t>What if Eve can do more than eavesdrop?</a:t>
            </a:r>
          </a:p>
          <a:p>
            <a:pPr>
              <a:defRPr/>
            </a:pPr>
            <a:r>
              <a:t>Real-world schemes are often vulnerable to more sophisticated attackers, so cryptographers have created more sophisticated threat models too</a:t>
            </a:r>
          </a:p>
          <a:p>
            <a:pPr>
              <a:defRPr/>
            </a:pPr>
            <a:r>
              <a:t>Some threat models for analyzing confidentiality:</a:t>
            </a:r>
          </a:p>
        </p:txBody>
      </p:sp>
    </p:spTree>
  </p:cSld>
  <p:clrMapOvr>
    <a:masterClrMapping/>
  </p:clrMapOvr>
</p:sld>
</file>

<file path=ppt/slides/slide7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65674"/>
            <a:ext cx="10515600" cy="755752"/>
          </a:xfrm>
          <a:prstGeom prst="rect">
            <a:avLst/>
          </a:prstGeom>
          <a:noFill/>
        </p:spPr>
        <p:txBody>
          <a:bodyPr wrap="none">
            <a:spAutoFit/>
          </a:bodyPr>
          <a:lstStyle/>
          <a:p>
            <a:pPr>
              <a:defRPr/>
            </a:pPr>
            <a:r>
              <a:t>Threat Models</a:t>
            </a:r>
          </a:p>
        </p:txBody>
      </p:sp>
      <p:sp>
        <p:nvSpPr>
          <p:cNvPr id="3" name="TextBox 2"/>
          <p:cNvSpPr txBox="1"/>
          <p:nvPr/>
        </p:nvSpPr>
        <p:spPr>
          <a:xfrm>
            <a:off x="0" y="1270795"/>
            <a:ext cx="12192000" cy="1929605"/>
          </a:xfrm>
          <a:prstGeom prst="rect">
            <a:avLst/>
          </a:prstGeom>
          <a:noFill/>
        </p:spPr>
        <p:txBody>
          <a:bodyPr wrap="none">
            <a:spAutoFit/>
          </a:bodyPr>
          <a:lstStyle/>
          <a:p>
            <a:pPr>
              <a:defRPr/>
            </a:pPr>
            <a:r>
              <a:t>In this class, we’ll focus primarily on chosen plaintext attacks, for simplicity</a:t>
            </a:r>
          </a:p>
          <a:p>
            <a:pPr>
              <a:defRPr/>
            </a:pPr>
            <a:r>
              <a:t>In practice, cryptographers use the chosen plaintext-ciphertext model</a:t>
            </a:r>
          </a:p>
          <a:p>
            <a:pPr>
              <a:defRPr/>
            </a:pPr>
            <a:r>
              <a:t>It’s the most powerful</a:t>
            </a:r>
          </a:p>
          <a:p>
            <a:pPr>
              <a:defRPr/>
            </a:pPr>
            <a:r>
              <a:t>It can actually be defended against</a:t>
            </a:r>
          </a:p>
        </p:txBody>
      </p:sp>
    </p:spTree>
  </p:cSld>
  <p:clrMapOvr>
    <a:masterClrMapping/>
  </p:clrMapOvr>
</p:sld>
</file>

<file path=ppt/slides/slide7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41779" y="5310469"/>
            <a:ext cx="4788086" cy="1439244"/>
          </a:xfrm>
          <a:prstGeom prst="rect">
            <a:avLst/>
          </a:prstGeom>
          <a:noFill/>
        </p:spPr>
        <p:txBody>
          <a:bodyPr wrap="none">
            <a:spAutoFit/>
          </a:bodyPr>
          <a:lstStyle/>
          <a:p>
            <a:pPr>
              <a:defRPr/>
            </a:pPr>
            <a:r>
              <a:t>Hash functions</a:t>
            </a:r>
          </a:p>
          <a:p>
            <a:pPr>
              <a:defRPr/>
            </a:pPr>
            <a:r>
              <a:t>Pseudorandom number generators</a:t>
            </a:r>
          </a:p>
          <a:p>
            <a:pPr>
              <a:defRPr/>
            </a:pPr>
            <a:r>
              <a:t>Public key exchange (e.g. Diffie-Hellman)</a:t>
            </a:r>
          </a:p>
        </p:txBody>
      </p:sp>
      <p:sp>
        <p:nvSpPr>
          <p:cNvPr id="3" name="TextBox 2"/>
          <p:cNvSpPr txBox="1"/>
          <p:nvPr/>
        </p:nvSpPr>
        <p:spPr>
          <a:xfrm>
            <a:off x="6396210" y="5760801"/>
            <a:ext cx="4422750" cy="538579"/>
          </a:xfrm>
          <a:prstGeom prst="rect">
            <a:avLst/>
          </a:prstGeom>
          <a:noFill/>
        </p:spPr>
        <p:txBody>
          <a:bodyPr wrap="none">
            <a:spAutoFit/>
          </a:bodyPr>
          <a:lstStyle/>
          <a:p>
            <a:pPr>
              <a:defRPr/>
            </a:pPr>
            <a:r>
              <a:t>Key management (certificates)</a:t>
            </a:r>
          </a:p>
        </p:txBody>
      </p:sp>
      <p:sp>
        <p:nvSpPr>
          <p:cNvPr id="4" name="TextBox 3"/>
          <p:cNvSpPr txBox="1"/>
          <p:nvPr/>
        </p:nvSpPr>
        <p:spPr>
          <a:xfrm>
            <a:off x="838200" y="365126"/>
            <a:ext cx="10515600" cy="816694"/>
          </a:xfrm>
          <a:prstGeom prst="rect">
            <a:avLst/>
          </a:prstGeom>
          <a:noFill/>
        </p:spPr>
        <p:txBody>
          <a:bodyPr wrap="none">
            <a:spAutoFit/>
          </a:bodyPr>
          <a:lstStyle/>
          <a:p>
            <a:pPr>
              <a:defRPr/>
            </a:pPr>
            <a:r>
              <a:t>Cryptography Roadmap</a:t>
            </a:r>
          </a:p>
        </p:txBody>
      </p:sp>
    </p:spTree>
  </p:cSld>
  <p:clrMapOvr>
    <a:masterClrMapping/>
  </p:clrMapOvr>
</p:sld>
</file>

<file path=ppt/slides/slide7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What is Cryptography?</a:t>
            </a:r>
          </a:p>
          <a:p>
            <a:pPr>
              <a:defRPr/>
            </a:pPr>
            <a:r>
              <a:t>Definitions and Cryptography Roadmap</a:t>
            </a:r>
          </a:p>
          <a:p>
            <a:pPr>
              <a:defRPr/>
            </a:pPr>
            <a:r>
              <a:t>Symmetric-Key Encryption</a:t>
            </a:r>
          </a:p>
          <a:p>
            <a:pPr>
              <a:defRPr/>
            </a:pPr>
            <a:r>
              <a:t>Caesar Cipher</a:t>
            </a:r>
          </a:p>
        </p:txBody>
      </p:sp>
    </p:spTree>
  </p:cSld>
  <p:clrMapOvr>
    <a:masterClrMapping/>
  </p:clrMapOvr>
</p:sld>
</file>

<file path=ppt/slides/slide7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702"/>
            <a:ext cx="10515600" cy="747683"/>
          </a:xfrm>
          <a:prstGeom prst="rect">
            <a:avLst/>
          </a:prstGeom>
          <a:noFill/>
        </p:spPr>
        <p:txBody>
          <a:bodyPr wrap="none">
            <a:spAutoFit/>
          </a:bodyPr>
          <a:lstStyle/>
          <a:p>
            <a:pPr>
              <a:defRPr/>
            </a:pPr>
            <a:r>
              <a:t>Symmetric-Key Encryption</a:t>
            </a:r>
          </a:p>
        </p:txBody>
      </p:sp>
      <p:sp>
        <p:nvSpPr>
          <p:cNvPr id="3" name="TextBox 2"/>
          <p:cNvSpPr txBox="1"/>
          <p:nvPr/>
        </p:nvSpPr>
        <p:spPr>
          <a:xfrm>
            <a:off x="838200" y="969388"/>
            <a:ext cx="10515599" cy="3600986"/>
          </a:xfrm>
          <a:prstGeom prst="rect">
            <a:avLst/>
          </a:prstGeom>
          <a:noFill/>
        </p:spPr>
        <p:txBody>
          <a:bodyPr wrap="none">
            <a:spAutoFit/>
          </a:bodyPr>
          <a:lstStyle/>
          <a:p>
            <a:pPr>
              <a:defRPr/>
            </a:pPr>
            <a:r>
              <a:t>The next few schemes are symmetric-key encryption schemes:</a:t>
            </a:r>
          </a:p>
          <a:p>
            <a:pPr>
              <a:defRPr/>
            </a:pPr>
            <a:r>
              <a:t>Encryption schemes aim to provide confidentiality (but not integrity or authentication)</a:t>
            </a:r>
          </a:p>
          <a:p>
            <a:pPr>
              <a:defRPr/>
            </a:pPr>
            <a:r>
              <a:t>Symmetric-key means Alice and Bob share the same secret key that the attacker doesn’t know</a:t>
            </a:r>
          </a:p>
          <a:p>
            <a:pPr>
              <a:defRPr/>
            </a:pPr>
            <a:r>
              <a:t>Don’t worry about how Alice and Bob share the key for now</a:t>
            </a:r>
          </a:p>
          <a:p>
            <a:pPr>
              <a:defRPr/>
            </a:pPr>
            <a:r>
              <a:t>For modern schemes, we’re going to assume that messages are bitstrings</a:t>
            </a:r>
          </a:p>
          <a:p>
            <a:pPr>
              <a:defRPr/>
            </a:pPr>
            <a:r>
              <a:t>Bitstring: A sequence of bits (0 or 1), e.g. 11010101001001010</a:t>
            </a:r>
          </a:p>
          <a:p>
            <a:pPr>
              <a:defRPr/>
            </a:pPr>
            <a:r>
              <a:t>Text, images, etc. can usually be converted into bitstrings before encryption</a:t>
            </a:r>
          </a:p>
        </p:txBody>
      </p:sp>
    </p:spTree>
  </p:cSld>
  <p:clrMapOvr>
    <a:masterClrMapping/>
  </p:clrMapOvr>
</p:sld>
</file>

<file path=ppt/slides/slide7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702"/>
            <a:ext cx="10515600" cy="747683"/>
          </a:xfrm>
          <a:prstGeom prst="rect">
            <a:avLst/>
          </a:prstGeom>
          <a:noFill/>
        </p:spPr>
        <p:txBody>
          <a:bodyPr wrap="none">
            <a:spAutoFit/>
          </a:bodyPr>
          <a:lstStyle/>
          <a:p>
            <a:pPr>
              <a:defRPr/>
            </a:pPr>
            <a:r>
              <a:t>Symmetric-Key Encryption</a:t>
            </a:r>
          </a:p>
        </p:txBody>
      </p:sp>
      <p:sp>
        <p:nvSpPr>
          <p:cNvPr id="3" name="TextBox 2"/>
          <p:cNvSpPr txBox="1"/>
          <p:nvPr/>
        </p:nvSpPr>
        <p:spPr>
          <a:xfrm>
            <a:off x="498175" y="1043937"/>
            <a:ext cx="11195648" cy="1647823"/>
          </a:xfrm>
          <a:prstGeom prst="rect">
            <a:avLst/>
          </a:prstGeom>
          <a:noFill/>
        </p:spPr>
        <p:txBody>
          <a:bodyPr wrap="none">
            <a:spAutoFit/>
          </a:bodyPr>
          <a:lstStyle/>
          <a:p>
            <a:pPr>
              <a:defRPr/>
            </a:pPr>
            <a:r>
              <a:t>A symmetric-key encryption scheme has three algorithms:</a:t>
            </a:r>
          </a:p>
          <a:p>
            <a:pPr>
              <a:defRPr/>
            </a:pPr>
            <a:r>
              <a:t>KeyGen() → K: Generate a key K</a:t>
            </a:r>
          </a:p>
          <a:p>
            <a:pPr>
              <a:defRPr/>
            </a:pPr>
            <a:r>
              <a:t>Enc(K, M) → C: Encrypt a plaintext M using the key K to produce ciphertext C</a:t>
            </a:r>
          </a:p>
          <a:p>
            <a:pPr>
              <a:defRPr/>
            </a:pPr>
            <a:r>
              <a:t>Dec(K, C) → M: Decrypt a ciphertext C using the key K</a:t>
            </a:r>
          </a:p>
        </p:txBody>
      </p:sp>
      <p:sp>
        <p:nvSpPr>
          <p:cNvPr id="4" name="TextBox 3"/>
          <p:cNvSpPr txBox="1"/>
          <p:nvPr/>
        </p:nvSpPr>
        <p:spPr>
          <a:xfrm>
            <a:off x="498175" y="2694640"/>
            <a:ext cx="10855625" cy="2626567"/>
          </a:xfrm>
          <a:prstGeom prst="rect">
            <a:avLst/>
          </a:prstGeom>
          <a:noFill/>
        </p:spPr>
        <p:txBody>
          <a:bodyPr wrap="none">
            <a:spAutoFit/>
          </a:bodyPr>
          <a:lstStyle/>
          <a:p>
            <a:pPr>
              <a:defRPr/>
            </a:pPr>
            <a:r>
              <a:t>What properties do we want from a symmetric encryption scheme?</a:t>
            </a:r>
          </a:p>
          <a:p>
            <a:pPr>
              <a:defRPr/>
            </a:pPr>
            <a:r>
              <a:t>Correctness: Decrypting a ciphertext should result in the message that was originally encrypted</a:t>
            </a:r>
          </a:p>
          <a:p>
            <a:pPr>
              <a:defRPr/>
            </a:pPr>
            <a:r>
              <a:t>Dec(K, Enc(K, M)) = M for all K ← KeyGen() and all M</a:t>
            </a:r>
          </a:p>
          <a:p>
            <a:pPr>
              <a:defRPr/>
            </a:pPr>
            <a:r>
              <a:t>Efficiency: Encryption/decryption algorithms should be fast: &gt;1 Gbps on a standard computer</a:t>
            </a:r>
          </a:p>
          <a:p>
            <a:pPr>
              <a:defRPr/>
            </a:pPr>
            <a:r>
              <a:t>Security: Confidentiality of M from attackers who don't know K</a:t>
            </a:r>
          </a:p>
        </p:txBody>
      </p:sp>
    </p:spTree>
  </p:cSld>
  <p:clrMapOvr>
    <a:masterClrMapping/>
  </p:clrMapOvr>
</p:sld>
</file>

<file path=ppt/slides/slide7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702"/>
            <a:ext cx="10515600" cy="747683"/>
          </a:xfrm>
          <a:prstGeom prst="rect">
            <a:avLst/>
          </a:prstGeom>
          <a:noFill/>
        </p:spPr>
        <p:txBody>
          <a:bodyPr wrap="none">
            <a:spAutoFit/>
          </a:bodyPr>
          <a:lstStyle/>
          <a:p>
            <a:pPr>
              <a:defRPr/>
            </a:pPr>
            <a:r>
              <a:t>Defining Confidentiality </a:t>
            </a:r>
          </a:p>
        </p:txBody>
      </p:sp>
      <p:sp>
        <p:nvSpPr>
          <p:cNvPr id="3" name="TextBox 2"/>
          <p:cNvSpPr txBox="1"/>
          <p:nvPr/>
        </p:nvSpPr>
        <p:spPr>
          <a:xfrm>
            <a:off x="838197" y="1086093"/>
            <a:ext cx="10515599" cy="1554272"/>
          </a:xfrm>
          <a:prstGeom prst="rect">
            <a:avLst/>
          </a:prstGeom>
          <a:noFill/>
        </p:spPr>
        <p:txBody>
          <a:bodyPr wrap="none">
            <a:spAutoFit/>
          </a:bodyPr>
          <a:lstStyle/>
          <a:p>
            <a:pPr>
              <a:defRPr/>
            </a:pPr>
            <a:r>
              <a:t>Recall our definition of confidentiality from earlier: “An adversary cannot read our messages”</a:t>
            </a:r>
          </a:p>
          <a:p>
            <a:pPr>
              <a:defRPr/>
            </a:pPr>
            <a:r>
              <a:t>This definition isn’t very specific:</a:t>
            </a:r>
          </a:p>
          <a:p>
            <a:pPr>
              <a:defRPr/>
            </a:pPr>
            <a:r>
              <a:t>What if Eve can read the first half of Alice’s message, but not the second half?</a:t>
            </a:r>
          </a:p>
          <a:p>
            <a:pPr>
              <a:defRPr/>
            </a:pPr>
            <a:r>
              <a:t>What if Eve figures out that Alice’s message starts with “Dear Bob”?</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86833"/>
            <a:ext cx="10515600" cy="830997"/>
          </a:xfrm>
          <a:prstGeom prst="rect">
            <a:avLst/>
          </a:prstGeom>
          <a:noFill/>
        </p:spPr>
        <p:txBody>
          <a:bodyPr wrap="none">
            <a:spAutoFit/>
          </a:bodyPr>
          <a:lstStyle/>
          <a:p>
            <a:pPr>
              <a:defRPr/>
            </a:pPr>
            <a:r>
              <a:t>Euclidean algorithm</a:t>
            </a:r>
          </a:p>
        </p:txBody>
      </p:sp>
      <p:pic>
        <p:nvPicPr>
          <p:cNvPr id="3" name="Picture 2" descr="image.png"/>
          <p:cNvPicPr>
            <a:picLocks noChangeAspect="1"/>
          </p:cNvPicPr>
          <p:nvPr/>
        </p:nvPicPr>
        <p:blipFill>
          <a:blip r:embed="rId2"/>
          <a:stretch>
            <a:fillRect/>
          </a:stretch>
        </p:blipFill>
        <p:spPr>
          <a:xfrm>
            <a:off x="141852" y="1815072"/>
            <a:ext cx="6464933" cy="1613928"/>
          </a:xfrm>
          <a:prstGeom prst="rect">
            <a:avLst/>
          </a:prstGeom>
        </p:spPr>
      </p:pic>
      <p:sp>
        <p:nvSpPr>
          <p:cNvPr id="4" name="TextBox 3"/>
          <p:cNvSpPr txBox="1"/>
          <p:nvPr/>
        </p:nvSpPr>
        <p:spPr>
          <a:xfrm>
            <a:off x="778374" y="5680693"/>
            <a:ext cx="10575426" cy="830997"/>
          </a:xfrm>
          <a:prstGeom prst="rect">
            <a:avLst/>
          </a:prstGeom>
          <a:noFill/>
        </p:spPr>
        <p:txBody>
          <a:bodyPr wrap="none">
            <a:spAutoFit/>
          </a:bodyPr>
          <a:lstStyle/>
          <a:p>
            <a:pPr>
              <a:defRPr/>
            </a:pPr>
            <a:r>
              <a:t>Note: very efficient method even for long numbers  The complexity grows linearly with the number of bits </a:t>
            </a:r>
          </a:p>
        </p:txBody>
      </p:sp>
      <p:pic>
        <p:nvPicPr>
          <p:cNvPr id="5" name="Picture 4" descr="image.png"/>
          <p:cNvPicPr>
            <a:picLocks noChangeAspect="1"/>
          </p:cNvPicPr>
          <p:nvPr/>
        </p:nvPicPr>
        <p:blipFill>
          <a:blip r:embed="rId3"/>
          <a:stretch>
            <a:fillRect/>
          </a:stretch>
        </p:blipFill>
        <p:spPr>
          <a:xfrm>
            <a:off x="141852" y="3666287"/>
            <a:ext cx="5574767" cy="1849751"/>
          </a:xfrm>
          <a:prstGeom prst="rect">
            <a:avLst/>
          </a:prstGeom>
        </p:spPr>
      </p:pic>
      <p:pic>
        <p:nvPicPr>
          <p:cNvPr id="6" name="Picture 5" descr="image.png"/>
          <p:cNvPicPr>
            <a:picLocks noChangeAspect="1"/>
          </p:cNvPicPr>
          <p:nvPr/>
        </p:nvPicPr>
        <p:blipFill>
          <a:blip r:embed="rId4"/>
          <a:stretch>
            <a:fillRect/>
          </a:stretch>
        </p:blipFill>
        <p:spPr>
          <a:xfrm>
            <a:off x="6999379" y="1913482"/>
            <a:ext cx="4354421" cy="3343839"/>
          </a:xfrm>
          <a:prstGeom prst="rect">
            <a:avLst/>
          </a:prstGeom>
        </p:spPr>
      </p:pic>
    </p:spTree>
  </p:cSld>
  <p:clrMapOvr>
    <a:masterClrMapping/>
  </p:clrMapOvr>
</p:sld>
</file>

<file path=ppt/slides/slide7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702"/>
            <a:ext cx="10515600" cy="747683"/>
          </a:xfrm>
          <a:prstGeom prst="rect">
            <a:avLst/>
          </a:prstGeom>
          <a:noFill/>
        </p:spPr>
        <p:txBody>
          <a:bodyPr wrap="none">
            <a:spAutoFit/>
          </a:bodyPr>
          <a:lstStyle/>
          <a:p>
            <a:pPr>
              <a:defRPr/>
            </a:pPr>
            <a:r>
              <a:t>Defining Confidentiality </a:t>
            </a:r>
          </a:p>
        </p:txBody>
      </p:sp>
      <p:sp>
        <p:nvSpPr>
          <p:cNvPr id="3" name="TextBox 2"/>
          <p:cNvSpPr txBox="1"/>
          <p:nvPr/>
        </p:nvSpPr>
        <p:spPr>
          <a:xfrm>
            <a:off x="601292" y="1078269"/>
            <a:ext cx="10989414" cy="3031599"/>
          </a:xfrm>
          <a:prstGeom prst="rect">
            <a:avLst/>
          </a:prstGeom>
          <a:noFill/>
        </p:spPr>
        <p:txBody>
          <a:bodyPr wrap="none">
            <a:spAutoFit/>
          </a:bodyPr>
          <a:lstStyle/>
          <a:p>
            <a:pPr>
              <a:defRPr/>
            </a:pPr>
            <a:r>
              <a:t>A better definition of confidentiality  (Semantic Security): The ciphertext should not give the attacker any additional information about the plaintext, beyond what the attacker already knew.</a:t>
            </a:r>
          </a:p>
          <a:p>
            <a:pPr>
              <a:defRPr/>
            </a:pPr>
          </a:p>
          <a:p>
            <a:pPr>
              <a:defRPr/>
            </a:pPr>
            <a:r>
              <a:t>Intuition</a:t>
            </a:r>
          </a:p>
          <a:p>
            <a:pPr>
              <a:defRPr/>
            </a:pPr>
            <a:r>
              <a:t>If the scheme is confidential, Eve can only guess with probability 1/2, which is no different than if Alice hadn’t sent the ciphertext at all</a:t>
            </a:r>
          </a:p>
          <a:p>
            <a:pPr>
              <a:defRPr/>
            </a:pPr>
            <a:r>
              <a:t>The ciphertext gave Eve no additional information about which plaintext was sent!</a:t>
            </a:r>
          </a:p>
          <a:p>
            <a:pPr>
              <a:defRPr/>
            </a:pPr>
            <a:r>
              <a:t>In other words:  The ciphertext is indistinguishable: an adversary cannot tell which of two messages was encrypted, even when they get to choose what those two messages are.</a:t>
            </a:r>
          </a:p>
        </p:txBody>
      </p:sp>
    </p:spTree>
  </p:cSld>
  <p:clrMapOvr>
    <a:masterClrMapping/>
  </p:clrMapOvr>
</p:sld>
</file>

<file path=ppt/slides/slide7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702"/>
            <a:ext cx="10515600" cy="747683"/>
          </a:xfrm>
          <a:prstGeom prst="rect">
            <a:avLst/>
          </a:prstGeom>
          <a:noFill/>
        </p:spPr>
        <p:txBody>
          <a:bodyPr wrap="none">
            <a:spAutoFit/>
          </a:bodyPr>
          <a:lstStyle/>
          <a:p>
            <a:pPr>
              <a:defRPr/>
            </a:pPr>
            <a:r>
              <a:t>Defining Confidentiality: IND-CPA </a:t>
            </a:r>
          </a:p>
        </p:txBody>
      </p:sp>
      <p:sp>
        <p:nvSpPr>
          <p:cNvPr id="3" name="TextBox 2"/>
          <p:cNvSpPr txBox="1"/>
          <p:nvPr/>
        </p:nvSpPr>
        <p:spPr>
          <a:xfrm>
            <a:off x="838200" y="1094155"/>
            <a:ext cx="10515599" cy="5555367"/>
          </a:xfrm>
          <a:prstGeom prst="rect">
            <a:avLst/>
          </a:prstGeom>
          <a:noFill/>
        </p:spPr>
        <p:txBody>
          <a:bodyPr wrap="none">
            <a:spAutoFit/>
          </a:bodyPr>
          <a:lstStyle/>
          <a:p>
            <a:pPr>
              <a:defRPr/>
            </a:pPr>
            <a:r>
              <a:t>Let's think about confidentiality from another perspective:</a:t>
            </a:r>
          </a:p>
          <a:p>
            <a:pPr>
              <a:defRPr/>
            </a:pPr>
            <a:r>
              <a:t>Recall our threat model: Eve can also perform a chosen plaintext attack</a:t>
            </a:r>
          </a:p>
          <a:p>
            <a:pPr>
              <a:defRPr/>
            </a:pPr>
            <a:r>
              <a:t>Eve can trick Alice into encrypting arbitrary messages of Eve's choice</a:t>
            </a:r>
          </a:p>
          <a:p>
            <a:pPr>
              <a:defRPr/>
            </a:pPr>
            <a:r>
              <a:t>We can adapt our experiment to account for this threat model</a:t>
            </a:r>
          </a:p>
          <a:p>
            <a:pPr>
              <a:defRPr/>
            </a:pPr>
          </a:p>
          <a:p>
            <a:pPr>
              <a:defRPr/>
            </a:pPr>
            <a:r>
              <a:t>A specific (formal and more accurate) definition of confidentiality: Even if Eve is able to trick Alice into encrypting other messages, Eve can still only guess what message Alice sent with probability ½</a:t>
            </a:r>
          </a:p>
          <a:p>
            <a:pPr>
              <a:defRPr/>
            </a:pPr>
          </a:p>
          <a:p>
            <a:pPr>
              <a:defRPr/>
            </a:pPr>
            <a:r>
              <a:t>This definition is called IND-CPA (indistinguishability under chosen plaintext attack):</a:t>
            </a:r>
          </a:p>
          <a:p>
            <a:pPr>
              <a:defRPr/>
            </a:pPr>
            <a:r>
              <a:t>Proven to be equivalent to semantic security</a:t>
            </a:r>
          </a:p>
          <a:p>
            <a:pPr>
              <a:defRPr/>
            </a:pPr>
            <a:r>
              <a:t>More commonly used in modern cryptography courses and research: easy to use in proofs; easy to extend to IND-CCA, IND-CCA2, etc.</a:t>
            </a:r>
          </a:p>
          <a:p>
            <a:pPr>
              <a:defRPr/>
            </a:pPr>
          </a:p>
          <a:p>
            <a:pPr>
              <a:defRPr/>
            </a:pPr>
            <a:r>
              <a:t>Let’s improve our security game!</a:t>
            </a:r>
          </a:p>
        </p:txBody>
      </p:sp>
    </p:spTree>
  </p:cSld>
  <p:clrMapOvr>
    <a:masterClrMapping/>
  </p:clrMapOvr>
</p:sld>
</file>

<file path=ppt/slides/slide7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702"/>
            <a:ext cx="10515600" cy="747683"/>
          </a:xfrm>
          <a:prstGeom prst="rect">
            <a:avLst/>
          </a:prstGeom>
          <a:noFill/>
        </p:spPr>
        <p:txBody>
          <a:bodyPr wrap="none">
            <a:spAutoFit/>
          </a:bodyPr>
          <a:lstStyle/>
          <a:p>
            <a:pPr>
              <a:defRPr/>
            </a:pPr>
            <a:r>
              <a:t>Defining Confidentiality: IND-CPA </a:t>
            </a:r>
          </a:p>
        </p:txBody>
      </p:sp>
      <p:sp>
        <p:nvSpPr>
          <p:cNvPr id="3" name="TextBox 2"/>
          <p:cNvSpPr txBox="1"/>
          <p:nvPr/>
        </p:nvSpPr>
        <p:spPr>
          <a:xfrm>
            <a:off x="838200" y="1260575"/>
            <a:ext cx="5142600" cy="3765600"/>
          </a:xfrm>
          <a:prstGeom prst="rect">
            <a:avLst/>
          </a:prstGeom>
          <a:noFill/>
        </p:spPr>
        <p:txBody>
          <a:bodyPr wrap="none">
            <a:spAutoFit/>
          </a:bodyPr>
          <a:lstStyle/>
          <a:p>
            <a:pPr>
              <a:defRPr/>
            </a:pPr>
            <a:r>
              <a:t>Eve may choose plaintexts to send to Alice and receives their ciphertexts</a:t>
            </a:r>
          </a:p>
        </p:txBody>
      </p:sp>
    </p:spTree>
  </p:cSld>
  <p:clrMapOvr>
    <a:masterClrMapping/>
  </p:clrMapOvr>
</p:sld>
</file>

<file path=ppt/slides/slide7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702"/>
            <a:ext cx="10515600" cy="747683"/>
          </a:xfrm>
          <a:prstGeom prst="rect">
            <a:avLst/>
          </a:prstGeom>
          <a:noFill/>
        </p:spPr>
        <p:txBody>
          <a:bodyPr wrap="none">
            <a:spAutoFit/>
          </a:bodyPr>
          <a:lstStyle/>
          <a:p>
            <a:pPr>
              <a:defRPr/>
            </a:pPr>
            <a:r>
              <a:t>Defining Confidentiality: IND-CPA </a:t>
            </a:r>
          </a:p>
        </p:txBody>
      </p:sp>
    </p:spTree>
  </p:cSld>
  <p:clrMapOvr>
    <a:masterClrMapping/>
  </p:clrMapOvr>
</p:sld>
</file>

<file path=ppt/slides/slide7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702"/>
            <a:ext cx="10515600" cy="747683"/>
          </a:xfrm>
          <a:prstGeom prst="rect">
            <a:avLst/>
          </a:prstGeom>
          <a:noFill/>
        </p:spPr>
        <p:txBody>
          <a:bodyPr wrap="none">
            <a:spAutoFit/>
          </a:bodyPr>
          <a:lstStyle/>
          <a:p>
            <a:pPr>
              <a:defRPr/>
            </a:pPr>
            <a:r>
              <a:t>Defining Confidentiality: IND-CPA </a:t>
            </a:r>
          </a:p>
        </p:txBody>
      </p:sp>
    </p:spTree>
  </p:cSld>
  <p:clrMapOvr>
    <a:masterClrMapping/>
  </p:clrMapOvr>
</p:sld>
</file>

<file path=ppt/slides/slide7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702"/>
            <a:ext cx="10515600" cy="747683"/>
          </a:xfrm>
          <a:prstGeom prst="rect">
            <a:avLst/>
          </a:prstGeom>
          <a:noFill/>
        </p:spPr>
        <p:txBody>
          <a:bodyPr wrap="none">
            <a:spAutoFit/>
          </a:bodyPr>
          <a:lstStyle/>
          <a:p>
            <a:pPr>
              <a:defRPr/>
            </a:pPr>
            <a:r>
              <a:t>Defining Confidentiality: IND-CPA </a:t>
            </a:r>
          </a:p>
        </p:txBody>
      </p:sp>
    </p:spTree>
  </p:cSld>
  <p:clrMapOvr>
    <a:masterClrMapping/>
  </p:clrMapOvr>
</p:sld>
</file>

<file path=ppt/slides/slide7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702"/>
            <a:ext cx="10515600" cy="747683"/>
          </a:xfrm>
          <a:prstGeom prst="rect">
            <a:avLst/>
          </a:prstGeom>
          <a:noFill/>
        </p:spPr>
        <p:txBody>
          <a:bodyPr wrap="none">
            <a:spAutoFit/>
          </a:bodyPr>
          <a:lstStyle/>
          <a:p>
            <a:pPr>
              <a:defRPr/>
            </a:pPr>
            <a:r>
              <a:t>Defining Confidentiality: IND-CPA </a:t>
            </a:r>
          </a:p>
        </p:txBody>
      </p:sp>
      <p:sp>
        <p:nvSpPr>
          <p:cNvPr id="3" name="TextBox 2"/>
          <p:cNvSpPr txBox="1"/>
          <p:nvPr/>
        </p:nvSpPr>
        <p:spPr>
          <a:xfrm>
            <a:off x="836627" y="4863168"/>
            <a:ext cx="6094854" cy="1615827"/>
          </a:xfrm>
          <a:prstGeom prst="rect">
            <a:avLst/>
          </a:prstGeom>
          <a:noFill/>
        </p:spPr>
        <p:txBody>
          <a:bodyPr wrap="none">
            <a:spAutoFit/>
          </a:bodyPr>
          <a:lstStyle/>
          <a:p>
            <a:pPr>
              <a:defRPr/>
            </a:pPr>
            <a:r>
              <a:t>The security guarantee becomes stronger:</a:t>
            </a:r>
          </a:p>
          <a:p>
            <a:pPr>
              <a:defRPr/>
            </a:pPr>
            <a:r>
              <a:t>Even if Eve (adversary) can encrypt whatever they want, whenever they want, before and after seeing the challenge ciphertext, they STILL cannot tell which of two messages was encrypted</a:t>
            </a:r>
          </a:p>
        </p:txBody>
      </p:sp>
    </p:spTree>
  </p:cSld>
  <p:clrMapOvr>
    <a:masterClrMapping/>
  </p:clrMapOvr>
</p:sld>
</file>

<file path=ppt/slides/slide7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94702"/>
            <a:ext cx="10515600" cy="747683"/>
          </a:xfrm>
          <a:prstGeom prst="rect">
            <a:avLst/>
          </a:prstGeom>
          <a:noFill/>
        </p:spPr>
        <p:txBody>
          <a:bodyPr wrap="none">
            <a:spAutoFit/>
          </a:bodyPr>
          <a:lstStyle/>
          <a:p>
            <a:pPr>
              <a:defRPr/>
            </a:pPr>
            <a:r>
              <a:t>Defining Confidentiality: IND-CPA </a:t>
            </a:r>
          </a:p>
        </p:txBody>
      </p:sp>
    </p:spTree>
  </p:cSld>
  <p:clrMapOvr>
    <a:masterClrMapping/>
  </p:clrMapOvr>
</p:sld>
</file>

<file path=ppt/slides/slide7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What is Cryptography?</a:t>
            </a:r>
          </a:p>
          <a:p>
            <a:pPr>
              <a:defRPr/>
            </a:pPr>
            <a:r>
              <a:t>Definitions and Cryptography Roadmap</a:t>
            </a:r>
          </a:p>
          <a:p>
            <a:pPr>
              <a:defRPr/>
            </a:pPr>
            <a:r>
              <a:t>Symmetric-Key Encryption</a:t>
            </a:r>
          </a:p>
          <a:p>
            <a:pPr>
              <a:defRPr/>
            </a:pPr>
            <a:r>
              <a:t>Caesar Cipher</a:t>
            </a:r>
          </a:p>
          <a:p>
            <a:pPr>
              <a:defRPr/>
            </a:pPr>
          </a:p>
        </p:txBody>
      </p:sp>
    </p:spTree>
  </p:cSld>
  <p:clrMapOvr>
    <a:masterClrMapping/>
  </p:clrMapOvr>
</p:sld>
</file>

<file path=ppt/slides/slide7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06995"/>
            <a:ext cx="10515600" cy="769281"/>
          </a:xfrm>
          <a:prstGeom prst="rect">
            <a:avLst/>
          </a:prstGeom>
          <a:noFill/>
        </p:spPr>
        <p:txBody>
          <a:bodyPr wrap="none">
            <a:spAutoFit/>
          </a:bodyPr>
          <a:lstStyle/>
          <a:p>
            <a:pPr>
              <a:defRPr/>
            </a:pPr>
            <a:r>
              <a:t>Caesar Cipher</a:t>
            </a:r>
          </a:p>
        </p:txBody>
      </p:sp>
      <p:sp>
        <p:nvSpPr>
          <p:cNvPr id="3" name="TextBox 2"/>
          <p:cNvSpPr txBox="1"/>
          <p:nvPr/>
        </p:nvSpPr>
        <p:spPr>
          <a:xfrm>
            <a:off x="405064" y="1134405"/>
            <a:ext cx="8575110" cy="5516599"/>
          </a:xfrm>
          <a:prstGeom prst="rect">
            <a:avLst/>
          </a:prstGeom>
          <a:noFill/>
        </p:spPr>
        <p:txBody>
          <a:bodyPr wrap="none">
            <a:spAutoFit/>
          </a:bodyPr>
          <a:lstStyle/>
          <a:p>
            <a:pPr>
              <a:defRPr/>
            </a:pPr>
            <a:r>
              <a:t>Change characters in plaintext to produce ciphertext</a:t>
            </a:r>
          </a:p>
          <a:p>
            <a:pPr>
              <a:defRPr/>
            </a:pPr>
            <a:r>
              <a:t>Caesar cipher</a:t>
            </a:r>
          </a:p>
          <a:p>
            <a:pPr>
              <a:defRPr/>
            </a:pPr>
            <a:r>
              <a:t>Used by Julius Caesar over 2,000 years ago</a:t>
            </a:r>
          </a:p>
          <a:p>
            <a:pPr>
              <a:defRPr/>
            </a:pPr>
            <a:r>
              <a:t>Simple idea: Shift each letter by a fixed number of positions in the alphabet</a:t>
            </a:r>
          </a:p>
          <a:p>
            <a:pPr>
              <a:defRPr/>
            </a:pPr>
            <a:r>
              <a:t>Example:</a:t>
            </a:r>
          </a:p>
          <a:p>
            <a:pPr>
              <a:defRPr/>
            </a:pPr>
            <a:r>
              <a:t>Key is 3 (right shift each letter by 3 positions)</a:t>
            </a:r>
          </a:p>
          <a:p>
            <a:pPr>
              <a:defRPr/>
            </a:pPr>
            <a:r>
              <a:t>Encryption rule: Replace each letter with the letter 3 positions ahead</a:t>
            </a:r>
          </a:p>
          <a:p>
            <a:pPr>
              <a:defRPr/>
            </a:pPr>
            <a:r>
              <a:t>Plaintext is:         HELLO WORLD</a:t>
            </a:r>
          </a:p>
          <a:p>
            <a:pPr>
              <a:defRPr/>
            </a:pPr>
            <a:r>
              <a:t>Ciphertext is:     KHOOR ZRUOG</a:t>
            </a:r>
          </a:p>
          <a:p>
            <a:pPr>
              <a:defRPr/>
            </a:pPr>
            <a:r>
              <a:t>H + 3  K</a:t>
            </a:r>
          </a:p>
          <a:p>
            <a:pPr>
              <a:defRPr/>
            </a:pPr>
            <a:r>
              <a:t>E + 3  H</a:t>
            </a:r>
          </a:p>
          <a:p>
            <a:pPr>
              <a:defRPr/>
            </a:pPr>
            <a:r>
              <a:t>…</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91099" y="108186"/>
            <a:ext cx="10515600" cy="904455"/>
          </a:xfrm>
          <a:prstGeom prst="rect">
            <a:avLst/>
          </a:prstGeom>
          <a:noFill/>
        </p:spPr>
        <p:txBody>
          <a:bodyPr wrap="none">
            <a:spAutoFit/>
          </a:bodyPr>
          <a:lstStyle/>
          <a:p>
            <a:pPr>
              <a:defRPr/>
            </a:pPr>
            <a:r>
              <a:t>Extended Euclidean algorithm (EEA)</a:t>
            </a:r>
          </a:p>
        </p:txBody>
      </p:sp>
      <p:pic>
        <p:nvPicPr>
          <p:cNvPr id="3" name="Picture 2" descr="image.wmf"/>
          <p:cNvPicPr>
            <a:picLocks noChangeAspect="1"/>
          </p:cNvPicPr>
          <p:nvPr/>
        </p:nvPicPr>
        <p:blipFill>
          <a:blip r:embed="rId2"/>
          <a:stretch>
            <a:fillRect/>
          </a:stretch>
        </p:blipFill>
        <p:spPr>
          <a:xfrm>
            <a:off x="8393335" y="2737140"/>
            <a:ext cx="3596496" cy="1548161"/>
          </a:xfrm>
          <a:prstGeom prst="rect">
            <a:avLst/>
          </a:prstGeom>
        </p:spPr>
      </p:pic>
    </p:spTree>
  </p:cSld>
  <p:clrMapOvr>
    <a:masterClrMapping/>
  </p:clrMapOvr>
</p:sld>
</file>

<file path=ppt/slides/slide7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61997"/>
            <a:ext cx="10515600" cy="748655"/>
          </a:xfrm>
          <a:prstGeom prst="rect">
            <a:avLst/>
          </a:prstGeom>
          <a:noFill/>
        </p:spPr>
        <p:txBody>
          <a:bodyPr wrap="none">
            <a:spAutoFit/>
          </a:bodyPr>
          <a:lstStyle/>
          <a:p>
            <a:pPr>
              <a:defRPr/>
            </a:pPr>
            <a:r>
              <a:t>Formalizing Cryptosystems</a:t>
            </a:r>
          </a:p>
        </p:txBody>
      </p:sp>
      <p:sp>
        <p:nvSpPr>
          <p:cNvPr id="3" name="TextBox 2"/>
          <p:cNvSpPr txBox="1"/>
          <p:nvPr/>
        </p:nvSpPr>
        <p:spPr>
          <a:xfrm>
            <a:off x="1022111" y="1158732"/>
            <a:ext cx="10147777" cy="2574495"/>
          </a:xfrm>
          <a:prstGeom prst="rect">
            <a:avLst/>
          </a:prstGeom>
          <a:noFill/>
        </p:spPr>
        <p:txBody>
          <a:bodyPr wrap="none">
            <a:spAutoFit/>
          </a:bodyPr>
          <a:lstStyle/>
          <a:p>
            <a:pPr>
              <a:defRPr/>
            </a:pPr>
            <a:r>
              <a:t>A cryptosystem is defined by five components (E, D, M, K, C)</a:t>
            </a:r>
          </a:p>
          <a:p>
            <a:pPr>
              <a:defRPr/>
            </a:pPr>
            <a:r>
              <a:t>M : message (plaintexts) space  what can we encrypt? </a:t>
            </a:r>
          </a:p>
          <a:p>
            <a:pPr>
              <a:defRPr/>
            </a:pPr>
            <a:r>
              <a:t>K : key space  what are the possible keys?</a:t>
            </a:r>
          </a:p>
          <a:p>
            <a:pPr>
              <a:defRPr/>
            </a:pPr>
            <a:r>
              <a:t>C :set of ciphertexts  what does encryption produce?</a:t>
            </a:r>
          </a:p>
          <a:p>
            <a:pPr>
              <a:defRPr/>
            </a:pPr>
            <a:r>
              <a:t>E :set of encryption functions e: M  K  C  How to encrypt the message?</a:t>
            </a:r>
          </a:p>
          <a:p>
            <a:pPr>
              <a:defRPr/>
            </a:pPr>
            <a:r>
              <a:t>D :set of decryption functions d: C  K  M  How to decrypt the message?</a:t>
            </a:r>
          </a:p>
        </p:txBody>
      </p:sp>
      <p:sp>
        <p:nvSpPr>
          <p:cNvPr id="4" name="TextBox 3"/>
          <p:cNvSpPr txBox="1"/>
          <p:nvPr/>
        </p:nvSpPr>
        <p:spPr>
          <a:xfrm>
            <a:off x="1022111" y="3881307"/>
            <a:ext cx="10515600" cy="2629497"/>
          </a:xfrm>
          <a:prstGeom prst="rect">
            <a:avLst/>
          </a:prstGeom>
          <a:noFill/>
        </p:spPr>
        <p:txBody>
          <a:bodyPr wrap="none">
            <a:spAutoFit/>
          </a:bodyPr>
          <a:lstStyle/>
          <a:p>
            <a:pPr>
              <a:defRPr/>
            </a:pPr>
            <a:r>
              <a:t>Example: Caesar cipher</a:t>
            </a:r>
          </a:p>
          <a:p>
            <a:pPr>
              <a:defRPr/>
            </a:pPr>
            <a:r>
              <a:t>M = { sequences of letters }</a:t>
            </a:r>
          </a:p>
          <a:p>
            <a:pPr>
              <a:defRPr/>
            </a:pPr>
            <a:r>
              <a:t>K = { i | i is an integer and 0 ≤ i ≤ 25 }</a:t>
            </a:r>
          </a:p>
          <a:p>
            <a:pPr>
              <a:defRPr/>
            </a:pPr>
            <a:r>
              <a:t>C = M</a:t>
            </a:r>
          </a:p>
          <a:p>
            <a:pPr>
              <a:defRPr/>
            </a:pPr>
            <a:r>
              <a:t>E = { Ek | k  K and for all letters m, Ek(m) = (m + k) mod 26 }</a:t>
            </a:r>
          </a:p>
          <a:p>
            <a:pPr>
              <a:defRPr/>
            </a:pPr>
            <a:r>
              <a:t>D = { Dk | k  K and for all letters c, Dk(c) = (c – k) mod 26 }</a:t>
            </a:r>
          </a:p>
        </p:txBody>
      </p:sp>
    </p:spTree>
  </p:cSld>
  <p:clrMapOvr>
    <a:masterClrMapping/>
  </p:clrMapOvr>
</p:sld>
</file>

<file path=ppt/slides/slide7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03249"/>
            <a:ext cx="10515600" cy="721155"/>
          </a:xfrm>
          <a:prstGeom prst="rect">
            <a:avLst/>
          </a:prstGeom>
          <a:noFill/>
        </p:spPr>
        <p:txBody>
          <a:bodyPr wrap="none">
            <a:spAutoFit/>
          </a:bodyPr>
          <a:lstStyle/>
          <a:p>
            <a:pPr>
              <a:defRPr/>
            </a:pPr>
            <a:r>
              <a:t>Attacks on the Caesar Cipher</a:t>
            </a:r>
          </a:p>
        </p:txBody>
      </p:sp>
      <p:sp>
        <p:nvSpPr>
          <p:cNvPr id="3" name="TextBox 2"/>
          <p:cNvSpPr txBox="1"/>
          <p:nvPr/>
        </p:nvSpPr>
        <p:spPr>
          <a:xfrm>
            <a:off x="838200" y="1825625"/>
            <a:ext cx="11039856" cy="3598898"/>
          </a:xfrm>
          <a:prstGeom prst="rect">
            <a:avLst/>
          </a:prstGeom>
          <a:noFill/>
        </p:spPr>
        <p:txBody>
          <a:bodyPr wrap="none">
            <a:spAutoFit/>
          </a:bodyPr>
          <a:lstStyle/>
          <a:p>
            <a:pPr>
              <a:defRPr/>
            </a:pPr>
            <a:r>
              <a:t>Eve sees the ciphertext JCKN ECGUCT, but doesn’t know the key K</a:t>
            </a:r>
          </a:p>
          <a:p>
            <a:pPr>
              <a:defRPr/>
            </a:pPr>
            <a:r>
              <a:t>If you were Eve, how would you try to break this algorithm?</a:t>
            </a:r>
          </a:p>
          <a:p>
            <a:pPr>
              <a:defRPr/>
            </a:pPr>
          </a:p>
          <a:p>
            <a:pPr>
              <a:defRPr/>
            </a:pPr>
            <a:r>
              <a:t>Exhaustive search (Brute-force attack)</a:t>
            </a:r>
          </a:p>
          <a:p>
            <a:pPr>
              <a:defRPr/>
            </a:pPr>
            <a:r>
              <a:t>If the key space is small enough, try all possible keys until you find the right one</a:t>
            </a:r>
          </a:p>
          <a:p>
            <a:pPr>
              <a:defRPr/>
            </a:pPr>
            <a:r>
              <a:t>Caesar cipher has 26 possible keys  Try all 26 possible keys!</a:t>
            </a:r>
          </a:p>
        </p:txBody>
      </p:sp>
    </p:spTree>
  </p:cSld>
  <p:clrMapOvr>
    <a:masterClrMapping/>
  </p:clrMapOvr>
</p:sld>
</file>

<file path=ppt/slides/slide7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13944" y="1710531"/>
            <a:ext cx="11039856" cy="3638709"/>
          </a:xfrm>
          <a:prstGeom prst="rect">
            <a:avLst/>
          </a:prstGeom>
          <a:noFill/>
        </p:spPr>
        <p:txBody>
          <a:bodyPr wrap="none">
            <a:spAutoFit/>
          </a:bodyPr>
          <a:lstStyle/>
          <a:p>
            <a:pPr>
              <a:defRPr/>
            </a:pPr>
            <a:r>
              <a:t>Eve sees the ciphertext JCKN ECGUCT, but doesn’t know the key K</a:t>
            </a:r>
          </a:p>
          <a:p>
            <a:pPr>
              <a:defRPr/>
            </a:pPr>
            <a:r>
              <a:t>If you were Eve, how would you try to break this algorithm?</a:t>
            </a:r>
          </a:p>
          <a:p>
            <a:pPr>
              <a:defRPr/>
            </a:pPr>
            <a:r>
              <a:t>Chosen-plaintext attack: Eve tricks Alice into encrypting plaintext of her choice</a:t>
            </a:r>
          </a:p>
          <a:p>
            <a:pPr>
              <a:defRPr/>
            </a:pPr>
            <a:r>
              <a:t>Eve sends a message M = AAA and receives C = CCC</a:t>
            </a:r>
          </a:p>
          <a:p>
            <a:pPr>
              <a:defRPr/>
            </a:pPr>
            <a:r>
              <a:t>Eve can deduce the key: C is 2 letters after A, so K = 2</a:t>
            </a:r>
          </a:p>
          <a:p>
            <a:pPr>
              <a:defRPr/>
            </a:pPr>
            <a:r>
              <a:t>Eve has the key, so she can decrypt the ciphertext</a:t>
            </a:r>
          </a:p>
        </p:txBody>
      </p:sp>
      <p:sp>
        <p:nvSpPr>
          <p:cNvPr id="3" name="TextBox 2"/>
          <p:cNvSpPr txBox="1"/>
          <p:nvPr/>
        </p:nvSpPr>
        <p:spPr>
          <a:xfrm>
            <a:off x="838200" y="303249"/>
            <a:ext cx="10515600" cy="721155"/>
          </a:xfrm>
          <a:prstGeom prst="rect">
            <a:avLst/>
          </a:prstGeom>
          <a:noFill/>
        </p:spPr>
        <p:txBody>
          <a:bodyPr wrap="none">
            <a:spAutoFit/>
          </a:bodyPr>
          <a:lstStyle/>
          <a:p>
            <a:pPr>
              <a:defRPr/>
            </a:pPr>
            <a:r>
              <a:t>Attacks on the Caesar Cipher</a:t>
            </a:r>
          </a:p>
        </p:txBody>
      </p:sp>
    </p:spTree>
  </p:cSld>
  <p:clrMapOvr>
    <a:masterClrMapping/>
  </p:clrMapOvr>
</p:sld>
</file>

<file path=ppt/slides/slide7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6033" y="1087793"/>
            <a:ext cx="10805160" cy="4351338"/>
          </a:xfrm>
          <a:prstGeom prst="rect">
            <a:avLst/>
          </a:prstGeom>
          <a:noFill/>
        </p:spPr>
        <p:txBody>
          <a:bodyPr wrap="none">
            <a:spAutoFit/>
          </a:bodyPr>
          <a:lstStyle/>
          <a:p>
            <a:pPr>
              <a:defRPr/>
            </a:pPr>
            <a:r>
              <a:t>Eve sees the ciphertext JCKN ECGUCT, but doesn’t know the key K</a:t>
            </a:r>
          </a:p>
          <a:p>
            <a:pPr>
              <a:defRPr/>
            </a:pPr>
            <a:r>
              <a:t>If you were Eve, how would you try to break this algorithm?</a:t>
            </a:r>
          </a:p>
          <a:p>
            <a:pPr>
              <a:defRPr/>
            </a:pPr>
            <a:r>
              <a:t>Statistical Attack:</a:t>
            </a:r>
          </a:p>
          <a:p>
            <a:pPr>
              <a:defRPr/>
            </a:pPr>
            <a:r>
              <a:t>Compute frequency of each letter in ciphertext:</a:t>
            </a:r>
          </a:p>
          <a:p>
            <a:pPr>
              <a:defRPr/>
            </a:pPr>
            <a:r>
              <a:t>		G	0.1	H	0.1	K	0.1	O	0.3</a:t>
            </a:r>
          </a:p>
          <a:p>
            <a:pPr>
              <a:defRPr/>
            </a:pPr>
            <a:r>
              <a:t>		R	0.2	U	0.1	Z	0.1</a:t>
            </a:r>
          </a:p>
          <a:p>
            <a:pPr>
              <a:defRPr/>
            </a:pPr>
            <a:r>
              <a:t>Apply 1-gram model of English</a:t>
            </a:r>
          </a:p>
          <a:p>
            <a:pPr>
              <a:defRPr/>
            </a:pPr>
            <a:r>
              <a:t>Frequency of characters (1-grams) in English is on next slide</a:t>
            </a:r>
          </a:p>
        </p:txBody>
      </p:sp>
      <p:sp>
        <p:nvSpPr>
          <p:cNvPr id="3" name="TextBox 2"/>
          <p:cNvSpPr txBox="1"/>
          <p:nvPr/>
        </p:nvSpPr>
        <p:spPr>
          <a:xfrm>
            <a:off x="838200" y="121945"/>
            <a:ext cx="10515600" cy="721155"/>
          </a:xfrm>
          <a:prstGeom prst="rect">
            <a:avLst/>
          </a:prstGeom>
          <a:noFill/>
        </p:spPr>
        <p:txBody>
          <a:bodyPr wrap="none">
            <a:spAutoFit/>
          </a:bodyPr>
          <a:lstStyle/>
          <a:p>
            <a:pPr>
              <a:defRPr/>
            </a:pPr>
            <a:r>
              <a:t>Attacks on the Caesar Cipher</a:t>
            </a:r>
          </a:p>
        </p:txBody>
      </p:sp>
    </p:spTree>
  </p:cSld>
  <p:clrMapOvr>
    <a:masterClrMapping/>
  </p:clrMapOvr>
</p:sld>
</file>

<file path=ppt/slides/slide7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347971"/>
            <a:ext cx="10363200" cy="777766"/>
          </a:xfrm>
          <a:prstGeom prst="rect">
            <a:avLst/>
          </a:prstGeom>
          <a:noFill/>
        </p:spPr>
        <p:txBody>
          <a:bodyPr wrap="none">
            <a:spAutoFit/>
          </a:bodyPr>
          <a:lstStyle/>
          <a:p>
            <a:pPr>
              <a:defRPr/>
            </a:pPr>
            <a:r>
              <a:t>Character Frequencies in English</a:t>
            </a:r>
          </a:p>
        </p:txBody>
      </p:sp>
    </p:spTree>
  </p:cSld>
  <p:clrMapOvr>
    <a:masterClrMapping/>
  </p:clrMapOvr>
</p:sld>
</file>

<file path=ppt/slides/slide7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6"/>
            <a:ext cx="10515600" cy="769992"/>
          </a:xfrm>
          <a:prstGeom prst="rect">
            <a:avLst/>
          </a:prstGeom>
          <a:noFill/>
        </p:spPr>
        <p:txBody>
          <a:bodyPr wrap="none">
            <a:spAutoFit/>
          </a:bodyPr>
          <a:lstStyle/>
          <a:p>
            <a:pPr>
              <a:defRPr/>
            </a:pPr>
            <a:r>
              <a:t>Breaking Caesar Cipher: Frequency Analysis Attack</a:t>
            </a:r>
          </a:p>
        </p:txBody>
      </p:sp>
      <p:sp>
        <p:nvSpPr>
          <p:cNvPr id="3" name="TextBox 2"/>
          <p:cNvSpPr txBox="1"/>
          <p:nvPr/>
        </p:nvSpPr>
        <p:spPr>
          <a:xfrm>
            <a:off x="419100" y="1592318"/>
            <a:ext cx="11353800" cy="4401205"/>
          </a:xfrm>
          <a:prstGeom prst="rect">
            <a:avLst/>
          </a:prstGeom>
          <a:noFill/>
        </p:spPr>
        <p:txBody>
          <a:bodyPr wrap="none">
            <a:spAutoFit/>
          </a:bodyPr>
          <a:lstStyle/>
          <a:p>
            <a:pPr>
              <a:defRPr/>
            </a:pPr>
            <a:r>
              <a:t>The Weakness: Letter patterns remain visible</a:t>
            </a:r>
          </a:p>
          <a:p>
            <a:pPr>
              <a:defRPr/>
            </a:pPr>
            <a:r>
              <a:t>Even though letters are shifted, their relative frequencies stay the same!</a:t>
            </a:r>
          </a:p>
          <a:p>
            <a:pPr>
              <a:defRPr/>
            </a:pPr>
            <a:r>
              <a:t>How the Attack Works:</a:t>
            </a:r>
          </a:p>
          <a:p>
            <a:pPr>
              <a:defRPr/>
            </a:pPr>
            <a:r>
              <a:t>Collect ciphertext letter frequencies; Let f(c) = frequency of letter c in the ciphertext</a:t>
            </a:r>
          </a:p>
          <a:p>
            <a:pPr>
              <a:defRPr/>
            </a:pPr>
            <a:r>
              <a:t> Compare against known English letter frequencies; Let p(x) = frequency of letter x in the English</a:t>
            </a:r>
          </a:p>
          <a:p>
            <a:pPr>
              <a:defRPr/>
            </a:pPr>
            <a:r>
              <a:t>Try all 26 possible keys: For each possible shift/key i (0~25), calculate how well it matches English</a:t>
            </a:r>
          </a:p>
          <a:p>
            <a:pPr>
              <a:defRPr/>
            </a:pPr>
            <a:r>
              <a:t>(i): correlation of frequency of letters in ciphertext with corresponding letters in English, assuming key is i</a:t>
            </a:r>
          </a:p>
          <a:p>
            <a:pPr>
              <a:defRPr/>
            </a:pPr>
            <a:r>
              <a:t>(i) = 0 ≤ c ≤ 25 f(c)p(c – i)</a:t>
            </a:r>
          </a:p>
          <a:p>
            <a:pPr>
              <a:defRPr/>
            </a:pPr>
            <a:r>
              <a:t>Pick the key with highest correlation: The i that gives the highest (i) is likely the correct key!</a:t>
            </a:r>
          </a:p>
        </p:txBody>
      </p:sp>
    </p:spTree>
  </p:cSld>
  <p:clrMapOvr>
    <a:masterClrMapping/>
  </p:clrMapOvr>
</p:sld>
</file>

<file path=ppt/slides/slide7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Correlation of (i) and Result</a:t>
            </a:r>
          </a:p>
        </p:txBody>
      </p:sp>
      <p:sp>
        <p:nvSpPr>
          <p:cNvPr id="3" name="TextBox 2"/>
          <p:cNvSpPr txBox="1"/>
          <p:nvPr/>
        </p:nvSpPr>
        <p:spPr>
          <a:xfrm>
            <a:off x="7233745" y="1494549"/>
            <a:ext cx="4750675" cy="5071788"/>
          </a:xfrm>
          <a:prstGeom prst="rect">
            <a:avLst/>
          </a:prstGeom>
          <a:noFill/>
        </p:spPr>
        <p:txBody>
          <a:bodyPr wrap="none">
            <a:spAutoFit/>
          </a:bodyPr>
          <a:lstStyle/>
          <a:p>
            <a:pPr>
              <a:defRPr/>
            </a:pPr>
            <a:r>
              <a:t>Most probable keys, based on :</a:t>
            </a:r>
          </a:p>
          <a:p>
            <a:pPr>
              <a:defRPr/>
            </a:pPr>
            <a:r>
              <a:t>i = 6, (i) = 0.0676</a:t>
            </a:r>
          </a:p>
          <a:p>
            <a:pPr>
              <a:defRPr/>
            </a:pPr>
            <a:r>
              <a:t>plaintext EBIIL TLOLA</a:t>
            </a:r>
          </a:p>
          <a:p>
            <a:pPr>
              <a:defRPr/>
            </a:pPr>
            <a:r>
              <a:t>i = 10, (i) = 0.0631</a:t>
            </a:r>
          </a:p>
          <a:p>
            <a:pPr>
              <a:defRPr/>
            </a:pPr>
            <a:r>
              <a:t>plaintext AXEEH PHKEW</a:t>
            </a:r>
          </a:p>
          <a:p>
            <a:pPr>
              <a:defRPr/>
            </a:pPr>
            <a:r>
              <a:t>i = 14, (i) = 0.0561</a:t>
            </a:r>
          </a:p>
          <a:p>
            <a:pPr>
              <a:defRPr/>
            </a:pPr>
            <a:r>
              <a:t>plaintext WTAAD LDGAS</a:t>
            </a:r>
          </a:p>
          <a:p>
            <a:pPr>
              <a:defRPr/>
            </a:pPr>
            <a:r>
              <a:t>i = 3, (i) = 0.0586</a:t>
            </a:r>
          </a:p>
          <a:p>
            <a:pPr>
              <a:defRPr/>
            </a:pPr>
            <a:r>
              <a:t>plaintext HELLO WORLD</a:t>
            </a:r>
          </a:p>
          <a:p>
            <a:pPr>
              <a:defRPr/>
            </a:pPr>
          </a:p>
          <a:p>
            <a:pPr>
              <a:defRPr/>
            </a:pPr>
            <a:r>
              <a:t>Only English phrase is for i = 3</a:t>
            </a:r>
          </a:p>
          <a:p>
            <a:pPr>
              <a:defRPr/>
            </a:pPr>
            <a:r>
              <a:t>That’s the key (3 or ‘D’)</a:t>
            </a:r>
          </a:p>
        </p:txBody>
      </p:sp>
    </p:spTree>
  </p:cSld>
  <p:clrMapOvr>
    <a:masterClrMapping/>
  </p:clrMapOvr>
</p:sld>
</file>

<file path=ppt/slides/slide7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Caesar’s Problem</a:t>
            </a:r>
          </a:p>
        </p:txBody>
      </p:sp>
      <p:sp>
        <p:nvSpPr>
          <p:cNvPr id="3" name="TextBox 2"/>
          <p:cNvSpPr txBox="1"/>
          <p:nvPr/>
        </p:nvSpPr>
        <p:spPr>
          <a:xfrm>
            <a:off x="838200" y="1825625"/>
            <a:ext cx="10515600" cy="4351338"/>
          </a:xfrm>
          <a:prstGeom prst="rect">
            <a:avLst/>
          </a:prstGeom>
          <a:noFill/>
        </p:spPr>
        <p:txBody>
          <a:bodyPr wrap="none">
            <a:spAutoFit/>
          </a:bodyPr>
          <a:lstStyle/>
          <a:p>
            <a:pPr>
              <a:defRPr/>
            </a:pPr>
            <a:r>
              <a:t>Key is too short</a:t>
            </a:r>
          </a:p>
          <a:p>
            <a:pPr>
              <a:defRPr/>
            </a:pPr>
            <a:r>
              <a:t>Can be found by exhaustive search</a:t>
            </a:r>
          </a:p>
          <a:p>
            <a:pPr>
              <a:defRPr/>
            </a:pPr>
            <a:r>
              <a:t>Statistical frequencies not concealed well</a:t>
            </a:r>
          </a:p>
          <a:p>
            <a:pPr>
              <a:defRPr/>
            </a:pPr>
            <a:r>
              <a:t>They look too much like regular English letters</a:t>
            </a:r>
          </a:p>
          <a:p>
            <a:pPr>
              <a:defRPr/>
            </a:pPr>
            <a:r>
              <a:t>So, make it longer</a:t>
            </a:r>
          </a:p>
          <a:p>
            <a:pPr>
              <a:defRPr/>
            </a:pPr>
            <a:r>
              <a:t>Multiple letters in key</a:t>
            </a:r>
          </a:p>
          <a:p>
            <a:pPr>
              <a:defRPr/>
            </a:pPr>
            <a:r>
              <a:t>Idea is to smooth the statistical frequencies to make cryptanalysis harder</a:t>
            </a:r>
          </a:p>
        </p:txBody>
      </p:sp>
    </p:spTree>
  </p:cSld>
  <p:clrMapOvr>
    <a:masterClrMapping/>
  </p:clrMapOvr>
</p:sld>
</file>

<file path=ppt/slides/slide7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Vigènere Cipher</a:t>
            </a:r>
          </a:p>
        </p:txBody>
      </p:sp>
      <p:sp>
        <p:nvSpPr>
          <p:cNvPr id="3" name="TextBox 2"/>
          <p:cNvSpPr txBox="1"/>
          <p:nvPr/>
        </p:nvSpPr>
        <p:spPr>
          <a:xfrm>
            <a:off x="838200" y="1185545"/>
            <a:ext cx="10515600" cy="2609215"/>
          </a:xfrm>
          <a:prstGeom prst="rect">
            <a:avLst/>
          </a:prstGeom>
          <a:noFill/>
        </p:spPr>
        <p:txBody>
          <a:bodyPr wrap="none">
            <a:spAutoFit/>
          </a:bodyPr>
          <a:lstStyle/>
          <a:p>
            <a:pPr>
              <a:defRPr/>
            </a:pPr>
            <a:r>
              <a:t>Like Caesar cipher, but use a phrase</a:t>
            </a:r>
          </a:p>
          <a:p>
            <a:pPr>
              <a:defRPr/>
            </a:pPr>
            <a:r>
              <a:t>So, it’s effectively multiple Caesar ciphers </a:t>
            </a:r>
          </a:p>
          <a:p>
            <a:pPr>
              <a:defRPr/>
            </a:pPr>
            <a:r>
              <a:t>Usually, the key is a repeating keyword</a:t>
            </a:r>
          </a:p>
          <a:p>
            <a:pPr>
              <a:defRPr/>
            </a:pPr>
            <a:r>
              <a:t>Example</a:t>
            </a:r>
          </a:p>
          <a:p>
            <a:pPr>
              <a:defRPr/>
            </a:pPr>
            <a:r>
              <a:t>Message:  A T T A C K A T D A W N</a:t>
            </a:r>
          </a:p>
          <a:p>
            <a:pPr>
              <a:defRPr/>
            </a:pPr>
            <a:r>
              <a:t>Key:              L   E   M  O  N   L   E   M  O  N    L   E</a:t>
            </a:r>
          </a:p>
        </p:txBody>
      </p:sp>
      <p:sp>
        <p:nvSpPr>
          <p:cNvPr id="4" name="TextBox 3"/>
          <p:cNvSpPr txBox="1"/>
          <p:nvPr/>
        </p:nvSpPr>
        <p:spPr>
          <a:xfrm>
            <a:off x="838200" y="3794760"/>
            <a:ext cx="11140440" cy="2862322"/>
          </a:xfrm>
          <a:prstGeom prst="rect">
            <a:avLst/>
          </a:prstGeom>
          <a:noFill/>
        </p:spPr>
        <p:txBody>
          <a:bodyPr wrap="none">
            <a:spAutoFit/>
          </a:bodyPr>
          <a:lstStyle/>
          <a:p>
            <a:pPr>
              <a:defRPr/>
            </a:pPr>
            <a:r>
              <a:t>Encrypt:</a:t>
            </a:r>
          </a:p>
          <a:p>
            <a:pPr>
              <a:defRPr/>
            </a:pPr>
            <a:r>
              <a:t> Convert Letters to Numbers</a:t>
            </a:r>
          </a:p>
          <a:p>
            <a:pPr>
              <a:defRPr/>
            </a:pPr>
            <a:r>
              <a:t>	(0+11) % 26 = 11                (19+4) % 26 = 23                (19+12) % 26 = 5                (0+14) % 26 = 14                	(2+13) % 26 = 15                (10+11) % 26 = 21                (0+4) % 26 = 4                    (19+12) % 26 = 5                	(3+14) % 26 = 17                (0+13) % 26 = 13                (22+11) % 26 = 7                (13+4) % 26 = 17</a:t>
            </a:r>
          </a:p>
          <a:p>
            <a:pPr>
              <a:defRPr/>
            </a:pPr>
          </a:p>
          <a:p>
            <a:pPr>
              <a:defRPr/>
            </a:pPr>
            <a:r>
              <a:t>Convert Numbers back to Letters:</a:t>
            </a:r>
          </a:p>
          <a:p>
            <a:pPr>
              <a:defRPr/>
            </a:pPr>
            <a:r>
              <a:t>	Ciphertext: L X F O P V E F R N H R</a:t>
            </a:r>
          </a:p>
          <a:p>
            <a:pPr>
              <a:defRPr/>
            </a:pP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85515"/>
            <a:ext cx="10515600" cy="738201"/>
          </a:xfrm>
          <a:prstGeom prst="rect">
            <a:avLst/>
          </a:prstGeom>
          <a:noFill/>
        </p:spPr>
        <p:txBody>
          <a:bodyPr wrap="none">
            <a:spAutoFit/>
          </a:bodyPr>
          <a:lstStyle/>
          <a:p>
            <a:pPr>
              <a:defRPr/>
            </a:pPr>
            <a:r>
              <a:t>Extended Euclidean algorithm (EEA)</a:t>
            </a:r>
          </a:p>
        </p:txBody>
      </p:sp>
      <p:pic>
        <p:nvPicPr>
          <p:cNvPr id="3" name="Picture 2" descr="image.png"/>
          <p:cNvPicPr>
            <a:picLocks noChangeAspect="1"/>
          </p:cNvPicPr>
          <p:nvPr/>
        </p:nvPicPr>
        <p:blipFill>
          <a:blip r:embed="rId2"/>
          <a:stretch>
            <a:fillRect/>
          </a:stretch>
        </p:blipFill>
        <p:spPr>
          <a:xfrm>
            <a:off x="1042869" y="4025270"/>
            <a:ext cx="3493865" cy="2683002"/>
          </a:xfrm>
          <a:prstGeom prst="rect">
            <a:avLst/>
          </a:prstGeom>
        </p:spPr>
      </p:pic>
      <p:pic>
        <p:nvPicPr>
          <p:cNvPr id="4" name="Picture 3" descr="image.png"/>
          <p:cNvPicPr>
            <a:picLocks noChangeAspect="1"/>
          </p:cNvPicPr>
          <p:nvPr/>
        </p:nvPicPr>
        <p:blipFill>
          <a:blip r:embed="rId3"/>
          <a:stretch>
            <a:fillRect/>
          </a:stretch>
        </p:blipFill>
        <p:spPr>
          <a:xfrm>
            <a:off x="6289808" y="1198775"/>
            <a:ext cx="5672324" cy="4643792"/>
          </a:xfrm>
          <a:prstGeom prst="rect">
            <a:avLst/>
          </a:prstGeom>
        </p:spPr>
      </p:pic>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30857"/>
            <a:ext cx="10515600" cy="828885"/>
          </a:xfrm>
          <a:prstGeom prst="rect">
            <a:avLst/>
          </a:prstGeom>
          <a:noFill/>
        </p:spPr>
        <p:txBody>
          <a:bodyPr wrap="none">
            <a:spAutoFit/>
          </a:bodyPr>
          <a:lstStyle/>
          <a:p>
            <a:pPr>
              <a:defRPr/>
            </a:pPr>
            <a:r>
              <a:t>Extended Euclidean algorithm (EEA)</a:t>
            </a:r>
          </a:p>
        </p:txBody>
      </p:sp>
      <p:pic>
        <p:nvPicPr>
          <p:cNvPr id="3" name="Picture 2" descr="image.png"/>
          <p:cNvPicPr>
            <a:picLocks noChangeAspect="1"/>
          </p:cNvPicPr>
          <p:nvPr/>
        </p:nvPicPr>
        <p:blipFill>
          <a:blip r:embed="rId2"/>
          <a:stretch>
            <a:fillRect/>
          </a:stretch>
        </p:blipFill>
        <p:spPr>
          <a:xfrm>
            <a:off x="6725752" y="1993721"/>
            <a:ext cx="5388118" cy="2576591"/>
          </a:xfrm>
          <a:prstGeom prst="rect">
            <a:avLst/>
          </a:prstGeom>
        </p:spPr>
      </p:pic>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6"/>
            <a:ext cx="10515600" cy="836658"/>
          </a:xfrm>
          <a:prstGeom prst="rect">
            <a:avLst/>
          </a:prstGeom>
          <a:noFill/>
        </p:spPr>
        <p:txBody>
          <a:bodyPr wrap="none">
            <a:spAutoFit/>
          </a:bodyPr>
          <a:lstStyle/>
          <a:p>
            <a:pPr>
              <a:defRPr/>
            </a:pPr>
            <a:r>
              <a:t>RSA Encryption: Encryption and Decryption</a:t>
            </a:r>
          </a:p>
        </p:txBody>
      </p:sp>
      <p:sp>
        <p:nvSpPr>
          <p:cNvPr id="3" name="TextBox 2"/>
          <p:cNvSpPr txBox="1"/>
          <p:nvPr/>
        </p:nvSpPr>
        <p:spPr>
          <a:xfrm>
            <a:off x="838200" y="1398080"/>
            <a:ext cx="10515600" cy="2279114"/>
          </a:xfrm>
          <a:prstGeom prst="rect">
            <a:avLst/>
          </a:prstGeom>
          <a:noFill/>
        </p:spPr>
        <p:txBody>
          <a:bodyPr wrap="none">
            <a:spAutoFit/>
          </a:bodyPr>
          <a:lstStyle/>
          <a:p>
            <a:pPr>
              <a:defRPr/>
            </a:pPr>
            <a:r>
              <a:t>Enc(e, N, M):</a:t>
            </a:r>
          </a:p>
          <a:p>
            <a:pPr>
              <a:defRPr/>
            </a:pPr>
            <a:r>
              <a:t>Output Me mod N</a:t>
            </a:r>
          </a:p>
          <a:p>
            <a:pPr>
              <a:defRPr/>
            </a:pPr>
          </a:p>
          <a:p>
            <a:pPr>
              <a:defRPr/>
            </a:pPr>
            <a:r>
              <a:t>Dec(d, C):</a:t>
            </a:r>
          </a:p>
          <a:p>
            <a:pPr>
              <a:defRPr/>
            </a:pPr>
            <a:r>
              <a:t>Output Cd = (Me)d mod N</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40043"/>
            <a:ext cx="10515600" cy="879866"/>
          </a:xfrm>
          <a:prstGeom prst="rect">
            <a:avLst/>
          </a:prstGeom>
          <a:noFill/>
        </p:spPr>
        <p:txBody>
          <a:bodyPr wrap="none">
            <a:spAutoFit/>
          </a:bodyPr>
          <a:lstStyle/>
          <a:p>
            <a:pPr>
              <a:defRPr/>
            </a:pPr>
            <a:r>
              <a:t>RSA encryption: Correctness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26364" y="488337"/>
            <a:ext cx="10939272" cy="976444"/>
          </a:xfrm>
          <a:prstGeom prst="rect">
            <a:avLst/>
          </a:prstGeom>
          <a:noFill/>
        </p:spPr>
        <p:txBody>
          <a:bodyPr wrap="none">
            <a:spAutoFit/>
          </a:bodyPr>
          <a:lstStyle/>
          <a:p>
            <a:pPr>
              <a:defRPr/>
            </a:pPr>
            <a:r>
              <a:t>Postal System Analogy – Building Block 3: Post offices connect complexes (Wide Communication)</a:t>
            </a:r>
          </a:p>
        </p:txBody>
      </p:sp>
      <p:sp>
        <p:nvSpPr>
          <p:cNvPr id="3" name="TextBox 2"/>
          <p:cNvSpPr txBox="1"/>
          <p:nvPr/>
        </p:nvSpPr>
        <p:spPr>
          <a:xfrm>
            <a:off x="14936" y="2105102"/>
            <a:ext cx="5532119" cy="4351338"/>
          </a:xfrm>
          <a:prstGeom prst="rect">
            <a:avLst/>
          </a:prstGeom>
          <a:noFill/>
        </p:spPr>
        <p:txBody>
          <a:bodyPr wrap="none">
            <a:spAutoFit/>
          </a:bodyPr>
          <a:lstStyle/>
          <a:p>
            <a:pPr>
              <a:defRPr/>
            </a:pPr>
            <a:r>
              <a:t>A post office connects multiple apartment complexes</a:t>
            </a:r>
          </a:p>
          <a:p>
            <a:pPr>
              <a:defRPr/>
            </a:pPr>
            <a:r>
              <a:t>Letters can travel between complexes through the post office</a:t>
            </a:r>
          </a:p>
          <a:p>
            <a:pPr>
              <a:defRPr/>
            </a:pPr>
            <a:r>
              <a:t>This is like a Wide Area Network (WAN), connecting LANs together.</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75714"/>
            <a:ext cx="10515600" cy="901972"/>
          </a:xfrm>
          <a:prstGeom prst="rect">
            <a:avLst/>
          </a:prstGeom>
          <a:noFill/>
        </p:spPr>
        <p:txBody>
          <a:bodyPr wrap="none">
            <a:spAutoFit/>
          </a:bodyPr>
          <a:lstStyle/>
          <a:p>
            <a:pPr>
              <a:defRPr/>
            </a:pPr>
            <a:r>
              <a:t>RSA Encryption: Security</a:t>
            </a:r>
          </a:p>
        </p:txBody>
      </p:sp>
      <p:sp>
        <p:nvSpPr>
          <p:cNvPr id="3" name="TextBox 2"/>
          <p:cNvSpPr txBox="1"/>
          <p:nvPr/>
        </p:nvSpPr>
        <p:spPr>
          <a:xfrm>
            <a:off x="381494" y="1458570"/>
            <a:ext cx="11429011" cy="4626985"/>
          </a:xfrm>
          <a:prstGeom prst="rect">
            <a:avLst/>
          </a:prstGeom>
          <a:noFill/>
        </p:spPr>
        <p:txBody>
          <a:bodyPr wrap="none">
            <a:spAutoFit/>
          </a:bodyPr>
          <a:lstStyle/>
          <a:p>
            <a:pPr>
              <a:defRPr/>
            </a:pPr>
            <a:r>
              <a:t>RSA problem: Given large N = pq and C = Me mod N, it is hard to find M</a:t>
            </a:r>
          </a:p>
          <a:p>
            <a:pPr>
              <a:defRPr/>
            </a:pPr>
            <a:r>
              <a:t>Given the public key (𝑁,𝑒) and the ciphertext 𝐶, it is computationally infeasible to reverse-engineer the message 𝑀 without knowing the private key 𝑑</a:t>
            </a:r>
          </a:p>
          <a:p>
            <a:pPr>
              <a:defRPr/>
            </a:pPr>
            <a:r>
              <a:t>No harder than the factoring problem (if you can factor N, you can recover p and q, then use φ(N) and e to derive d)</a:t>
            </a:r>
          </a:p>
          <a:p>
            <a:pPr>
              <a:defRPr/>
            </a:pPr>
          </a:p>
          <a:p>
            <a:pPr>
              <a:defRPr/>
            </a:pPr>
            <a:r>
              <a:t>Current best solution is to factor N, but unknown whether there is an easier way</a:t>
            </a:r>
          </a:p>
          <a:p>
            <a:pPr>
              <a:defRPr/>
            </a:pPr>
            <a:r>
              <a:t>Factoring problem is assumed to be hard (if you don’t have a massive quantum computer, that is)</a:t>
            </a:r>
          </a:p>
          <a:p>
            <a:pPr>
              <a:defRPr/>
            </a:pPr>
          </a:p>
          <a:p>
            <a:pPr>
              <a:defRPr/>
            </a:pP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9994"/>
            <a:ext cx="10515600" cy="928097"/>
          </a:xfrm>
          <a:prstGeom prst="rect">
            <a:avLst/>
          </a:prstGeom>
          <a:noFill/>
        </p:spPr>
        <p:txBody>
          <a:bodyPr wrap="none">
            <a:spAutoFit/>
          </a:bodyPr>
          <a:lstStyle/>
          <a:p>
            <a:pPr>
              <a:defRPr/>
            </a:pPr>
            <a:r>
              <a:t>RSA Encryption: Issues</a:t>
            </a:r>
          </a:p>
        </p:txBody>
      </p:sp>
      <p:sp>
        <p:nvSpPr>
          <p:cNvPr id="3" name="TextBox 2"/>
          <p:cNvSpPr txBox="1"/>
          <p:nvPr/>
        </p:nvSpPr>
        <p:spPr>
          <a:xfrm>
            <a:off x="838200" y="1505710"/>
            <a:ext cx="10845018" cy="3846580"/>
          </a:xfrm>
          <a:prstGeom prst="rect">
            <a:avLst/>
          </a:prstGeom>
          <a:noFill/>
        </p:spPr>
        <p:txBody>
          <a:bodyPr wrap="none">
            <a:spAutoFit/>
          </a:bodyPr>
          <a:lstStyle/>
          <a:p>
            <a:pPr>
              <a:defRPr/>
            </a:pPr>
            <a:r>
              <a:t>Is RSA encryption described above secure?</a:t>
            </a:r>
          </a:p>
          <a:p>
            <a:pPr>
              <a:defRPr/>
            </a:pPr>
            <a:r>
              <a:t>No (Textbook RSA). It’s deterministic: No randomness was used at any point!</a:t>
            </a:r>
          </a:p>
          <a:p>
            <a:pPr>
              <a:defRPr/>
            </a:pPr>
            <a:r>
              <a:t>The same plaintext always produces the same ciphertext under a given public key</a:t>
            </a:r>
          </a:p>
          <a:p>
            <a:pPr>
              <a:defRPr/>
            </a:pPr>
            <a:r>
              <a:t>Sending the same message encrypted with different public keys also leaks information</a:t>
            </a:r>
          </a:p>
          <a:p>
            <a:pPr>
              <a:defRPr/>
            </a:pPr>
            <a:r>
              <a:t>Small m and e leaks information  e is usually small (~16 bits) and often constant (3, 17, 65537)</a:t>
            </a:r>
          </a:p>
          <a:p>
            <a:pPr>
              <a:defRPr/>
            </a:pPr>
            <a:r>
              <a:t>Therefore, we need a probabilistic padding scheme (e.g., OAEP padding scheme)</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48872" y="225083"/>
            <a:ext cx="10894255" cy="795460"/>
          </a:xfrm>
          <a:prstGeom prst="rect">
            <a:avLst/>
          </a:prstGeom>
          <a:noFill/>
        </p:spPr>
        <p:txBody>
          <a:bodyPr wrap="none">
            <a:spAutoFit/>
          </a:bodyPr>
          <a:lstStyle/>
          <a:p>
            <a:pPr>
              <a:defRPr/>
            </a:pPr>
            <a:r>
              <a:t>Optimal Asymmetric Encryption Padding (OAEP): Padding</a:t>
            </a:r>
          </a:p>
        </p:txBody>
      </p:sp>
      <p:sp>
        <p:nvSpPr>
          <p:cNvPr id="3" name="TextBox 2"/>
          <p:cNvSpPr txBox="1"/>
          <p:nvPr/>
        </p:nvSpPr>
        <p:spPr>
          <a:xfrm>
            <a:off x="274320" y="1043007"/>
            <a:ext cx="6819242" cy="5653215"/>
          </a:xfrm>
          <a:prstGeom prst="rect">
            <a:avLst/>
          </a:prstGeom>
          <a:noFill/>
        </p:spPr>
        <p:txBody>
          <a:bodyPr wrap="none">
            <a:spAutoFit/>
          </a:bodyPr>
          <a:lstStyle/>
          <a:p>
            <a:pPr>
              <a:defRPr/>
            </a:pPr>
            <a:r>
              <a:t>k0 and k1 constants defined in the standard, and G and H are hash functions</a:t>
            </a:r>
          </a:p>
          <a:p>
            <a:pPr>
              <a:defRPr/>
            </a:pPr>
            <a:r>
              <a:t>The parameter n is the RSA modulus size in bits (e.g., 2048 bits); For 2048-bit RSA with SHA-256, k₀=256, k₁=256</a:t>
            </a:r>
          </a:p>
          <a:p>
            <a:pPr>
              <a:defRPr/>
            </a:pPr>
            <a:r>
              <a:t>M can only be n - k0 - k1 bits long (shorter than modulus size)</a:t>
            </a:r>
          </a:p>
          <a:p>
            <a:pPr>
              <a:defRPr/>
            </a:pPr>
            <a:r>
              <a:t>G produces a (n - k0)-bit hash, and H produces a k0-bit hash</a:t>
            </a:r>
          </a:p>
          <a:p>
            <a:pPr>
              <a:defRPr/>
            </a:pPr>
            <a:r>
              <a:t>Pad M with k0 0’s</a:t>
            </a:r>
          </a:p>
          <a:p>
            <a:pPr>
              <a:defRPr/>
            </a:pPr>
            <a:r>
              <a:t>Idea: We should see 0’s here when unpadding, or else someone tampered with the message</a:t>
            </a:r>
          </a:p>
          <a:p>
            <a:pPr>
              <a:defRPr/>
            </a:pPr>
            <a:r>
              <a:t>Generate a random, k0-bit string r; The randomness in r ensures identical messages encrypt differently</a:t>
            </a:r>
          </a:p>
          <a:p>
            <a:pPr>
              <a:defRPr/>
            </a:pPr>
            <a:r>
              <a:t>Compute X = M || 00...0 ⊕ G(r) (⊕ means XOR)</a:t>
            </a:r>
          </a:p>
          <a:p>
            <a:pPr>
              <a:defRPr/>
            </a:pPr>
            <a:r>
              <a:t>Compute Y = r ⊕ H(X)</a:t>
            </a:r>
          </a:p>
          <a:p>
            <a:pPr>
              <a:defRPr/>
            </a:pPr>
            <a:r>
              <a:t>Result: m’ = X || Y</a:t>
            </a:r>
          </a:p>
          <a:p>
            <a:pPr>
              <a:defRPr/>
            </a:pPr>
            <a:r>
              <a:t>Encrypt m’ using RSA:  c = m’^e mod N </a:t>
            </a:r>
          </a:p>
        </p:txBody>
      </p:sp>
      <p:pic>
        <p:nvPicPr>
          <p:cNvPr id="4" name="Picture 3" descr="image.png"/>
          <p:cNvPicPr>
            <a:picLocks noChangeAspect="1"/>
          </p:cNvPicPr>
          <p:nvPr/>
        </p:nvPicPr>
        <p:blipFill>
          <a:blip r:embed="rId2"/>
          <a:stretch>
            <a:fillRect/>
          </a:stretch>
        </p:blipFill>
        <p:spPr>
          <a:xfrm>
            <a:off x="7190937" y="1295590"/>
            <a:ext cx="4541518" cy="4648010"/>
          </a:xfrm>
          <a:prstGeom prst="rect">
            <a:avLst/>
          </a:prstGeom>
        </p:spPr>
      </p:pic>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OAEP: Unpadding</a:t>
            </a:r>
          </a:p>
        </p:txBody>
      </p:sp>
      <p:sp>
        <p:nvSpPr>
          <p:cNvPr id="3" name="TextBox 2"/>
          <p:cNvSpPr txBox="1"/>
          <p:nvPr/>
        </p:nvSpPr>
        <p:spPr>
          <a:xfrm>
            <a:off x="838199" y="1937289"/>
            <a:ext cx="6251918" cy="4555585"/>
          </a:xfrm>
          <a:prstGeom prst="rect">
            <a:avLst/>
          </a:prstGeom>
          <a:noFill/>
        </p:spPr>
        <p:txBody>
          <a:bodyPr wrap="none">
            <a:spAutoFit/>
          </a:bodyPr>
          <a:lstStyle/>
          <a:p>
            <a:pPr>
              <a:defRPr/>
            </a:pPr>
            <a:r>
              <a:t>Decrypt m’ using RSA: m’ = c^d mod N; Split m’ into X and Y:  First (n - k₀) bits = X; Last k₀ bits = Y</a:t>
            </a:r>
          </a:p>
          <a:p>
            <a:pPr>
              <a:defRPr/>
            </a:pPr>
            <a:r>
              <a:t>Compute r = Y ⊕ H(X)</a:t>
            </a:r>
          </a:p>
          <a:p>
            <a:pPr>
              <a:defRPr/>
            </a:pPr>
            <a:r>
              <a:t>Compute M || 00...0 = X ⊕ G(r)</a:t>
            </a:r>
          </a:p>
          <a:p>
            <a:pPr>
              <a:defRPr/>
            </a:pPr>
            <a:r>
              <a:t>Verify that M || 00...0 actually ends in k1 0’s</a:t>
            </a:r>
          </a:p>
          <a:p>
            <a:pPr>
              <a:defRPr/>
            </a:pPr>
            <a:r>
              <a:t>Error if not</a:t>
            </a:r>
          </a:p>
          <a:p>
            <a:pPr>
              <a:defRPr/>
            </a:pPr>
            <a:r>
              <a:t>The k₁ zero-check detects tampering because attacker cannot predict the correct padding</a:t>
            </a:r>
          </a:p>
          <a:p>
            <a:pPr>
              <a:defRPr/>
            </a:pPr>
            <a:r>
              <a:t>Return the first (n - k₀ - k₁) bits as message M</a:t>
            </a:r>
          </a:p>
        </p:txBody>
      </p:sp>
      <p:pic>
        <p:nvPicPr>
          <p:cNvPr id="4" name="Picture 3" descr="image.png"/>
          <p:cNvPicPr>
            <a:picLocks noChangeAspect="1"/>
          </p:cNvPicPr>
          <p:nvPr/>
        </p:nvPicPr>
        <p:blipFill>
          <a:blip r:embed="rId2"/>
          <a:stretch>
            <a:fillRect/>
          </a:stretch>
        </p:blipFill>
        <p:spPr>
          <a:xfrm>
            <a:off x="7190937" y="1295590"/>
            <a:ext cx="4541518" cy="4648010"/>
          </a:xfrm>
          <a:prstGeom prst="rect">
            <a:avLst/>
          </a:prstGeom>
        </p:spPr>
      </p:pic>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89249"/>
            <a:ext cx="10515600" cy="865798"/>
          </a:xfrm>
          <a:prstGeom prst="rect">
            <a:avLst/>
          </a:prstGeom>
          <a:noFill/>
        </p:spPr>
        <p:txBody>
          <a:bodyPr wrap="none">
            <a:spAutoFit/>
          </a:bodyPr>
          <a:lstStyle/>
          <a:p>
            <a:pPr>
              <a:defRPr/>
            </a:pPr>
            <a:r>
              <a:t>OAEP</a:t>
            </a:r>
          </a:p>
        </p:txBody>
      </p:sp>
      <p:sp>
        <p:nvSpPr>
          <p:cNvPr id="3" name="TextBox 2"/>
          <p:cNvSpPr txBox="1"/>
          <p:nvPr/>
        </p:nvSpPr>
        <p:spPr>
          <a:xfrm>
            <a:off x="352863" y="1206058"/>
            <a:ext cx="6441832" cy="5362693"/>
          </a:xfrm>
          <a:prstGeom prst="rect">
            <a:avLst/>
          </a:prstGeom>
          <a:noFill/>
        </p:spPr>
        <p:txBody>
          <a:bodyPr wrap="none">
            <a:spAutoFit/>
          </a:bodyPr>
          <a:lstStyle/>
          <a:p>
            <a:pPr>
              <a:defRPr/>
            </a:pPr>
            <a:r>
              <a:t>Even though G and H are irreversible, we can recover their inputs using XOR and work backwards</a:t>
            </a:r>
          </a:p>
          <a:p>
            <a:pPr>
              <a:defRPr/>
            </a:pPr>
            <a:r>
              <a:t>This structure is called a Feistel network</a:t>
            </a:r>
          </a:p>
          <a:p>
            <a:pPr>
              <a:defRPr/>
            </a:pPr>
            <a:r>
              <a:t>Can be used for encryption algorithms if G and H depend on a key; Example: DES</a:t>
            </a:r>
          </a:p>
          <a:p>
            <a:pPr>
              <a:defRPr/>
            </a:pPr>
            <a:r>
              <a:t>Takeaway: To fix the problems with RSA (it’s only secure encrypting random numbers and isn’t semantically secure), use RSA with OAEP, abbreviated as RSA-OAEP</a:t>
            </a:r>
          </a:p>
        </p:txBody>
      </p:sp>
      <p:pic>
        <p:nvPicPr>
          <p:cNvPr id="4" name="Picture 3" descr="image.png"/>
          <p:cNvPicPr>
            <a:picLocks noChangeAspect="1"/>
          </p:cNvPicPr>
          <p:nvPr/>
        </p:nvPicPr>
        <p:blipFill>
          <a:blip r:embed="rId2"/>
          <a:stretch>
            <a:fillRect/>
          </a:stretch>
        </p:blipFill>
        <p:spPr>
          <a:xfrm>
            <a:off x="7190937" y="1295590"/>
            <a:ext cx="4541518" cy="4648010"/>
          </a:xfrm>
          <a:prstGeom prst="rect">
            <a:avLst/>
          </a:prstGeom>
        </p:spPr>
      </p:pic>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Public-Key Cryptography</a:t>
            </a:r>
          </a:p>
          <a:p>
            <a:pPr>
              <a:defRPr/>
            </a:pPr>
            <a:r>
              <a:t>RSA Encryption</a:t>
            </a:r>
          </a:p>
          <a:p>
            <a:pPr>
              <a:defRPr/>
            </a:pPr>
            <a:r>
              <a:t>Hybrid Encryption</a:t>
            </a:r>
          </a:p>
          <a:p>
            <a:pPr>
              <a:defRPr/>
            </a:pP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94127" y="230553"/>
            <a:ext cx="11203745" cy="802493"/>
          </a:xfrm>
          <a:prstGeom prst="rect">
            <a:avLst/>
          </a:prstGeom>
          <a:noFill/>
        </p:spPr>
        <p:txBody>
          <a:bodyPr wrap="none">
            <a:spAutoFit/>
          </a:bodyPr>
          <a:lstStyle/>
          <a:p>
            <a:pPr>
              <a:defRPr/>
            </a:pPr>
            <a:r>
              <a:t>Hybrid Encryption</a:t>
            </a:r>
          </a:p>
        </p:txBody>
      </p:sp>
      <p:sp>
        <p:nvSpPr>
          <p:cNvPr id="3" name="TextBox 2"/>
          <p:cNvSpPr txBox="1"/>
          <p:nvPr/>
        </p:nvSpPr>
        <p:spPr>
          <a:xfrm>
            <a:off x="494126" y="1248849"/>
            <a:ext cx="11203745" cy="5301226"/>
          </a:xfrm>
          <a:prstGeom prst="rect">
            <a:avLst/>
          </a:prstGeom>
          <a:noFill/>
        </p:spPr>
        <p:txBody>
          <a:bodyPr wrap="none">
            <a:spAutoFit/>
          </a:bodyPr>
          <a:lstStyle/>
          <a:p>
            <a:pPr>
              <a:defRPr/>
            </a:pPr>
            <a:r>
              <a:t>Disadvantages of public-key encryption:  Much slower than symmetric-key encryption (~1000-10,000x Difference)</a:t>
            </a:r>
          </a:p>
          <a:p>
            <a:pPr>
              <a:defRPr/>
            </a:pPr>
            <a:r>
              <a:t>AES-128 (CBC mode): ~150 MB/s (without hardware acceleration)</a:t>
            </a:r>
          </a:p>
          <a:p>
            <a:pPr>
              <a:defRPr/>
            </a:pPr>
            <a:r>
              <a:t>ChaCha20-Poly1305: 400-720 MB/s (software implementation)</a:t>
            </a:r>
          </a:p>
          <a:p>
            <a:pPr>
              <a:defRPr/>
            </a:pPr>
            <a:r>
              <a:t>RSA-2048 can encrypt a maximum of ~250 bytes per operation; ~10,000-23,000 public key operations (encryption/verification) per second  0.25~0.6 MB/s</a:t>
            </a:r>
          </a:p>
          <a:p>
            <a:pPr>
              <a:defRPr/>
            </a:pPr>
            <a:r>
              <a:t>Advantages of public-key cryptography: </a:t>
            </a:r>
          </a:p>
          <a:p>
            <a:pPr>
              <a:defRPr/>
            </a:pPr>
            <a:r>
              <a:t>No requirement for a secured channel</a:t>
            </a:r>
          </a:p>
          <a:p>
            <a:pPr>
              <a:defRPr/>
            </a:pPr>
          </a:p>
          <a:p>
            <a:pPr>
              <a:defRPr/>
            </a:pPr>
            <a:r>
              <a:t>Hybrid encryption: Randomly generate a key K, encrypt message under key K using symmetric encryption, and encrypt K using public-key encryption</a:t>
            </a:r>
          </a:p>
          <a:p>
            <a:pPr>
              <a:defRPr/>
            </a:pPr>
            <a:r>
              <a:t>Now we can encrypt large amounts of data quickly using symmetric encryption, and we still have the benefits of public-key encryption</a:t>
            </a:r>
          </a:p>
          <a:p>
            <a:pPr>
              <a:defRPr/>
            </a:pPr>
            <a:r>
              <a:t>Almost all cryptographic systems use the idea of hybrid encryption (more or less)</a:t>
            </a:r>
          </a:p>
          <a:p>
            <a:pPr>
              <a:defRPr/>
            </a:pPr>
          </a:p>
          <a:p>
            <a:pPr>
              <a:defRPr/>
            </a:pPr>
          </a:p>
          <a:p>
            <a:pPr>
              <a:defRPr/>
            </a:pP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21231"/>
            <a:ext cx="10515600" cy="728348"/>
          </a:xfrm>
          <a:prstGeom prst="rect">
            <a:avLst/>
          </a:prstGeom>
          <a:noFill/>
        </p:spPr>
        <p:txBody>
          <a:bodyPr wrap="none">
            <a:spAutoFit/>
          </a:bodyPr>
          <a:lstStyle/>
          <a:p>
            <a:pPr>
              <a:defRPr/>
            </a:pPr>
            <a:r>
              <a:t>Establishing a Shared Secret </a:t>
            </a:r>
          </a:p>
        </p:txBody>
      </p:sp>
      <p:sp>
        <p:nvSpPr>
          <p:cNvPr id="3" name="TextBox 2"/>
          <p:cNvSpPr txBox="1"/>
          <p:nvPr/>
        </p:nvSpPr>
        <p:spPr>
          <a:xfrm>
            <a:off x="609601" y="1498601"/>
            <a:ext cx="1125629" cy="584775"/>
          </a:xfrm>
          <a:prstGeom prst="rect">
            <a:avLst/>
          </a:prstGeom>
          <a:noFill/>
        </p:spPr>
        <p:txBody>
          <a:bodyPr wrap="none">
            <a:spAutoFit/>
          </a:bodyPr>
          <a:lstStyle/>
          <a:p>
            <a:pPr>
              <a:defRPr/>
            </a:pPr>
            <a:r>
              <a:t>Alice</a:t>
            </a:r>
          </a:p>
        </p:txBody>
      </p:sp>
      <p:sp>
        <p:nvSpPr>
          <p:cNvPr id="4" name="TextBox 3"/>
          <p:cNvSpPr txBox="1"/>
          <p:nvPr/>
        </p:nvSpPr>
        <p:spPr>
          <a:xfrm>
            <a:off x="10160001" y="1498601"/>
            <a:ext cx="915635" cy="584775"/>
          </a:xfrm>
          <a:prstGeom prst="rect">
            <a:avLst/>
          </a:prstGeom>
          <a:noFill/>
        </p:spPr>
        <p:txBody>
          <a:bodyPr wrap="none">
            <a:spAutoFit/>
          </a:bodyPr>
          <a:lstStyle/>
          <a:p>
            <a:pPr>
              <a:defRPr/>
            </a:pPr>
            <a:r>
              <a:t>Bob</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42900" y="120880"/>
            <a:ext cx="11201400" cy="734682"/>
          </a:xfrm>
          <a:prstGeom prst="rect">
            <a:avLst/>
          </a:prstGeom>
          <a:noFill/>
        </p:spPr>
        <p:txBody>
          <a:bodyPr wrap="none">
            <a:spAutoFit/>
          </a:bodyPr>
          <a:lstStyle/>
          <a:p>
            <a:pPr>
              <a:defRPr/>
            </a:pPr>
            <a:r>
              <a:t>Strawman Key Exchange and Data Transfer Protocol</a:t>
            </a:r>
          </a:p>
        </p:txBody>
      </p:sp>
      <p:sp>
        <p:nvSpPr>
          <p:cNvPr id="3" name="TextBox 2"/>
          <p:cNvSpPr txBox="1"/>
          <p:nvPr/>
        </p:nvSpPr>
        <p:spPr>
          <a:xfrm>
            <a:off x="609601" y="1498601"/>
            <a:ext cx="1125629" cy="584775"/>
          </a:xfrm>
          <a:prstGeom prst="rect">
            <a:avLst/>
          </a:prstGeom>
          <a:noFill/>
        </p:spPr>
        <p:txBody>
          <a:bodyPr wrap="none">
            <a:spAutoFit/>
          </a:bodyPr>
          <a:lstStyle/>
          <a:p>
            <a:pPr>
              <a:defRPr/>
            </a:pPr>
            <a:r>
              <a:t>Alice</a:t>
            </a:r>
          </a:p>
        </p:txBody>
      </p:sp>
      <p:sp>
        <p:nvSpPr>
          <p:cNvPr id="4" name="TextBox 3"/>
          <p:cNvSpPr txBox="1"/>
          <p:nvPr/>
        </p:nvSpPr>
        <p:spPr>
          <a:xfrm>
            <a:off x="10160001" y="1498601"/>
            <a:ext cx="915635" cy="584775"/>
          </a:xfrm>
          <a:prstGeom prst="rect">
            <a:avLst/>
          </a:prstGeom>
          <a:noFill/>
        </p:spPr>
        <p:txBody>
          <a:bodyPr wrap="none">
            <a:spAutoFit/>
          </a:bodyPr>
          <a:lstStyle/>
          <a:p>
            <a:pPr>
              <a:defRPr/>
            </a:pPr>
            <a:r>
              <a:t>Bob</a:t>
            </a:r>
          </a:p>
        </p:txBody>
      </p:sp>
      <p:sp>
        <p:nvSpPr>
          <p:cNvPr id="5" name="TextBox 4"/>
          <p:cNvSpPr txBox="1"/>
          <p:nvPr/>
        </p:nvSpPr>
        <p:spPr>
          <a:xfrm>
            <a:off x="1735230" y="1020873"/>
            <a:ext cx="10515600" cy="584773"/>
          </a:xfrm>
          <a:prstGeom prst="rect">
            <a:avLst/>
          </a:prstGeom>
          <a:noFill/>
        </p:spPr>
        <p:txBody>
          <a:bodyPr wrap="none">
            <a:spAutoFit/>
          </a:bodyPr>
          <a:lstStyle/>
          <a:p>
            <a:pPr>
              <a:defRPr/>
            </a:pPr>
            <a:r>
              <a:t>Example: Hybrid protocol with AES as the symmetric cipher</a:t>
            </a:r>
          </a:p>
        </p:txBody>
      </p:sp>
      <p:sp>
        <p:nvSpPr>
          <p:cNvPr id="6" name="TextBox 5"/>
          <p:cNvSpPr txBox="1"/>
          <p:nvPr/>
        </p:nvSpPr>
        <p:spPr>
          <a:xfrm>
            <a:off x="0" y="3118079"/>
            <a:ext cx="3631474" cy="892552"/>
          </a:xfrm>
          <a:prstGeom prst="rect">
            <a:avLst/>
          </a:prstGeom>
          <a:noFill/>
        </p:spPr>
        <p:txBody>
          <a:bodyPr wrap="none">
            <a:spAutoFit/>
          </a:bodyPr>
          <a:lstStyle/>
          <a:p>
            <a:pPr>
              <a:defRPr/>
            </a:pPr>
            <a:r>
              <a:t>Key exchange</a:t>
            </a:r>
          </a:p>
          <a:p>
            <a:pPr>
              <a:defRPr/>
            </a:pPr>
            <a:r>
              <a:t>(asymmetric, e.g., RSA)</a:t>
            </a:r>
          </a:p>
        </p:txBody>
      </p:sp>
      <p:sp>
        <p:nvSpPr>
          <p:cNvPr id="7" name="TextBox 6"/>
          <p:cNvSpPr txBox="1"/>
          <p:nvPr/>
        </p:nvSpPr>
        <p:spPr>
          <a:xfrm>
            <a:off x="0" y="5925068"/>
            <a:ext cx="3912326" cy="892552"/>
          </a:xfrm>
          <a:prstGeom prst="rect">
            <a:avLst/>
          </a:prstGeom>
          <a:noFill/>
        </p:spPr>
        <p:txBody>
          <a:bodyPr wrap="none">
            <a:spAutoFit/>
          </a:bodyPr>
          <a:lstStyle/>
          <a:p>
            <a:pPr>
              <a:defRPr/>
            </a:pPr>
            <a:r>
              <a:t>Data encryption</a:t>
            </a:r>
          </a:p>
          <a:p>
            <a:pPr>
              <a:defRPr/>
            </a:pPr>
            <a:r>
              <a:t>(symmetric, e.g., AES)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4002" y="81587"/>
            <a:ext cx="10515600" cy="901729"/>
          </a:xfrm>
          <a:prstGeom prst="rect">
            <a:avLst/>
          </a:prstGeom>
          <a:noFill/>
        </p:spPr>
        <p:txBody>
          <a:bodyPr wrap="none">
            <a:spAutoFit/>
          </a:bodyPr>
          <a:lstStyle/>
          <a:p>
            <a:pPr>
              <a:defRPr/>
            </a:pPr>
            <a:r>
              <a:t>Insecure Against MITM</a:t>
            </a:r>
          </a:p>
        </p:txBody>
      </p:sp>
      <p:sp>
        <p:nvSpPr>
          <p:cNvPr id="3" name="TextBox 2"/>
          <p:cNvSpPr txBox="1"/>
          <p:nvPr/>
        </p:nvSpPr>
        <p:spPr>
          <a:xfrm>
            <a:off x="609600" y="1397000"/>
            <a:ext cx="10972800" cy="812800"/>
          </a:xfrm>
          <a:prstGeom prst="rect">
            <a:avLst/>
          </a:prstGeom>
          <a:noFill/>
        </p:spPr>
        <p:txBody>
          <a:bodyPr wrap="none">
            <a:spAutoFit/>
          </a:bodyPr>
          <a:lstStyle/>
          <a:p>
            <a:pPr>
              <a:defRPr/>
            </a:pPr>
            <a:r>
              <a:t>The above protocol is insecure against MITM attacks</a:t>
            </a:r>
          </a:p>
        </p:txBody>
      </p:sp>
      <p:sp>
        <p:nvSpPr>
          <p:cNvPr id="4" name="TextBox 3"/>
          <p:cNvSpPr txBox="1"/>
          <p:nvPr/>
        </p:nvSpPr>
        <p:spPr>
          <a:xfrm>
            <a:off x="609601" y="2407047"/>
            <a:ext cx="1125629" cy="584775"/>
          </a:xfrm>
          <a:prstGeom prst="rect">
            <a:avLst/>
          </a:prstGeom>
          <a:noFill/>
        </p:spPr>
        <p:txBody>
          <a:bodyPr wrap="none">
            <a:spAutoFit/>
          </a:bodyPr>
          <a:lstStyle/>
          <a:p>
            <a:pPr>
              <a:defRPr/>
            </a:pPr>
            <a:r>
              <a:t>Alice</a:t>
            </a:r>
          </a:p>
        </p:txBody>
      </p:sp>
      <p:sp>
        <p:nvSpPr>
          <p:cNvPr id="5" name="TextBox 4"/>
          <p:cNvSpPr txBox="1"/>
          <p:nvPr/>
        </p:nvSpPr>
        <p:spPr>
          <a:xfrm>
            <a:off x="10160001" y="2407047"/>
            <a:ext cx="915635" cy="584775"/>
          </a:xfrm>
          <a:prstGeom prst="rect">
            <a:avLst/>
          </a:prstGeom>
          <a:noFill/>
        </p:spPr>
        <p:txBody>
          <a:bodyPr wrap="none">
            <a:spAutoFit/>
          </a:bodyPr>
          <a:lstStyle/>
          <a:p>
            <a:pPr>
              <a:defRPr/>
            </a:pPr>
            <a:r>
              <a:t>Bob</a:t>
            </a:r>
          </a:p>
        </p:txBody>
      </p:sp>
      <p:sp>
        <p:nvSpPr>
          <p:cNvPr id="6" name="TextBox 5"/>
          <p:cNvSpPr txBox="1"/>
          <p:nvPr/>
        </p:nvSpPr>
        <p:spPr>
          <a:xfrm>
            <a:off x="5283200" y="2413001"/>
            <a:ext cx="1175322" cy="584775"/>
          </a:xfrm>
          <a:prstGeom prst="rect">
            <a:avLst/>
          </a:prstGeom>
          <a:noFill/>
        </p:spPr>
        <p:txBody>
          <a:bodyPr wrap="none">
            <a:spAutoFit/>
          </a:bodyPr>
          <a:lstStyle/>
          <a:p>
            <a:pPr>
              <a:defRPr/>
            </a:pPr>
            <a:r>
              <a:t>MITM</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66562"/>
            <a:ext cx="10515600" cy="866933"/>
          </a:xfrm>
          <a:prstGeom prst="rect">
            <a:avLst/>
          </a:prstGeom>
          <a:noFill/>
        </p:spPr>
        <p:txBody>
          <a:bodyPr wrap="none">
            <a:spAutoFit/>
          </a:bodyPr>
          <a:lstStyle/>
          <a:p>
            <a:pPr>
              <a:defRPr/>
            </a:pPr>
            <a:r>
              <a:t>Postal System Analogy – Internet Scale: Connecting the whole world</a:t>
            </a:r>
          </a:p>
        </p:txBody>
      </p:sp>
      <p:sp>
        <p:nvSpPr>
          <p:cNvPr id="3" name="TextBox 2"/>
          <p:cNvSpPr txBox="1"/>
          <p:nvPr/>
        </p:nvSpPr>
        <p:spPr>
          <a:xfrm>
            <a:off x="838200" y="1414472"/>
            <a:ext cx="10515600" cy="1783245"/>
          </a:xfrm>
          <a:prstGeom prst="rect">
            <a:avLst/>
          </a:prstGeom>
          <a:noFill/>
        </p:spPr>
        <p:txBody>
          <a:bodyPr wrap="none">
            <a:spAutoFit/>
          </a:bodyPr>
          <a:lstStyle/>
          <a:p>
            <a:pPr>
              <a:defRPr/>
            </a:pPr>
            <a:r>
              <a:t>Multiple post offices around the world connect into a giant global system</a:t>
            </a:r>
          </a:p>
          <a:p>
            <a:pPr>
              <a:defRPr/>
            </a:pPr>
            <a:r>
              <a:t>A letter may pass through several post offices before reaching its destination</a:t>
            </a:r>
          </a:p>
          <a:p>
            <a:pPr>
              <a:defRPr/>
            </a:pPr>
            <a:r>
              <a:t>The Internet is the same: messages (packets) hop across multiple routers/ISPs before arriving.</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36448" y="1122363"/>
            <a:ext cx="11119104" cy="2133599"/>
          </a:xfrm>
          <a:prstGeom prst="rect">
            <a:avLst/>
          </a:prstGeom>
          <a:noFill/>
        </p:spPr>
        <p:txBody>
          <a:bodyPr wrap="none">
            <a:spAutoFit/>
          </a:bodyPr>
          <a:lstStyle/>
          <a:p>
            <a:pPr>
              <a:defRPr/>
            </a:pPr>
            <a:r>
              <a:t>CSC 3511 Security and Networking</a:t>
            </a:r>
          </a:p>
        </p:txBody>
      </p:sp>
      <p:sp>
        <p:nvSpPr>
          <p:cNvPr id="3" name="TextBox 2"/>
          <p:cNvSpPr txBox="1"/>
          <p:nvPr/>
        </p:nvSpPr>
        <p:spPr>
          <a:xfrm>
            <a:off x="1240325" y="3602039"/>
            <a:ext cx="9711350" cy="1655762"/>
          </a:xfrm>
          <a:prstGeom prst="rect">
            <a:avLst/>
          </a:prstGeom>
          <a:noFill/>
        </p:spPr>
        <p:txBody>
          <a:bodyPr wrap="none">
            <a:spAutoFit/>
          </a:bodyPr>
          <a:lstStyle/>
          <a:p>
            <a:pPr>
              <a:defRPr/>
            </a:pPr>
          </a:p>
          <a:p>
            <a:pPr>
              <a:defRPr/>
            </a:pPr>
          </a:p>
          <a:p>
            <a:pPr>
              <a:defRPr/>
            </a:pPr>
            <a:r>
              <a:t>Week 11, Lecture 1: Digital Signatures, Certificates, and PKI</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546662" y="152400"/>
            <a:ext cx="6551791" cy="1650991"/>
          </a:xfrm>
          <a:prstGeom prst="rect">
            <a:avLst/>
          </a:prstGeom>
          <a:noFill/>
        </p:spPr>
        <p:txBody>
          <a:bodyPr wrap="none">
            <a:spAutoFit/>
          </a:bodyPr>
          <a:lstStyle/>
          <a:p>
            <a:pPr>
              <a:defRPr/>
            </a:pPr>
            <a:r>
              <a:t>Roadmap</a:t>
            </a:r>
          </a:p>
        </p:txBody>
      </p:sp>
      <p:sp>
        <p:nvSpPr>
          <p:cNvPr id="3" name="TextBox 2"/>
          <p:cNvSpPr txBox="1"/>
          <p:nvPr/>
        </p:nvSpPr>
        <p:spPr>
          <a:xfrm>
            <a:off x="327703" y="1646990"/>
            <a:ext cx="11536594" cy="4978399"/>
          </a:xfrm>
          <a:prstGeom prst="rect">
            <a:avLst/>
          </a:prstGeom>
          <a:noFill/>
        </p:spPr>
        <p:txBody>
          <a:bodyPr wrap="none">
            <a:spAutoFit/>
          </a:bodyPr>
          <a:lstStyle/>
          <a:p>
            <a:pPr>
              <a:defRPr/>
            </a:pPr>
            <a:r>
              <a:t>Digital Signatures and RSA Signature</a:t>
            </a:r>
          </a:p>
          <a:p>
            <a:pPr>
              <a:defRPr/>
            </a:pPr>
            <a:r>
              <a:t>Certificates and Chain of Trust</a:t>
            </a:r>
          </a:p>
          <a:p>
            <a:pPr>
              <a:defRPr/>
            </a:pPr>
            <a:r>
              <a:t>Public Key Infrastructure</a:t>
            </a:r>
          </a:p>
          <a:p>
            <a:pPr>
              <a:defRPr/>
            </a:pPr>
          </a:p>
          <a:p>
            <a:pPr>
              <a:defRPr/>
            </a:pP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41779" y="5310469"/>
            <a:ext cx="4788086" cy="1439244"/>
          </a:xfrm>
          <a:prstGeom prst="rect">
            <a:avLst/>
          </a:prstGeom>
          <a:noFill/>
        </p:spPr>
        <p:txBody>
          <a:bodyPr wrap="none">
            <a:spAutoFit/>
          </a:bodyPr>
          <a:lstStyle/>
          <a:p>
            <a:pPr>
              <a:defRPr/>
            </a:pPr>
            <a:r>
              <a:t>Hash functions</a:t>
            </a:r>
          </a:p>
          <a:p>
            <a:pPr>
              <a:defRPr/>
            </a:pPr>
            <a:r>
              <a:t>Pseudorandom number generators</a:t>
            </a:r>
          </a:p>
          <a:p>
            <a:pPr>
              <a:defRPr/>
            </a:pPr>
            <a:r>
              <a:t>Public key exchange (e.g. Diffie-Hellman)</a:t>
            </a:r>
          </a:p>
        </p:txBody>
      </p:sp>
      <p:sp>
        <p:nvSpPr>
          <p:cNvPr id="3" name="TextBox 2"/>
          <p:cNvSpPr txBox="1"/>
          <p:nvPr/>
        </p:nvSpPr>
        <p:spPr>
          <a:xfrm>
            <a:off x="6396210" y="5760801"/>
            <a:ext cx="4422750" cy="573973"/>
          </a:xfrm>
          <a:prstGeom prst="rect">
            <a:avLst/>
          </a:prstGeom>
          <a:noFill/>
        </p:spPr>
        <p:txBody>
          <a:bodyPr wrap="none">
            <a:spAutoFit/>
          </a:bodyPr>
          <a:lstStyle/>
          <a:p>
            <a:pPr>
              <a:defRPr/>
            </a:pPr>
            <a:r>
              <a:t>Key management (certificates)</a:t>
            </a:r>
          </a:p>
        </p:txBody>
      </p:sp>
      <p:sp>
        <p:nvSpPr>
          <p:cNvPr id="4" name="TextBox 3"/>
          <p:cNvSpPr txBox="1"/>
          <p:nvPr/>
        </p:nvSpPr>
        <p:spPr>
          <a:xfrm>
            <a:off x="838200" y="365126"/>
            <a:ext cx="10515600" cy="816694"/>
          </a:xfrm>
          <a:prstGeom prst="rect">
            <a:avLst/>
          </a:prstGeom>
          <a:noFill/>
        </p:spPr>
        <p:txBody>
          <a:bodyPr wrap="none">
            <a:spAutoFit/>
          </a:bodyPr>
          <a:lstStyle/>
          <a:p>
            <a:pPr>
              <a:defRPr/>
            </a:pPr>
            <a:r>
              <a:t>Cryptography Roadmap</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342900" y="120880"/>
            <a:ext cx="11201400" cy="892552"/>
          </a:xfrm>
          <a:prstGeom prst="rect">
            <a:avLst/>
          </a:prstGeom>
          <a:noFill/>
        </p:spPr>
        <p:txBody>
          <a:bodyPr wrap="none">
            <a:spAutoFit/>
          </a:bodyPr>
          <a:lstStyle/>
          <a:p>
            <a:pPr>
              <a:defRPr/>
            </a:pPr>
            <a:r>
              <a:t>Last Week: Strawman Key Exchange and Data Transfer Protocol</a:t>
            </a:r>
          </a:p>
        </p:txBody>
      </p:sp>
      <p:sp>
        <p:nvSpPr>
          <p:cNvPr id="3" name="TextBox 2"/>
          <p:cNvSpPr txBox="1"/>
          <p:nvPr/>
        </p:nvSpPr>
        <p:spPr>
          <a:xfrm>
            <a:off x="609601" y="1498601"/>
            <a:ext cx="1125629" cy="584775"/>
          </a:xfrm>
          <a:prstGeom prst="rect">
            <a:avLst/>
          </a:prstGeom>
          <a:noFill/>
        </p:spPr>
        <p:txBody>
          <a:bodyPr wrap="none">
            <a:spAutoFit/>
          </a:bodyPr>
          <a:lstStyle/>
          <a:p>
            <a:pPr>
              <a:defRPr/>
            </a:pPr>
            <a:r>
              <a:t>Alice</a:t>
            </a:r>
          </a:p>
        </p:txBody>
      </p:sp>
      <p:sp>
        <p:nvSpPr>
          <p:cNvPr id="4" name="TextBox 3"/>
          <p:cNvSpPr txBox="1"/>
          <p:nvPr/>
        </p:nvSpPr>
        <p:spPr>
          <a:xfrm>
            <a:off x="10160001" y="1498601"/>
            <a:ext cx="915635" cy="584775"/>
          </a:xfrm>
          <a:prstGeom prst="rect">
            <a:avLst/>
          </a:prstGeom>
          <a:noFill/>
        </p:spPr>
        <p:txBody>
          <a:bodyPr wrap="none">
            <a:spAutoFit/>
          </a:bodyPr>
          <a:lstStyle/>
          <a:p>
            <a:pPr>
              <a:defRPr/>
            </a:pPr>
            <a:r>
              <a:t>Bob</a:t>
            </a:r>
          </a:p>
        </p:txBody>
      </p:sp>
      <p:sp>
        <p:nvSpPr>
          <p:cNvPr id="5" name="TextBox 4"/>
          <p:cNvSpPr txBox="1"/>
          <p:nvPr/>
        </p:nvSpPr>
        <p:spPr>
          <a:xfrm>
            <a:off x="0" y="3118079"/>
            <a:ext cx="3631474" cy="892552"/>
          </a:xfrm>
          <a:prstGeom prst="rect">
            <a:avLst/>
          </a:prstGeom>
          <a:noFill/>
        </p:spPr>
        <p:txBody>
          <a:bodyPr wrap="none">
            <a:spAutoFit/>
          </a:bodyPr>
          <a:lstStyle/>
          <a:p>
            <a:pPr>
              <a:defRPr/>
            </a:pPr>
            <a:r>
              <a:t>Key exchange</a:t>
            </a:r>
          </a:p>
          <a:p>
            <a:pPr>
              <a:defRPr/>
            </a:pPr>
            <a:r>
              <a:t>(asymmetric, e.g., RSA)</a:t>
            </a:r>
          </a:p>
        </p:txBody>
      </p:sp>
      <p:sp>
        <p:nvSpPr>
          <p:cNvPr id="6" name="TextBox 5"/>
          <p:cNvSpPr txBox="1"/>
          <p:nvPr/>
        </p:nvSpPr>
        <p:spPr>
          <a:xfrm>
            <a:off x="0" y="5925068"/>
            <a:ext cx="3912326" cy="892552"/>
          </a:xfrm>
          <a:prstGeom prst="rect">
            <a:avLst/>
          </a:prstGeom>
          <a:noFill/>
        </p:spPr>
        <p:txBody>
          <a:bodyPr wrap="none">
            <a:spAutoFit/>
          </a:bodyPr>
          <a:lstStyle/>
          <a:p>
            <a:pPr>
              <a:defRPr/>
            </a:pPr>
            <a:r>
              <a:t>Data encryption</a:t>
            </a:r>
          </a:p>
          <a:p>
            <a:pPr>
              <a:defRPr/>
            </a:pPr>
            <a:r>
              <a:t>(symmetric, e.g., AES)</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4002" y="117779"/>
            <a:ext cx="10515600" cy="1151623"/>
          </a:xfrm>
          <a:prstGeom prst="rect">
            <a:avLst/>
          </a:prstGeom>
          <a:noFill/>
        </p:spPr>
        <p:txBody>
          <a:bodyPr wrap="none">
            <a:spAutoFit/>
          </a:bodyPr>
          <a:lstStyle/>
          <a:p>
            <a:pPr>
              <a:defRPr/>
            </a:pPr>
            <a:r>
              <a:t>Last Week: MITM Targeting the Strawman Key Exchange and Data Transfer Protocol</a:t>
            </a:r>
          </a:p>
        </p:txBody>
      </p:sp>
      <p:sp>
        <p:nvSpPr>
          <p:cNvPr id="3" name="TextBox 2"/>
          <p:cNvSpPr txBox="1"/>
          <p:nvPr/>
        </p:nvSpPr>
        <p:spPr>
          <a:xfrm>
            <a:off x="852836" y="1577440"/>
            <a:ext cx="10477932" cy="1547561"/>
          </a:xfrm>
          <a:prstGeom prst="rect">
            <a:avLst/>
          </a:prstGeom>
          <a:noFill/>
        </p:spPr>
        <p:txBody>
          <a:bodyPr wrap="none">
            <a:spAutoFit/>
          </a:bodyPr>
          <a:lstStyle/>
          <a:p>
            <a:pPr>
              <a:defRPr/>
            </a:pPr>
            <a:r>
              <a:t>The above protocol is insecure against MITM attacks</a:t>
            </a:r>
          </a:p>
          <a:p>
            <a:pPr>
              <a:defRPr/>
            </a:pPr>
            <a:r>
              <a:t>Root cause: Bob has no way to tell the message is from Alice or Mallory</a:t>
            </a:r>
          </a:p>
          <a:p>
            <a:pPr>
              <a:defRPr/>
            </a:pPr>
            <a:r>
              <a:t>Solution: Find a way to verify the integrity &amp; authenticity of the received information</a:t>
            </a:r>
          </a:p>
          <a:p>
            <a:pPr>
              <a:defRPr/>
            </a:pPr>
          </a:p>
        </p:txBody>
      </p:sp>
      <p:pic>
        <p:nvPicPr>
          <p:cNvPr id="4" name="Picture 3" descr="image.png"/>
          <p:cNvPicPr>
            <a:picLocks noChangeAspect="1"/>
          </p:cNvPicPr>
          <p:nvPr/>
        </p:nvPicPr>
        <p:blipFill>
          <a:blip r:embed="rId2"/>
          <a:stretch>
            <a:fillRect/>
          </a:stretch>
        </p:blipFill>
        <p:spPr>
          <a:xfrm>
            <a:off x="857032" y="3273048"/>
            <a:ext cx="9974669" cy="3311221"/>
          </a:xfrm>
          <a:prstGeom prst="rect">
            <a:avLst/>
          </a:prstGeom>
        </p:spPr>
      </p:pic>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246325"/>
            <a:ext cx="10515600" cy="961257"/>
          </a:xfrm>
          <a:prstGeom prst="rect">
            <a:avLst/>
          </a:prstGeom>
          <a:noFill/>
        </p:spPr>
        <p:txBody>
          <a:bodyPr wrap="none">
            <a:spAutoFit/>
          </a:bodyPr>
          <a:lstStyle/>
          <a:p>
            <a:pPr>
              <a:defRPr/>
            </a:pPr>
            <a:r>
              <a:t>Digital Signatures</a:t>
            </a:r>
          </a:p>
        </p:txBody>
      </p:sp>
      <p:sp>
        <p:nvSpPr>
          <p:cNvPr id="3" name="TextBox 2"/>
          <p:cNvSpPr txBox="1"/>
          <p:nvPr/>
        </p:nvSpPr>
        <p:spPr>
          <a:xfrm>
            <a:off x="732273" y="1207582"/>
            <a:ext cx="10727453" cy="3565385"/>
          </a:xfrm>
          <a:prstGeom prst="rect">
            <a:avLst/>
          </a:prstGeom>
          <a:noFill/>
        </p:spPr>
        <p:txBody>
          <a:bodyPr wrap="none">
            <a:spAutoFit/>
          </a:bodyPr>
          <a:lstStyle/>
          <a:p>
            <a:pPr>
              <a:defRPr/>
            </a:pPr>
            <a:r>
              <a:t>Digital signatures are the asymmetric way of providing integrity and authenticity to data</a:t>
            </a:r>
          </a:p>
          <a:p>
            <a:pPr>
              <a:defRPr/>
            </a:pPr>
            <a:r>
              <a:t>Assume that Alice and Bob can communicate public keys without Mallory changing them</a:t>
            </a:r>
          </a:p>
          <a:p>
            <a:pPr>
              <a:defRPr/>
            </a:pPr>
            <a:r>
              <a:t>We will see how to fix this limitation later using certificates</a:t>
            </a:r>
          </a:p>
          <a:p>
            <a:pPr>
              <a:defRPr/>
            </a:pPr>
            <a:r>
              <a:t>Only the owner of the private key can sign messages with the private key</a:t>
            </a:r>
          </a:p>
          <a:p>
            <a:pPr>
              <a:defRPr/>
            </a:pPr>
            <a:r>
              <a:t>Everybody can verify the signature with the public key</a:t>
            </a:r>
          </a:p>
        </p:txBody>
      </p:sp>
      <p:pic>
        <p:nvPicPr>
          <p:cNvPr id="4" name="Picture 3" descr="image.png"/>
          <p:cNvPicPr>
            <a:picLocks noChangeAspect="1"/>
          </p:cNvPicPr>
          <p:nvPr/>
        </p:nvPicPr>
        <p:blipFill>
          <a:blip r:embed="rId2"/>
          <a:stretch>
            <a:fillRect/>
          </a:stretch>
        </p:blipFill>
        <p:spPr>
          <a:xfrm>
            <a:off x="8008390" y="4888900"/>
            <a:ext cx="1613150" cy="1640500"/>
          </a:xfrm>
          <a:prstGeom prst="rect">
            <a:avLst/>
          </a:prstGeom>
        </p:spPr>
      </p:pic>
      <p:pic>
        <p:nvPicPr>
          <p:cNvPr id="5" name="Picture 4" descr="image.png"/>
          <p:cNvPicPr>
            <a:picLocks noChangeAspect="1"/>
          </p:cNvPicPr>
          <p:nvPr/>
        </p:nvPicPr>
        <p:blipFill>
          <a:blip r:embed="rId3"/>
          <a:stretch>
            <a:fillRect/>
          </a:stretch>
        </p:blipFill>
        <p:spPr>
          <a:xfrm>
            <a:off x="4866715" y="4888900"/>
            <a:ext cx="2164300" cy="1825125"/>
          </a:xfrm>
          <a:prstGeom prst="rect">
            <a:avLst/>
          </a:prstGeom>
        </p:spPr>
      </p:pic>
      <p:pic>
        <p:nvPicPr>
          <p:cNvPr id="6" name="Picture 5" descr="image.png"/>
          <p:cNvPicPr>
            <a:picLocks noChangeAspect="1"/>
          </p:cNvPicPr>
          <p:nvPr/>
        </p:nvPicPr>
        <p:blipFill>
          <a:blip r:embed="rId4"/>
          <a:stretch>
            <a:fillRect/>
          </a:stretch>
        </p:blipFill>
        <p:spPr>
          <a:xfrm>
            <a:off x="2194265" y="4888900"/>
            <a:ext cx="1798800" cy="1969100"/>
          </a:xfrm>
          <a:prstGeom prst="rect">
            <a:avLst/>
          </a:prstGeom>
        </p:spPr>
      </p:pic>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3966"/>
            <a:ext cx="10515600" cy="870822"/>
          </a:xfrm>
          <a:prstGeom prst="rect">
            <a:avLst/>
          </a:prstGeom>
          <a:noFill/>
        </p:spPr>
        <p:txBody>
          <a:bodyPr wrap="none">
            <a:spAutoFit/>
          </a:bodyPr>
          <a:lstStyle/>
          <a:p>
            <a:pPr>
              <a:defRPr/>
            </a:pPr>
            <a:r>
              <a:t>Digital Signatures: Definition</a:t>
            </a:r>
          </a:p>
        </p:txBody>
      </p:sp>
      <p:sp>
        <p:nvSpPr>
          <p:cNvPr id="3" name="TextBox 2"/>
          <p:cNvSpPr txBox="1"/>
          <p:nvPr/>
        </p:nvSpPr>
        <p:spPr>
          <a:xfrm>
            <a:off x="666959" y="1447902"/>
            <a:ext cx="10858081" cy="5073480"/>
          </a:xfrm>
          <a:prstGeom prst="rect">
            <a:avLst/>
          </a:prstGeom>
          <a:noFill/>
        </p:spPr>
        <p:txBody>
          <a:bodyPr wrap="none">
            <a:spAutoFit/>
          </a:bodyPr>
          <a:lstStyle/>
          <a:p>
            <a:pPr>
              <a:defRPr/>
            </a:pPr>
            <a:r>
              <a:t>Three parts:</a:t>
            </a:r>
          </a:p>
          <a:p>
            <a:pPr>
              <a:defRPr/>
            </a:pPr>
            <a:r>
              <a:t>KeyGen() → PK, SK: Generate a public/private keypair, where PK is the verify (public) key, and SK is the signing (secret) key</a:t>
            </a:r>
          </a:p>
          <a:p>
            <a:pPr>
              <a:defRPr/>
            </a:pPr>
            <a:r>
              <a:t>Sign(SK, M) → sig: Sign the message M using the signing key SK to produce the signature sig</a:t>
            </a:r>
          </a:p>
          <a:p>
            <a:pPr>
              <a:defRPr/>
            </a:pPr>
            <a:r>
              <a:t>Verify(PK, M, sig) → {0, 1}: Verify the signature sig on message M using the verify key PK and output 1 if valid and 0 if invalid</a:t>
            </a:r>
          </a:p>
          <a:p>
            <a:pPr>
              <a:defRPr/>
            </a:pPr>
            <a:r>
              <a:t>Properties</a:t>
            </a:r>
          </a:p>
          <a:p>
            <a:pPr>
              <a:defRPr/>
            </a:pPr>
            <a:r>
              <a:t>Correctness: Verification should be successful for a signature generated over any message  Verify(PK, M, Sign(SK, M)) = 1 for all PK, SK ← KeyGen() and M</a:t>
            </a:r>
          </a:p>
          <a:p>
            <a:pPr>
              <a:defRPr/>
            </a:pPr>
            <a:r>
              <a:t>Efficiency: Signing/verifying should be fast</a:t>
            </a:r>
          </a:p>
          <a:p>
            <a:pPr>
              <a:defRPr/>
            </a:pPr>
            <a:r>
              <a:t>Security: EU-CPA (existentially unforgeable under chosen plaintext attack)</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365125"/>
            <a:ext cx="10515600" cy="1325563"/>
          </a:xfrm>
          <a:prstGeom prst="rect">
            <a:avLst/>
          </a:prstGeom>
          <a:noFill/>
        </p:spPr>
        <p:txBody>
          <a:bodyPr wrap="none">
            <a:spAutoFit/>
          </a:bodyPr>
          <a:lstStyle/>
          <a:p>
            <a:pPr>
              <a:defRPr/>
            </a:pPr>
            <a:r>
              <a:t>Defining Integrity: EU-CPA</a:t>
            </a:r>
            <a:br/>
          </a:p>
        </p:txBody>
      </p:sp>
      <p:sp>
        <p:nvSpPr>
          <p:cNvPr id="3" name="TextBox 2"/>
          <p:cNvSpPr txBox="1"/>
          <p:nvPr/>
        </p:nvSpPr>
        <p:spPr>
          <a:xfrm>
            <a:off x="938716" y="1250906"/>
            <a:ext cx="5377115" cy="5372316"/>
          </a:xfrm>
          <a:prstGeom prst="rect">
            <a:avLst/>
          </a:prstGeom>
          <a:noFill/>
        </p:spPr>
        <p:txBody>
          <a:bodyPr wrap="none">
            <a:spAutoFit/>
          </a:bodyPr>
          <a:lstStyle/>
          <a:p>
            <a:pPr>
              <a:defRPr/>
            </a:pPr>
            <a:r>
              <a:t>Mallory may send messages to Alice and receive their tags</a:t>
            </a:r>
          </a:p>
          <a:p>
            <a:pPr>
              <a:defRPr/>
            </a:pPr>
            <a:r>
              <a:t>Eventually, Mallory creates a message-signature pair (M', sig')</a:t>
            </a:r>
          </a:p>
          <a:p>
            <a:pPr>
              <a:defRPr/>
            </a:pPr>
            <a:r>
              <a:t>M' cannot be a message that Mallory requested earlier</a:t>
            </a:r>
          </a:p>
          <a:p>
            <a:pPr>
              <a:defRPr/>
            </a:pPr>
            <a:r>
              <a:t>If sig' is verifies with PK for M', then Mallory wins. Otherwise, she loses.</a:t>
            </a:r>
          </a:p>
          <a:p>
            <a:pPr>
              <a:defRPr/>
            </a:pPr>
            <a:r>
              <a:t>A scheme is EU-CPA secure if for all polynomial time adversaries, the probability of winning is 0 or negligible</a:t>
            </a:r>
          </a:p>
        </p:txBody>
      </p:sp>
      <p:sp>
        <p:nvSpPr>
          <p:cNvPr id="4" name="TextBox 3"/>
          <p:cNvSpPr txBox="1"/>
          <p:nvPr/>
        </p:nvSpPr>
        <p:spPr>
          <a:xfrm>
            <a:off x="7700884" y="3206265"/>
            <a:ext cx="3211500" cy="855900"/>
          </a:xfrm>
          <a:prstGeom prst="rect">
            <a:avLst/>
          </a:prstGeom>
          <a:noFill/>
        </p:spPr>
        <p:txBody>
          <a:bodyPr wrap="none">
            <a:spAutoFit/>
          </a:bodyPr>
          <a:lstStyle/>
          <a:p>
            <a:pPr>
              <a:defRPr/>
            </a:pPr>
          </a:p>
        </p:txBody>
      </p:sp>
      <p:sp>
        <p:nvSpPr>
          <p:cNvPr id="5" name="TextBox 4"/>
          <p:cNvSpPr txBox="1"/>
          <p:nvPr/>
        </p:nvSpPr>
        <p:spPr>
          <a:xfrm>
            <a:off x="7753709" y="3194121"/>
            <a:ext cx="2322300" cy="400200"/>
          </a:xfrm>
          <a:prstGeom prst="rect">
            <a:avLst/>
          </a:prstGeom>
          <a:noFill/>
        </p:spPr>
        <p:txBody>
          <a:bodyPr wrap="none">
            <a:spAutoFit/>
          </a:bodyPr>
          <a:lstStyle/>
          <a:p>
            <a:pPr>
              <a:defRPr/>
            </a:pPr>
            <a:r>
              <a:t>M</a:t>
            </a:r>
          </a:p>
        </p:txBody>
      </p:sp>
      <p:sp>
        <p:nvSpPr>
          <p:cNvPr id="6" name="TextBox 5"/>
          <p:cNvSpPr txBox="1"/>
          <p:nvPr/>
        </p:nvSpPr>
        <p:spPr>
          <a:xfrm>
            <a:off x="7742376" y="3529160"/>
            <a:ext cx="2322300" cy="400200"/>
          </a:xfrm>
          <a:prstGeom prst="rect">
            <a:avLst/>
          </a:prstGeom>
          <a:noFill/>
        </p:spPr>
        <p:txBody>
          <a:bodyPr wrap="none">
            <a:spAutoFit/>
          </a:bodyPr>
          <a:lstStyle/>
          <a:p>
            <a:pPr>
              <a:defRPr/>
            </a:pPr>
            <a:r>
              <a:t>sign(SK, M)</a:t>
            </a:r>
          </a:p>
        </p:txBody>
      </p:sp>
      <p:sp>
        <p:nvSpPr>
          <p:cNvPr id="7" name="TextBox 6"/>
          <p:cNvSpPr txBox="1"/>
          <p:nvPr/>
        </p:nvSpPr>
        <p:spPr>
          <a:xfrm>
            <a:off x="10131622" y="3458438"/>
            <a:ext cx="790800" cy="369300"/>
          </a:xfrm>
          <a:prstGeom prst="rect">
            <a:avLst/>
          </a:prstGeom>
          <a:noFill/>
        </p:spPr>
        <p:txBody>
          <a:bodyPr wrap="none">
            <a:spAutoFit/>
          </a:bodyPr>
          <a:lstStyle/>
          <a:p>
            <a:pPr>
              <a:defRPr/>
            </a:pPr>
            <a:r>
              <a:t>(repeat)</a:t>
            </a:r>
          </a:p>
        </p:txBody>
      </p:sp>
      <p:sp>
        <p:nvSpPr>
          <p:cNvPr id="8" name="TextBox 7"/>
          <p:cNvSpPr txBox="1"/>
          <p:nvPr/>
        </p:nvSpPr>
        <p:spPr>
          <a:xfrm>
            <a:off x="9003261" y="1690688"/>
            <a:ext cx="1368000" cy="369300"/>
          </a:xfrm>
          <a:prstGeom prst="rect">
            <a:avLst/>
          </a:prstGeom>
          <a:noFill/>
        </p:spPr>
        <p:txBody>
          <a:bodyPr wrap="none">
            <a:spAutoFit/>
          </a:bodyPr>
          <a:lstStyle/>
          <a:p>
            <a:pPr>
              <a:defRPr/>
            </a:pPr>
            <a:r>
              <a:t>Alice (challenger)</a:t>
            </a:r>
          </a:p>
        </p:txBody>
      </p:sp>
      <p:sp>
        <p:nvSpPr>
          <p:cNvPr id="9" name="TextBox 8"/>
          <p:cNvSpPr txBox="1"/>
          <p:nvPr/>
        </p:nvSpPr>
        <p:spPr>
          <a:xfrm>
            <a:off x="7501532" y="1690688"/>
            <a:ext cx="1501800" cy="369300"/>
          </a:xfrm>
          <a:prstGeom prst="rect">
            <a:avLst/>
          </a:prstGeom>
          <a:noFill/>
        </p:spPr>
        <p:txBody>
          <a:bodyPr wrap="none">
            <a:spAutoFit/>
          </a:bodyPr>
          <a:lstStyle/>
          <a:p>
            <a:pPr>
              <a:defRPr/>
            </a:pPr>
            <a:r>
              <a:t>Mallory (adversary)</a:t>
            </a:r>
          </a:p>
        </p:txBody>
      </p:sp>
      <p:sp>
        <p:nvSpPr>
          <p:cNvPr id="10" name="TextBox 9"/>
          <p:cNvSpPr txBox="1"/>
          <p:nvPr/>
        </p:nvSpPr>
        <p:spPr>
          <a:xfrm>
            <a:off x="7785659" y="5256188"/>
            <a:ext cx="1881600" cy="400200"/>
          </a:xfrm>
          <a:prstGeom prst="rect">
            <a:avLst/>
          </a:prstGeom>
          <a:noFill/>
        </p:spPr>
        <p:txBody>
          <a:bodyPr wrap="none">
            <a:spAutoFit/>
          </a:bodyPr>
          <a:lstStyle/>
          <a:p>
            <a:pPr>
              <a:defRPr/>
            </a:pPr>
            <a:r>
              <a:t>Output (M', sig')</a:t>
            </a:r>
          </a:p>
        </p:txBody>
      </p:sp>
      <p:sp>
        <p:nvSpPr>
          <p:cNvPr id="11" name="TextBox 10"/>
          <p:cNvSpPr txBox="1"/>
          <p:nvPr/>
        </p:nvSpPr>
        <p:spPr>
          <a:xfrm>
            <a:off x="10131633" y="2409563"/>
            <a:ext cx="881700" cy="581700"/>
          </a:xfrm>
          <a:prstGeom prst="rect">
            <a:avLst/>
          </a:prstGeom>
          <a:noFill/>
        </p:spPr>
        <p:txBody>
          <a:bodyPr wrap="none">
            <a:spAutoFit/>
          </a:bodyPr>
          <a:lstStyle/>
          <a:p>
            <a:pPr>
              <a:defRPr/>
            </a:pPr>
            <a:r>
              <a:t>Keygen(): SK, PK</a:t>
            </a:r>
          </a:p>
        </p:txBody>
      </p:sp>
      <p:sp>
        <p:nvSpPr>
          <p:cNvPr id="12" name="TextBox 11"/>
          <p:cNvSpPr txBox="1"/>
          <p:nvPr/>
        </p:nvSpPr>
        <p:spPr>
          <a:xfrm>
            <a:off x="7658151" y="2263635"/>
            <a:ext cx="2322300" cy="400200"/>
          </a:xfrm>
          <a:prstGeom prst="rect">
            <a:avLst/>
          </a:prstGeom>
          <a:noFill/>
        </p:spPr>
        <p:txBody>
          <a:bodyPr wrap="none">
            <a:spAutoFit/>
          </a:bodyPr>
          <a:lstStyle/>
          <a:p>
            <a:pPr>
              <a:defRPr/>
            </a:pPr>
            <a:r>
              <a:t>PK</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0943"/>
            <a:ext cx="10515600" cy="931112"/>
          </a:xfrm>
          <a:prstGeom prst="rect">
            <a:avLst/>
          </a:prstGeom>
          <a:noFill/>
        </p:spPr>
        <p:txBody>
          <a:bodyPr wrap="none">
            <a:spAutoFit/>
          </a:bodyPr>
          <a:lstStyle/>
          <a:p>
            <a:pPr>
              <a:defRPr/>
            </a:pPr>
            <a:r>
              <a:t>Digital Signatures in Practice: Sign</a:t>
            </a:r>
          </a:p>
        </p:txBody>
      </p:sp>
      <p:sp>
        <p:nvSpPr>
          <p:cNvPr id="3" name="TextBox 2"/>
          <p:cNvSpPr txBox="1"/>
          <p:nvPr/>
        </p:nvSpPr>
        <p:spPr>
          <a:xfrm>
            <a:off x="124971" y="1607674"/>
            <a:ext cx="5544523" cy="2293766"/>
          </a:xfrm>
          <a:prstGeom prst="rect">
            <a:avLst/>
          </a:prstGeom>
          <a:noFill/>
        </p:spPr>
        <p:txBody>
          <a:bodyPr wrap="none">
            <a:spAutoFit/>
          </a:bodyPr>
          <a:lstStyle/>
          <a:p>
            <a:pPr>
              <a:defRPr/>
            </a:pPr>
            <a:r>
              <a:t>If you want to sign message M:</a:t>
            </a:r>
          </a:p>
          <a:p>
            <a:pPr>
              <a:defRPr/>
            </a:pPr>
            <a:r>
              <a:t>First hash message M using cryptographic hash function H() (e.g., SHA-1, SHA-2, etc.)</a:t>
            </a:r>
          </a:p>
          <a:p>
            <a:pPr>
              <a:defRPr/>
            </a:pPr>
            <a:r>
              <a:t>Then sign (Enc) H(M): Sign(SK, H(M)) → sig </a:t>
            </a:r>
          </a:p>
          <a:p>
            <a:pPr>
              <a:defRPr/>
            </a:pPr>
            <a:r>
              <a:t>Send M and sig to the receiver</a:t>
            </a:r>
          </a:p>
        </p:txBody>
      </p:sp>
      <p:sp>
        <p:nvSpPr>
          <p:cNvPr id="4" name="TextBox 3"/>
          <p:cNvSpPr txBox="1"/>
          <p:nvPr/>
        </p:nvSpPr>
        <p:spPr>
          <a:xfrm>
            <a:off x="125187" y="4322527"/>
            <a:ext cx="5007151" cy="1785104"/>
          </a:xfrm>
          <a:prstGeom prst="rect">
            <a:avLst/>
          </a:prstGeom>
          <a:noFill/>
        </p:spPr>
        <p:txBody>
          <a:bodyPr wrap="none">
            <a:spAutoFit/>
          </a:bodyPr>
          <a:lstStyle/>
          <a:p>
            <a:pPr>
              <a:defRPr/>
            </a:pPr>
            <a:r>
              <a:t>Why do digital signatures use a hash?</a:t>
            </a:r>
          </a:p>
          <a:p>
            <a:pPr>
              <a:defRPr/>
            </a:pPr>
            <a:r>
              <a:t>Asymmetric encryption/decryption is slow!  “Encrypt” a short message</a:t>
            </a:r>
          </a:p>
          <a:p>
            <a:pPr>
              <a:defRPr/>
            </a:pPr>
            <a:r>
              <a:t>Allows signing arbitrarily long messages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838200" y="120654"/>
            <a:ext cx="10515600" cy="931112"/>
          </a:xfrm>
          <a:prstGeom prst="rect">
            <a:avLst/>
          </a:prstGeom>
          <a:noFill/>
        </p:spPr>
        <p:txBody>
          <a:bodyPr wrap="none">
            <a:spAutoFit/>
          </a:bodyPr>
          <a:lstStyle/>
          <a:p>
            <a:pPr>
              <a:defRPr/>
            </a:pPr>
            <a:r>
              <a:t>Digital Signatures in Practice: Verify</a:t>
            </a:r>
          </a:p>
        </p:txBody>
      </p:sp>
      <p:sp>
        <p:nvSpPr>
          <p:cNvPr id="3" name="TextBox 2"/>
          <p:cNvSpPr txBox="1"/>
          <p:nvPr/>
        </p:nvSpPr>
        <p:spPr>
          <a:xfrm>
            <a:off x="86795" y="1607650"/>
            <a:ext cx="5434372" cy="2820961"/>
          </a:xfrm>
          <a:prstGeom prst="rect">
            <a:avLst/>
          </a:prstGeom>
          <a:noFill/>
        </p:spPr>
        <p:txBody>
          <a:bodyPr wrap="none">
            <a:spAutoFit/>
          </a:bodyPr>
          <a:lstStyle/>
          <a:p>
            <a:pPr>
              <a:defRPr/>
            </a:pPr>
            <a:r>
              <a:t>If you want to verify the signature of message M:</a:t>
            </a:r>
          </a:p>
          <a:p>
            <a:pPr>
              <a:defRPr/>
            </a:pPr>
            <a:r>
              <a:t>Decrypt sig using singer’s public key</a:t>
            </a:r>
          </a:p>
          <a:p>
            <a:pPr>
              <a:defRPr/>
            </a:pPr>
            <a:r>
              <a:t>Hash M using the same cryptographic hash function (e.g., SHA-1, SHA-2, etc.)</a:t>
            </a:r>
          </a:p>
          <a:p>
            <a:pPr>
              <a:defRPr/>
            </a:pPr>
            <a:r>
              <a:t>Compare results in step 1 and 2</a:t>
            </a:r>
          </a:p>
          <a:p>
            <a:pPr>
              <a:defRPr/>
            </a:pPr>
          </a:p>
          <a:p>
            <a:pPr>
              <a:defRPr/>
            </a:pPr>
          </a:p>
        </p:txBody>
      </p:sp>
      <p:sp>
        <p:nvSpPr>
          <p:cNvPr id="4" name="TextBox 3"/>
          <p:cNvSpPr txBox="1"/>
          <p:nvPr/>
        </p:nvSpPr>
        <p:spPr>
          <a:xfrm>
            <a:off x="9875764" y="2638413"/>
            <a:ext cx="2118788" cy="552178"/>
          </a:xfrm>
          <a:prstGeom prst="rect">
            <a:avLst/>
          </a:prstGeom>
          <a:noFill/>
        </p:spPr>
        <p:txBody>
          <a:bodyPr wrap="none">
            <a:spAutoFit/>
          </a:bodyPr>
          <a:lstStyle/>
          <a:p>
            <a:pPr>
              <a:defRPr/>
            </a:pPr>
            <a:r>
              <a:t>Hash Function H(M)</a:t>
            </a:r>
          </a:p>
        </p:txBody>
      </p:sp>
      <p:sp>
        <p:nvSpPr>
          <p:cNvPr id="5" name="TextBox 4"/>
          <p:cNvSpPr txBox="1"/>
          <p:nvPr/>
        </p:nvSpPr>
        <p:spPr>
          <a:xfrm>
            <a:off x="6878882" y="1128388"/>
            <a:ext cx="2434451" cy="585418"/>
          </a:xfrm>
          <a:prstGeom prst="rect">
            <a:avLst/>
          </a:prstGeom>
          <a:noFill/>
        </p:spPr>
        <p:txBody>
          <a:bodyPr wrap="none">
            <a:spAutoFit/>
          </a:bodyPr>
          <a:lstStyle/>
          <a:p>
            <a:pPr>
              <a:defRPr/>
            </a:pPr>
            <a:r>
              <a:t>Jrf843kjfgf*£$&amp;Hdif*7oUsd*&amp;@:&lt;CHDFHSD(**</a:t>
            </a:r>
          </a:p>
        </p:txBody>
      </p:sp>
      <p:sp>
        <p:nvSpPr>
          <p:cNvPr id="6" name="TextBox 5"/>
          <p:cNvSpPr txBox="1"/>
          <p:nvPr/>
        </p:nvSpPr>
        <p:spPr>
          <a:xfrm>
            <a:off x="9946127" y="3868977"/>
            <a:ext cx="1978061" cy="1077860"/>
          </a:xfrm>
          <a:prstGeom prst="rect">
            <a:avLst/>
          </a:prstGeom>
          <a:noFill/>
        </p:spPr>
        <p:txBody>
          <a:bodyPr wrap="none">
            <a:spAutoFit/>
          </a:bodyPr>
          <a:lstStyle/>
          <a:p>
            <a:pPr>
              <a:defRPr/>
            </a:pPr>
            <a:r>
              <a:t>Py75c%bn&amp;*)9|fDe^bDFaq#xzjFr@g5=&amp;nmdFg$5knvMd’rkvegMs”</a:t>
            </a:r>
          </a:p>
        </p:txBody>
      </p:sp>
      <p:sp>
        <p:nvSpPr>
          <p:cNvPr id="7" name="TextBox 6"/>
          <p:cNvSpPr txBox="1"/>
          <p:nvPr/>
        </p:nvSpPr>
        <p:spPr>
          <a:xfrm>
            <a:off x="9867579" y="1128388"/>
            <a:ext cx="2135158" cy="831639"/>
          </a:xfrm>
          <a:prstGeom prst="rect">
            <a:avLst/>
          </a:prstGeom>
          <a:noFill/>
        </p:spPr>
        <p:txBody>
          <a:bodyPr wrap="none">
            <a:spAutoFit/>
          </a:bodyPr>
          <a:lstStyle/>
          <a:p>
            <a:pPr>
              <a:defRPr/>
            </a:pPr>
            <a:r>
              <a:t>This is a really really long message about Bob’s bill</a:t>
            </a:r>
          </a:p>
        </p:txBody>
      </p:sp>
      <p:sp>
        <p:nvSpPr>
          <p:cNvPr id="8" name="TextBox 7"/>
          <p:cNvSpPr txBox="1"/>
          <p:nvPr/>
        </p:nvSpPr>
        <p:spPr>
          <a:xfrm>
            <a:off x="7183884" y="2515303"/>
            <a:ext cx="1823710" cy="552178"/>
          </a:xfrm>
          <a:prstGeom prst="rect">
            <a:avLst/>
          </a:prstGeom>
          <a:noFill/>
        </p:spPr>
        <p:txBody>
          <a:bodyPr wrap="none">
            <a:spAutoFit/>
          </a:bodyPr>
          <a:lstStyle/>
          <a:p>
            <a:pPr>
              <a:defRPr/>
            </a:pPr>
            <a:r>
              <a:t>Dec(PK, sig)</a:t>
            </a:r>
          </a:p>
        </p:txBody>
      </p:sp>
      <p:sp>
        <p:nvSpPr>
          <p:cNvPr id="9" name="TextBox 8"/>
          <p:cNvSpPr txBox="1"/>
          <p:nvPr/>
        </p:nvSpPr>
        <p:spPr>
          <a:xfrm>
            <a:off x="6698684" y="5499740"/>
            <a:ext cx="1823710" cy="369974"/>
          </a:xfrm>
          <a:prstGeom prst="rect">
            <a:avLst/>
          </a:prstGeom>
          <a:noFill/>
        </p:spPr>
        <p:txBody>
          <a:bodyPr wrap="none">
            <a:spAutoFit/>
          </a:bodyPr>
          <a:lstStyle/>
          <a:p>
            <a:pPr>
              <a:defRPr/>
            </a:pPr>
            <a:r>
              <a:t>Are they same?</a:t>
            </a:r>
          </a:p>
        </p:txBody>
      </p:sp>
      <p:sp>
        <p:nvSpPr>
          <p:cNvPr id="10" name="TextBox 9"/>
          <p:cNvSpPr txBox="1"/>
          <p:nvPr/>
        </p:nvSpPr>
        <p:spPr>
          <a:xfrm>
            <a:off x="62221" y="4676166"/>
            <a:ext cx="4936464" cy="2000548"/>
          </a:xfrm>
          <a:prstGeom prst="rect">
            <a:avLst/>
          </a:prstGeom>
          <a:noFill/>
        </p:spPr>
        <p:txBody>
          <a:bodyPr wrap="none">
            <a:spAutoFit/>
          </a:bodyPr>
          <a:lstStyle/>
          <a:p>
            <a:pPr>
              <a:defRPr/>
            </a:pPr>
            <a:r>
              <a:t>Digital signatures provide integrity and authenticity for M</a:t>
            </a:r>
          </a:p>
          <a:p>
            <a:pPr>
              <a:defRPr/>
            </a:pPr>
            <a:r>
              <a:t>The digital signature acts as proof that the private key holder signed H(M), so you know that M is authentically endorsed by the private key holder</a:t>
            </a:r>
          </a:p>
        </p:txBody>
      </p:sp>
      <p:sp>
        <p:nvSpPr>
          <p:cNvPr id="11" name="TextBox 10"/>
          <p:cNvSpPr txBox="1"/>
          <p:nvPr/>
        </p:nvSpPr>
        <p:spPr>
          <a:xfrm>
            <a:off x="7106708" y="3868977"/>
            <a:ext cx="1978061" cy="1077860"/>
          </a:xfrm>
          <a:prstGeom prst="rect">
            <a:avLst/>
          </a:prstGeom>
          <a:noFill/>
        </p:spPr>
        <p:txBody>
          <a:bodyPr wrap="none">
            <a:spAutoFit/>
          </a:bodyPr>
          <a:lstStyle/>
          <a:p>
            <a:pPr>
              <a:defRPr/>
            </a:pPr>
            <a:r>
              <a:t>Py75c%bn&amp;*)9|fDe^bDFaq#xzjFr@g5=&amp;nmdFg$5knvMd’rkvegMs”</a:t>
            </a:r>
          </a:p>
        </p:txBody>
      </p:sp>
      <p:sp>
        <p:nvSpPr>
          <p:cNvPr id="12" name="TextBox 11"/>
          <p:cNvSpPr txBox="1"/>
          <p:nvPr/>
        </p:nvSpPr>
        <p:spPr>
          <a:xfrm>
            <a:off x="7663715" y="770251"/>
            <a:ext cx="864048" cy="369974"/>
          </a:xfrm>
          <a:prstGeom prst="rect">
            <a:avLst/>
          </a:prstGeom>
          <a:noFill/>
        </p:spPr>
        <p:txBody>
          <a:bodyPr wrap="none">
            <a:spAutoFit/>
          </a:bodyPr>
          <a:lstStyle/>
          <a:p>
            <a:pPr>
              <a:defRPr/>
            </a:pPr>
            <a:r>
              <a:t>sig</a:t>
            </a:r>
          </a:p>
        </p:txBody>
      </p:sp>
      <p:sp>
        <p:nvSpPr>
          <p:cNvPr id="13" name="TextBox 12"/>
          <p:cNvSpPr txBox="1"/>
          <p:nvPr/>
        </p:nvSpPr>
        <p:spPr>
          <a:xfrm>
            <a:off x="10503135" y="770251"/>
            <a:ext cx="864048" cy="369974"/>
          </a:xfrm>
          <a:prstGeom prst="rect">
            <a:avLst/>
          </a:prstGeom>
          <a:noFill/>
        </p:spPr>
        <p:txBody>
          <a:bodyPr wrap="none">
            <a:spAutoFit/>
          </a:bodyPr>
          <a:lstStyle/>
          <a:p>
            <a:pPr>
              <a:defRPr/>
            </a:pPr>
            <a:r>
              <a:t>M</a:t>
            </a:r>
          </a:p>
        </p:txBody>
      </p:sp>
      <p:sp>
        <p:nvSpPr>
          <p:cNvPr id="14" name="TextBox 13"/>
          <p:cNvSpPr txBox="1"/>
          <p:nvPr/>
        </p:nvSpPr>
        <p:spPr>
          <a:xfrm>
            <a:off x="8527763" y="5400351"/>
            <a:ext cx="2118788" cy="552178"/>
          </a:xfrm>
          <a:prstGeom prst="rect">
            <a:avLst/>
          </a:prstGeom>
          <a:noFill/>
        </p:spPr>
        <p:txBody>
          <a:bodyPr wrap="none">
            <a:spAutoFit/>
          </a:bodyPr>
          <a:lstStyle/>
          <a:p>
            <a:pPr>
              <a:defRPr/>
            </a:pPr>
            <a:r>
              <a:t>==?</a:t>
            </a:r>
          </a:p>
        </p:txBody>
      </p:sp>
      <p:sp>
        <p:nvSpPr>
          <p:cNvPr id="15" name="TextBox 14"/>
          <p:cNvSpPr txBox="1"/>
          <p:nvPr/>
        </p:nvSpPr>
        <p:spPr>
          <a:xfrm>
            <a:off x="9053509" y="6406043"/>
            <a:ext cx="1067296" cy="368102"/>
          </a:xfrm>
          <a:prstGeom prst="rect">
            <a:avLst/>
          </a:prstGeom>
          <a:noFill/>
        </p:spPr>
        <p:txBody>
          <a:bodyPr wrap="none">
            <a:spAutoFit/>
          </a:bodyPr>
          <a:lstStyle/>
          <a:p>
            <a:pPr>
              <a:defRPr/>
            </a:pPr>
            <a:r>
              <a:t>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